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0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726B"/>
    <a:srgbClr val="3569B2"/>
    <a:srgbClr val="F6A11C"/>
    <a:srgbClr val="350F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rgbClr val="3569B2"/>
                </a:solidFill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72278" y="662609"/>
            <a:ext cx="3445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11/02/2011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11/02/2011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11/02/2011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11/02/2011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11/02/2011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11/02/2011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11/02/2011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11/02/2011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11/02/2011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11/02/2011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956" y="168622"/>
            <a:ext cx="83259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956" y="1600200"/>
            <a:ext cx="8229600" cy="392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0" y="57943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6A11C"/>
              </a:buClr>
              <a:buFont typeface="Wingdings" pitchFamily="2" charset="2"/>
              <a:buChar char="q"/>
            </a:pPr>
            <a:endParaRPr lang="en-US" sz="2400" dirty="0">
              <a:latin typeface="Lucida Sans" pitchFamily="34" charset="0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578982" y="6075553"/>
            <a:ext cx="3621013" cy="650559"/>
            <a:chOff x="2925072" y="484059"/>
            <a:chExt cx="3621013" cy="867412"/>
          </a:xfrm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2925072" y="792328"/>
              <a:ext cx="3621013" cy="515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Safety</a:t>
              </a:r>
              <a:r>
                <a:rPr kumimoji="0" lang="en-US" sz="24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on</a:t>
              </a: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Call</a:t>
              </a:r>
              <a:endPara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3569B2"/>
                </a:solidFill>
                <a:effectLst/>
                <a:uLnTx/>
                <a:uFillTx/>
                <a:latin typeface="BlairMdITC TT-Medium"/>
                <a:ea typeface="+mn-ea"/>
                <a:cs typeface="BlairMdITC TT-Medium"/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rot="16200000">
              <a:off x="5489586" y="539239"/>
              <a:ext cx="867412" cy="757052"/>
            </a:xfrm>
            <a:prstGeom prst="rtTriangle">
              <a:avLst/>
            </a:prstGeom>
            <a:solidFill>
              <a:srgbClr val="F6A11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6" name="Content Placeholder 5" descr="HNI_CMYK_DOT.png"/>
          <p:cNvPicPr>
            <a:picLocks noChangeAspect="1"/>
          </p:cNvPicPr>
          <p:nvPr userDrawn="1"/>
        </p:nvPicPr>
        <p:blipFill>
          <a:blip r:embed="rId13"/>
          <a:srcRect l="-20459" r="-20459"/>
          <a:stretch>
            <a:fillRect/>
          </a:stretch>
        </p:blipFill>
        <p:spPr bwMode="auto">
          <a:xfrm>
            <a:off x="190500" y="677863"/>
            <a:ext cx="31273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Font typeface="Wingdings" pitchFamily="2" charset="2"/>
        <a:buNone/>
        <a:defRPr sz="2400" b="1" kern="1200" cap="all" baseline="0">
          <a:solidFill>
            <a:srgbClr val="3569B2"/>
          </a:solidFill>
          <a:latin typeface="Lucida Sans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742950" indent="-28575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2pPr>
      <a:lvl3pPr marL="11430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3pPr>
      <a:lvl4pPr marL="16002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4pPr>
      <a:lvl5pPr marL="20574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»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Lucida Sans" pitchFamily="34" charset="0"/>
              </a:rPr>
              <a:t>stretching</a:t>
            </a:r>
            <a:endParaRPr lang="en-US" b="1" dirty="0"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http://ergonomics.ucla.edu/oldergo/Ergowebv2.0/for%20thumb%20nail/wall1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24679" y="1061884"/>
            <a:ext cx="2347795" cy="3458651"/>
          </a:xfrm>
          <a:prstGeom prst="rect">
            <a:avLst/>
          </a:prstGeom>
          <a:noFill/>
        </p:spPr>
      </p:pic>
      <p:pic>
        <p:nvPicPr>
          <p:cNvPr id="9223" name="Picture 7" descr="http://ergonomics.ucla.edu/oldergo/Ergowebv2.0/for%20thumb%20nail/Armshead-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76736" y="3487924"/>
            <a:ext cx="1577115" cy="2838807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176980" y="309717"/>
            <a:ext cx="345112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 err="1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Pec</a:t>
            </a:r>
            <a:r>
              <a:rPr lang="en-US" sz="1600" b="1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 Corner Stretch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: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Stand in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 corner about a foot away from the wall with forearms on opposite sides of the corner. One foot should be forward.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Elbows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should be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slightly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below shoulder height.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Keep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abdominals tight to avoid arching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back.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Lean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gently in towards corner by bending the front knee until a stretch is felt in front of the chest.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Hold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15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seconds -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Repeat 2-3 times.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16718" y="781653"/>
            <a:ext cx="33010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Overhead Reach: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342900" lvl="1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Take a deep breath and reach up over head with both arms.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342900" lvl="1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Hold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 couple seconds.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342900" lvl="1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Exhale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and lower slowly.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342900" lvl="1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Repeat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5 times.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http://ergonomics.ucla.edu/oldergo/Ergowebv2.0/for%20thumb%20nail/Backarm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43967" y="1828792"/>
            <a:ext cx="2662232" cy="3086138"/>
          </a:xfrm>
          <a:prstGeom prst="rect">
            <a:avLst/>
          </a:prstGeom>
          <a:noFill/>
        </p:spPr>
      </p:pic>
      <p:pic>
        <p:nvPicPr>
          <p:cNvPr id="10247" name="Picture 7" descr="http://ergonomics.ucla.edu/oldergo/Ergowebv2.0/for%20thumb%20nail/Chairtwt-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69927" y="191724"/>
            <a:ext cx="1995335" cy="205146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339212" y="634181"/>
            <a:ext cx="299392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Shoulder Pinch: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Place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arms behind head being careful not to press hand into head.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Relax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shoulders, and squeeze shoulder blades together while keeping shoulders back and down.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Hold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5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seconds - Repeat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5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times.</a:t>
            </a:r>
            <a:endParaRPr lang="en-US" sz="16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633891" y="2271253"/>
            <a:ext cx="328888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Chair Rotation Stretch: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Sit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in chair, and if you can, wrap feet around chair legs.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Reach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across body and grab back of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chair.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Pull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gently to increase stretch in mid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back.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Hold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5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seconds - Repeat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5 times.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80" name="Picture 16" descr="http://ergonomics.ucla.edu/oldergo/Ergowebv2.0/for%20thumb%20nail/Handsup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0972" y="486699"/>
            <a:ext cx="1714500" cy="2914650"/>
          </a:xfrm>
          <a:prstGeom prst="rect">
            <a:avLst/>
          </a:prstGeom>
          <a:noFill/>
        </p:spPr>
      </p:pic>
      <p:pic>
        <p:nvPicPr>
          <p:cNvPr id="11283" name="Picture 19" descr="http://ergonomics.ucla.edu/oldergo/Ergowebv2.0/for%20thumb%20nail/Handflx-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90354" y="3609642"/>
            <a:ext cx="1714500" cy="2657475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678424" y="206487"/>
            <a:ext cx="571193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Forearm Stretches: </a:t>
            </a:r>
          </a:p>
          <a:p>
            <a:pPr>
              <a:lnSpc>
                <a:spcPct val="150000"/>
              </a:lnSpc>
            </a:pPr>
            <a:r>
              <a:rPr lang="en-US" sz="1600" b="1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Wrist </a:t>
            </a:r>
            <a:r>
              <a:rPr lang="en-US" sz="1600" b="1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flexed/ fingers straight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Hold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arm straight at waist height.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With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fingers of other hand, gently press down above the knuckles-bending wrist down. **(Do not hold at the fingers to push down.)** Hold for 5-10 seconds.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Keep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shoulder relaxed when stretching.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Repeat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2-3 times.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lvl="1">
              <a:lnSpc>
                <a:spcPct val="150000"/>
              </a:lnSpc>
              <a:buFontTx/>
              <a:buAutoNum type="arabicPeriod"/>
            </a:pP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600" b="1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B. Wrist extended/ fingers point up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Hold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arm straight at waist height with palm facing away from you and fingers pointing up.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Hold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onto palm of hand and stretch wrist back. ** (Do not pull on fingers.)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Make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sure the fingers and thumb (on the hand that is pushing the other hand back) are kept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together.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Hold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5-10 seconds. Repeat 2-3 times.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http://ergonomics.ucla.edu/oldergo/Ergowebv2.0/for%20thumb%20nail/floor1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20529" y="2449161"/>
            <a:ext cx="5206181" cy="657225"/>
          </a:xfrm>
          <a:prstGeom prst="rect">
            <a:avLst/>
          </a:prstGeom>
          <a:noFill/>
        </p:spPr>
      </p:pic>
      <p:pic>
        <p:nvPicPr>
          <p:cNvPr id="12295" name="Picture 7" descr="http://ergonomics.ucla.edu/oldergo/Ergowebv2.0/for%20thumb%20nail/floor2-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97505" y="5244010"/>
            <a:ext cx="4331851" cy="146685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658756" y="324464"/>
            <a:ext cx="79051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Thoracic Spine Extension Stretch: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Lie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on your back with a pillow under your knees. Place a firmly rolled towel under your shoulder blades across your upper back.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Raise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arms up as you inhale.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Lower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arms as you exhale, and hold a couple of seconds.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Do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this 5 times.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755" y="3191510"/>
            <a:ext cx="79051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Prop Ups or Press Ups: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Lie on stomach and either prop up on forearms, or if wrists are not compromised, press up through hands.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Let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stomach sag, and allow back to arch without using back muscles.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If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propped on elbows, hold 5-10 seconds. Repeat 5 times. </a:t>
            </a:r>
            <a:endParaRPr lang="en-US" sz="16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If </a:t>
            </a:r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on hands, press up and down slowly 10 times.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0696" y="1600200"/>
            <a:ext cx="78211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Lay </a:t>
            </a:r>
            <a:r>
              <a:rPr lang="en-US" sz="24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on back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Pull one or both knees towards chest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Go as far as your resistance will allow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Hold for 10-15 seconds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Slowly release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Repeat 5 or more times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stretch for low back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496956" y="1620982"/>
            <a:ext cx="5357813" cy="252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Poor posture </a:t>
            </a:r>
          </a:p>
          <a:p>
            <a:pPr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Poor physical condition </a:t>
            </a:r>
          </a:p>
          <a:p>
            <a:pPr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Improper body mechanics </a:t>
            </a:r>
          </a:p>
          <a:p>
            <a:pPr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Incorrect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lifting </a:t>
            </a:r>
          </a:p>
          <a:p>
            <a:pPr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Extra abdominal weight 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6956" y="140912"/>
            <a:ext cx="8325950" cy="11430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Recognize the 5 leading back injury risk factors</a:t>
            </a:r>
            <a:endParaRPr 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41199" y="1599188"/>
            <a:ext cx="718695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Lock your spine in an upright position.</a:t>
            </a:r>
          </a:p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Use the strongest muscles in your body – legs. </a:t>
            </a:r>
          </a:p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Keep the load close to your body.</a:t>
            </a:r>
          </a:p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Get help if needed.</a:t>
            </a:r>
          </a:p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Don’t be a hero.</a:t>
            </a:r>
          </a:p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Plan your route.</a:t>
            </a:r>
          </a:p>
          <a:p>
            <a:pPr marL="236538" indent="-236538">
              <a:lnSpc>
                <a:spcPct val="150000"/>
              </a:lnSpc>
              <a:buFont typeface="Arial" pitchFamily="34" charset="0"/>
              <a:buChar char="•"/>
            </a:pPr>
            <a:endParaRPr lang="en-US" sz="2000" dirty="0" smtClean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>
              <a:lnSpc>
                <a:spcPct val="150000"/>
              </a:lnSpc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Don’t use your back as a crane!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Lift properly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96956" y="1584325"/>
            <a:ext cx="6877238" cy="404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6538" lvl="1" indent="-236538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Stretching and exercise can:</a:t>
            </a:r>
          </a:p>
          <a:p>
            <a:pPr marL="693738" lvl="2" indent="-236538">
              <a:spcBef>
                <a:spcPct val="50000"/>
              </a:spcBef>
              <a:buFont typeface="Lucida Sans Unicode" pitchFamily="34" charset="0"/>
              <a:buChar char="₋"/>
            </a:pP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Relax tight muscles.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693738" lvl="2" indent="-236538">
              <a:spcBef>
                <a:spcPct val="50000"/>
              </a:spcBef>
              <a:buFont typeface="Lucida Sans Unicode" pitchFamily="34" charset="0"/>
              <a:buChar char="₋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Improve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circulation.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693738" lvl="2" indent="-236538">
              <a:spcBef>
                <a:spcPct val="50000"/>
              </a:spcBef>
              <a:buFont typeface="Lucida Sans Unicode" pitchFamily="34" charset="0"/>
              <a:buChar char="₋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Improve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flexibility.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693738" lvl="2" indent="-236538">
              <a:spcBef>
                <a:spcPct val="50000"/>
              </a:spcBef>
              <a:buFont typeface="Lucida Sans Unicode" pitchFamily="34" charset="0"/>
              <a:buChar char="₋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Increase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strength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and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stamina.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693738" lvl="2" indent="-236538">
              <a:spcBef>
                <a:spcPct val="50000"/>
              </a:spcBef>
              <a:buFont typeface="Lucida Sans Unicode" pitchFamily="34" charset="0"/>
              <a:buChar char="₋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Increase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energy levels.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693738" lvl="2" indent="-236538">
              <a:spcBef>
                <a:spcPct val="50000"/>
              </a:spcBef>
              <a:buFont typeface="Lucida Sans Unicode" pitchFamily="34" charset="0"/>
              <a:buChar char="₋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Increase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resistance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to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illness.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693738" lvl="2" indent="-236538">
              <a:spcBef>
                <a:spcPct val="50000"/>
              </a:spcBef>
              <a:buFont typeface="Lucida Sans Unicode" pitchFamily="34" charset="0"/>
              <a:buChar char="₋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Decrease the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time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to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recover </a:t>
            </a: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from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illness.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>
              <a:spcBef>
                <a:spcPct val="50000"/>
              </a:spcBef>
            </a:pPr>
            <a:endParaRPr lang="en-US" dirty="0">
              <a:latin typeface="Times New Roman" pitchFamily="18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96956" y="153874"/>
            <a:ext cx="8325950" cy="1143000"/>
          </a:xfrm>
        </p:spPr>
        <p:txBody>
          <a:bodyPr/>
          <a:lstStyle/>
          <a:p>
            <a:r>
              <a:rPr lang="en-US" dirty="0" smtClean="0"/>
              <a:t>Stretching exercises at work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-20653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>
              <a:latin typeface="Times New Roman" pitchFamily="18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-11890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>
              <a:latin typeface="Times New Roman" pitchFamily="18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-427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1916113" y="-427038"/>
            <a:ext cx="5310187" cy="4892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endParaRPr lang="en-US" sz="1100">
              <a:latin typeface="Times New Roman" pitchFamily="18" charset="0"/>
            </a:endParaRPr>
          </a:p>
          <a:p>
            <a:pPr>
              <a:buFontTx/>
              <a:buChar char="•"/>
            </a:pPr>
            <a:endParaRPr lang="en-US" sz="2000" b="1">
              <a:latin typeface="Times New Roman" pitchFamily="18" charset="0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49530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endParaRPr lang="en-US" sz="2000" b="1">
              <a:latin typeface="Times New Roman" pitchFamily="18" charset="0"/>
            </a:endParaRPr>
          </a:p>
          <a:p>
            <a:endParaRPr lang="en-US">
              <a:latin typeface="Times New Roman" pitchFamily="18" charset="0"/>
            </a:endParaRP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0" y="52498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1828800" y="838200"/>
            <a:ext cx="59436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endParaRPr lang="en-US" sz="1100">
              <a:latin typeface="Times New Roman" pitchFamily="18" charset="0"/>
            </a:endParaRPr>
          </a:p>
          <a:p>
            <a:pPr lvl="1">
              <a:buFontTx/>
              <a:buChar char="•"/>
            </a:pPr>
            <a:endParaRPr lang="en-US" sz="2000" b="1">
              <a:latin typeface="Times New Roman" pitchFamily="18" charset="0"/>
            </a:endParaRP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541200" y="1518094"/>
            <a:ext cx="4827213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6538" indent="-236538" eaLnBrk="1" hangingPunct="1">
              <a:lnSpc>
                <a:spcPct val="150000"/>
              </a:lnSpc>
              <a:buFontTx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Remember to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breathe.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 eaLnBrk="1" hangingPunct="1">
              <a:lnSpc>
                <a:spcPct val="150000"/>
              </a:lnSpc>
              <a:buFontTx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Stretch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gently.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 eaLnBrk="1" hangingPunct="1">
              <a:lnSpc>
                <a:spcPct val="150000"/>
              </a:lnSpc>
              <a:buFontTx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Go easy at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first.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 eaLnBrk="1" hangingPunct="1">
              <a:lnSpc>
                <a:spcPct val="150000"/>
              </a:lnSpc>
              <a:buFontTx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Develop a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routine.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marL="236538" indent="-236538" eaLnBrk="1" hangingPunct="1">
              <a:lnSpc>
                <a:spcPct val="150000"/>
              </a:lnSpc>
              <a:buFontTx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Stop if pain </a:t>
            </a:r>
            <a:r>
              <a:rPr lang="en-US" sz="20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occurs.</a:t>
            </a:r>
            <a:endParaRPr lang="en-US" sz="20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100" dirty="0" smtClean="0"/>
              <a:t>While performing stretches and exercise at work</a:t>
            </a:r>
            <a:endParaRPr lang="en-US" sz="2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511272" y="1329828"/>
            <a:ext cx="776912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Hold a fist for 2 to 3 seconds, then hold fingers stretched for 2 to 3 seconds: </a:t>
            </a: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176976" y="2327275"/>
            <a:ext cx="8375650" cy="3536950"/>
            <a:chOff x="0" y="840"/>
            <a:chExt cx="5276" cy="2228"/>
          </a:xfrm>
        </p:grpSpPr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0" y="840"/>
              <a:ext cx="1364" cy="1114"/>
              <a:chOff x="0" y="840"/>
              <a:chExt cx="1364" cy="1114"/>
            </a:xfrm>
          </p:grpSpPr>
          <p:sp>
            <p:nvSpPr>
              <p:cNvPr id="2053" name="Rectangle 5"/>
              <p:cNvSpPr>
                <a:spLocks noChangeArrowheads="1"/>
              </p:cNvSpPr>
              <p:nvPr/>
            </p:nvSpPr>
            <p:spPr bwMode="auto">
              <a:xfrm>
                <a:off x="0" y="840"/>
                <a:ext cx="1364" cy="1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>
                    <a:latin typeface="Times New Roman" pitchFamily="18" charset="0"/>
                  </a:rPr>
                  <a:t>  </a:t>
                </a:r>
                <a:r>
                  <a:rPr lang="en-US" sz="8600">
                    <a:latin typeface="Times New Roman" pitchFamily="18" charset="0"/>
                  </a:rPr>
                  <a:t> </a:t>
                </a:r>
                <a:r>
                  <a:rPr lang="en-US">
                    <a:latin typeface="Times New Roman" pitchFamily="18" charset="0"/>
                  </a:rPr>
                  <a:t>                        </a:t>
                </a:r>
              </a:p>
            </p:txBody>
          </p:sp>
          <p:sp>
            <p:nvSpPr>
              <p:cNvPr id="2055" name="Rectangle 7"/>
              <p:cNvSpPr>
                <a:spLocks noChangeArrowheads="1"/>
              </p:cNvSpPr>
              <p:nvPr/>
            </p:nvSpPr>
            <p:spPr bwMode="auto">
              <a:xfrm>
                <a:off x="0" y="1155"/>
                <a:ext cx="196" cy="4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sz="2000" b="1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1</a:t>
                </a:r>
              </a:p>
              <a:p>
                <a:pPr algn="ctr"/>
                <a:endParaRPr lang="en-US">
                  <a:solidFill>
                    <a:srgbClr val="7B726B"/>
                  </a:solidFill>
                  <a:latin typeface="Lucida Sans Unicode" pitchFamily="34" charset="0"/>
                  <a:cs typeface="Lucida Sans Unicode" pitchFamily="34" charset="0"/>
                </a:endParaRPr>
              </a:p>
            </p:txBody>
          </p:sp>
        </p:grp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1364" y="840"/>
              <a:ext cx="1304" cy="1114"/>
              <a:chOff x="0" y="1608"/>
              <a:chExt cx="1304" cy="1114"/>
            </a:xfrm>
          </p:grpSpPr>
          <p:sp>
            <p:nvSpPr>
              <p:cNvPr id="2057" name="Rectangle 9"/>
              <p:cNvSpPr>
                <a:spLocks noChangeArrowheads="1"/>
              </p:cNvSpPr>
              <p:nvPr/>
            </p:nvSpPr>
            <p:spPr bwMode="auto">
              <a:xfrm>
                <a:off x="0" y="1608"/>
                <a:ext cx="1304" cy="1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 sz="1100">
                    <a:latin typeface="Times New Roman" pitchFamily="18" charset="0"/>
                  </a:rPr>
                  <a:t>  </a:t>
                </a:r>
                <a:r>
                  <a:rPr lang="en-US" sz="8600">
                    <a:latin typeface="Times New Roman" pitchFamily="18" charset="0"/>
                  </a:rPr>
                  <a:t> </a:t>
                </a:r>
                <a:r>
                  <a:rPr lang="en-US" sz="1100">
                    <a:latin typeface="Times New Roman" pitchFamily="18" charset="0"/>
                  </a:rPr>
                  <a:t>                                                   </a:t>
                </a:r>
                <a:r>
                  <a:rPr lang="en-US">
                    <a:latin typeface="Times New Roman" pitchFamily="18" charset="0"/>
                  </a:rPr>
                  <a:t> </a:t>
                </a:r>
              </a:p>
            </p:txBody>
          </p:sp>
          <p:sp>
            <p:nvSpPr>
              <p:cNvPr id="2059" name="Rectangle 11"/>
              <p:cNvSpPr>
                <a:spLocks noChangeArrowheads="1"/>
              </p:cNvSpPr>
              <p:nvPr/>
            </p:nvSpPr>
            <p:spPr bwMode="auto">
              <a:xfrm>
                <a:off x="0" y="1923"/>
                <a:ext cx="196" cy="4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sz="2000" b="1" dirty="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2</a:t>
                </a:r>
              </a:p>
              <a:p>
                <a:pPr algn="ctr"/>
                <a:endParaRPr lang="en-US" dirty="0">
                  <a:solidFill>
                    <a:srgbClr val="7B726B"/>
                  </a:solidFill>
                  <a:latin typeface="Lucida Sans Unicode" pitchFamily="34" charset="0"/>
                  <a:cs typeface="Lucida Sans Unicode" pitchFamily="34" charset="0"/>
                </a:endParaRPr>
              </a:p>
            </p:txBody>
          </p:sp>
        </p:grpSp>
        <p:grpSp>
          <p:nvGrpSpPr>
            <p:cNvPr id="5" name="Group 16"/>
            <p:cNvGrpSpPr>
              <a:grpSpLocks/>
            </p:cNvGrpSpPr>
            <p:nvPr/>
          </p:nvGrpSpPr>
          <p:grpSpPr bwMode="auto">
            <a:xfrm>
              <a:off x="2668" y="840"/>
              <a:ext cx="1304" cy="1114"/>
              <a:chOff x="0" y="2376"/>
              <a:chExt cx="1304" cy="1114"/>
            </a:xfrm>
          </p:grpSpPr>
          <p:sp>
            <p:nvSpPr>
              <p:cNvPr id="2061" name="Rectangle 13"/>
              <p:cNvSpPr>
                <a:spLocks noChangeArrowheads="1"/>
              </p:cNvSpPr>
              <p:nvPr/>
            </p:nvSpPr>
            <p:spPr bwMode="auto">
              <a:xfrm>
                <a:off x="0" y="2376"/>
                <a:ext cx="1304" cy="1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 sz="1100">
                    <a:latin typeface="Times New Roman" pitchFamily="18" charset="0"/>
                  </a:rPr>
                  <a:t>  </a:t>
                </a:r>
                <a:r>
                  <a:rPr lang="en-US" sz="8600">
                    <a:latin typeface="Times New Roman" pitchFamily="18" charset="0"/>
                  </a:rPr>
                  <a:t> </a:t>
                </a:r>
                <a:r>
                  <a:rPr lang="en-US" sz="1100">
                    <a:latin typeface="Times New Roman" pitchFamily="18" charset="0"/>
                  </a:rPr>
                  <a:t>                                                   </a:t>
                </a:r>
                <a:r>
                  <a:rPr lang="en-US">
                    <a:latin typeface="Times New Roman" pitchFamily="18" charset="0"/>
                  </a:rPr>
                  <a:t> </a:t>
                </a:r>
              </a:p>
            </p:txBody>
          </p:sp>
          <p:sp>
            <p:nvSpPr>
              <p:cNvPr id="2063" name="Rectangle 15"/>
              <p:cNvSpPr>
                <a:spLocks noChangeArrowheads="1"/>
              </p:cNvSpPr>
              <p:nvPr/>
            </p:nvSpPr>
            <p:spPr bwMode="auto">
              <a:xfrm>
                <a:off x="0" y="2691"/>
                <a:ext cx="196" cy="4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sz="2000" b="1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3</a:t>
                </a:r>
              </a:p>
              <a:p>
                <a:pPr algn="ctr"/>
                <a:endParaRPr lang="en-US">
                  <a:solidFill>
                    <a:srgbClr val="7B726B"/>
                  </a:solidFill>
                  <a:latin typeface="Lucida Sans Unicode" pitchFamily="34" charset="0"/>
                  <a:cs typeface="Lucida Sans Unicode" pitchFamily="34" charset="0"/>
                </a:endParaRPr>
              </a:p>
            </p:txBody>
          </p:sp>
        </p:grpSp>
        <p:grpSp>
          <p:nvGrpSpPr>
            <p:cNvPr id="6" name="Group 20"/>
            <p:cNvGrpSpPr>
              <a:grpSpLocks/>
            </p:cNvGrpSpPr>
            <p:nvPr/>
          </p:nvGrpSpPr>
          <p:grpSpPr bwMode="auto">
            <a:xfrm>
              <a:off x="3972" y="840"/>
              <a:ext cx="1304" cy="1114"/>
              <a:chOff x="0" y="3144"/>
              <a:chExt cx="1304" cy="1114"/>
            </a:xfrm>
          </p:grpSpPr>
          <p:sp>
            <p:nvSpPr>
              <p:cNvPr id="2065" name="Rectangle 17"/>
              <p:cNvSpPr>
                <a:spLocks noChangeArrowheads="1"/>
              </p:cNvSpPr>
              <p:nvPr/>
            </p:nvSpPr>
            <p:spPr bwMode="auto">
              <a:xfrm>
                <a:off x="0" y="3144"/>
                <a:ext cx="1304" cy="1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 sz="1100">
                    <a:latin typeface="Times New Roman" pitchFamily="18" charset="0"/>
                  </a:rPr>
                  <a:t>  </a:t>
                </a:r>
                <a:r>
                  <a:rPr lang="en-US" sz="8600">
                    <a:latin typeface="Times New Roman" pitchFamily="18" charset="0"/>
                  </a:rPr>
                  <a:t> </a:t>
                </a:r>
                <a:r>
                  <a:rPr lang="en-US" sz="1100">
                    <a:latin typeface="Times New Roman" pitchFamily="18" charset="0"/>
                  </a:rPr>
                  <a:t>                                                   </a:t>
                </a:r>
                <a:r>
                  <a:rPr lang="en-US">
                    <a:latin typeface="Times New Roman" pitchFamily="18" charset="0"/>
                  </a:rPr>
                  <a:t> </a:t>
                </a:r>
              </a:p>
            </p:txBody>
          </p:sp>
          <p:sp>
            <p:nvSpPr>
              <p:cNvPr id="2067" name="Rectangle 19"/>
              <p:cNvSpPr>
                <a:spLocks noChangeArrowheads="1"/>
              </p:cNvSpPr>
              <p:nvPr/>
            </p:nvSpPr>
            <p:spPr bwMode="auto">
              <a:xfrm>
                <a:off x="19" y="3459"/>
                <a:ext cx="196" cy="4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sz="2000" b="1" dirty="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4</a:t>
                </a:r>
              </a:p>
              <a:p>
                <a:pPr algn="ctr"/>
                <a:endParaRPr lang="en-US" dirty="0">
                  <a:solidFill>
                    <a:srgbClr val="7B726B"/>
                  </a:solidFill>
                  <a:latin typeface="Lucida Sans Unicode" pitchFamily="34" charset="0"/>
                  <a:cs typeface="Lucida Sans Unicode" pitchFamily="34" charset="0"/>
                </a:endParaRPr>
              </a:p>
            </p:txBody>
          </p:sp>
        </p:grpSp>
        <p:grpSp>
          <p:nvGrpSpPr>
            <p:cNvPr id="7" name="Group 24"/>
            <p:cNvGrpSpPr>
              <a:grpSpLocks/>
            </p:cNvGrpSpPr>
            <p:nvPr/>
          </p:nvGrpSpPr>
          <p:grpSpPr bwMode="auto">
            <a:xfrm>
              <a:off x="0" y="1954"/>
              <a:ext cx="1304" cy="1114"/>
              <a:chOff x="0" y="3912"/>
              <a:chExt cx="1304" cy="1114"/>
            </a:xfrm>
          </p:grpSpPr>
          <p:sp>
            <p:nvSpPr>
              <p:cNvPr id="2069" name="Rectangle 21"/>
              <p:cNvSpPr>
                <a:spLocks noChangeArrowheads="1"/>
              </p:cNvSpPr>
              <p:nvPr/>
            </p:nvSpPr>
            <p:spPr bwMode="auto">
              <a:xfrm>
                <a:off x="0" y="3912"/>
                <a:ext cx="1304" cy="1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 sz="1100">
                    <a:latin typeface="Times New Roman" pitchFamily="18" charset="0"/>
                  </a:rPr>
                  <a:t>  </a:t>
                </a:r>
                <a:r>
                  <a:rPr lang="en-US" sz="8600">
                    <a:latin typeface="Times New Roman" pitchFamily="18" charset="0"/>
                  </a:rPr>
                  <a:t> </a:t>
                </a:r>
                <a:r>
                  <a:rPr lang="en-US" sz="1100">
                    <a:latin typeface="Times New Roman" pitchFamily="18" charset="0"/>
                  </a:rPr>
                  <a:t>                                                   </a:t>
                </a:r>
                <a:r>
                  <a:rPr lang="en-US">
                    <a:latin typeface="Times New Roman" pitchFamily="18" charset="0"/>
                  </a:rPr>
                  <a:t> </a:t>
                </a:r>
              </a:p>
            </p:txBody>
          </p:sp>
          <p:sp>
            <p:nvSpPr>
              <p:cNvPr id="2071" name="Rectangle 23"/>
              <p:cNvSpPr>
                <a:spLocks noChangeArrowheads="1"/>
              </p:cNvSpPr>
              <p:nvPr/>
            </p:nvSpPr>
            <p:spPr bwMode="auto">
              <a:xfrm>
                <a:off x="0" y="4227"/>
                <a:ext cx="196" cy="4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sz="2000" b="1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5</a:t>
                </a:r>
              </a:p>
              <a:p>
                <a:pPr algn="ctr"/>
                <a:endParaRPr lang="en-US">
                  <a:solidFill>
                    <a:srgbClr val="7B726B"/>
                  </a:solidFill>
                  <a:latin typeface="Lucida Sans Unicode" pitchFamily="34" charset="0"/>
                  <a:cs typeface="Lucida Sans Unicode" pitchFamily="34" charset="0"/>
                </a:endParaRPr>
              </a:p>
            </p:txBody>
          </p:sp>
        </p:grpSp>
        <p:grpSp>
          <p:nvGrpSpPr>
            <p:cNvPr id="8" name="Group 28"/>
            <p:cNvGrpSpPr>
              <a:grpSpLocks/>
            </p:cNvGrpSpPr>
            <p:nvPr/>
          </p:nvGrpSpPr>
          <p:grpSpPr bwMode="auto">
            <a:xfrm>
              <a:off x="1304" y="1954"/>
              <a:ext cx="1304" cy="1114"/>
              <a:chOff x="0" y="4680"/>
              <a:chExt cx="1304" cy="1114"/>
            </a:xfrm>
          </p:grpSpPr>
          <p:sp>
            <p:nvSpPr>
              <p:cNvPr id="2073" name="Rectangle 25"/>
              <p:cNvSpPr>
                <a:spLocks noChangeArrowheads="1"/>
              </p:cNvSpPr>
              <p:nvPr/>
            </p:nvSpPr>
            <p:spPr bwMode="auto">
              <a:xfrm>
                <a:off x="0" y="4680"/>
                <a:ext cx="1304" cy="1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 sz="1100">
                    <a:latin typeface="Times New Roman" pitchFamily="18" charset="0"/>
                  </a:rPr>
                  <a:t>  </a:t>
                </a:r>
                <a:r>
                  <a:rPr lang="en-US" sz="8600">
                    <a:latin typeface="Times New Roman" pitchFamily="18" charset="0"/>
                  </a:rPr>
                  <a:t> </a:t>
                </a:r>
                <a:r>
                  <a:rPr lang="en-US" sz="1100">
                    <a:latin typeface="Times New Roman" pitchFamily="18" charset="0"/>
                  </a:rPr>
                  <a:t>                                                   </a:t>
                </a:r>
                <a:r>
                  <a:rPr lang="en-US">
                    <a:latin typeface="Times New Roman" pitchFamily="18" charset="0"/>
                  </a:rPr>
                  <a:t> </a:t>
                </a:r>
              </a:p>
            </p:txBody>
          </p:sp>
          <p:sp>
            <p:nvSpPr>
              <p:cNvPr id="2075" name="Rectangle 27"/>
              <p:cNvSpPr>
                <a:spLocks noChangeArrowheads="1"/>
              </p:cNvSpPr>
              <p:nvPr/>
            </p:nvSpPr>
            <p:spPr bwMode="auto">
              <a:xfrm>
                <a:off x="0" y="4995"/>
                <a:ext cx="196" cy="4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sz="2000" b="1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6</a:t>
                </a:r>
              </a:p>
              <a:p>
                <a:pPr algn="ctr"/>
                <a:endParaRPr lang="en-US">
                  <a:solidFill>
                    <a:srgbClr val="7B726B"/>
                  </a:solidFill>
                  <a:latin typeface="Lucida Sans Unicode" pitchFamily="34" charset="0"/>
                  <a:cs typeface="Lucida Sans Unicode" pitchFamily="34" charset="0"/>
                </a:endParaRPr>
              </a:p>
            </p:txBody>
          </p:sp>
        </p:grpSp>
        <p:grpSp>
          <p:nvGrpSpPr>
            <p:cNvPr id="9" name="Group 32"/>
            <p:cNvGrpSpPr>
              <a:grpSpLocks/>
            </p:cNvGrpSpPr>
            <p:nvPr/>
          </p:nvGrpSpPr>
          <p:grpSpPr bwMode="auto">
            <a:xfrm>
              <a:off x="2608" y="1954"/>
              <a:ext cx="1304" cy="1114"/>
              <a:chOff x="0" y="5448"/>
              <a:chExt cx="1304" cy="1114"/>
            </a:xfrm>
          </p:grpSpPr>
          <p:sp>
            <p:nvSpPr>
              <p:cNvPr id="2077" name="Rectangle 29"/>
              <p:cNvSpPr>
                <a:spLocks noChangeArrowheads="1"/>
              </p:cNvSpPr>
              <p:nvPr/>
            </p:nvSpPr>
            <p:spPr bwMode="auto">
              <a:xfrm>
                <a:off x="0" y="5448"/>
                <a:ext cx="1304" cy="1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 sz="1100">
                    <a:latin typeface="Times New Roman" pitchFamily="18" charset="0"/>
                  </a:rPr>
                  <a:t>  </a:t>
                </a:r>
                <a:r>
                  <a:rPr lang="en-US" sz="8600">
                    <a:latin typeface="Times New Roman" pitchFamily="18" charset="0"/>
                  </a:rPr>
                  <a:t> </a:t>
                </a:r>
                <a:r>
                  <a:rPr lang="en-US" sz="1100">
                    <a:latin typeface="Times New Roman" pitchFamily="18" charset="0"/>
                  </a:rPr>
                  <a:t>                                                   </a:t>
                </a:r>
                <a:r>
                  <a:rPr lang="en-US">
                    <a:latin typeface="Times New Roman" pitchFamily="18" charset="0"/>
                  </a:rPr>
                  <a:t> </a:t>
                </a:r>
              </a:p>
            </p:txBody>
          </p:sp>
          <p:sp>
            <p:nvSpPr>
              <p:cNvPr id="2079" name="Rectangle 31"/>
              <p:cNvSpPr>
                <a:spLocks noChangeArrowheads="1"/>
              </p:cNvSpPr>
              <p:nvPr/>
            </p:nvSpPr>
            <p:spPr bwMode="auto">
              <a:xfrm>
                <a:off x="19" y="5763"/>
                <a:ext cx="196" cy="4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sz="2000" b="1" dirty="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7</a:t>
                </a:r>
              </a:p>
              <a:p>
                <a:pPr algn="ctr"/>
                <a:endParaRPr lang="en-US" dirty="0">
                  <a:solidFill>
                    <a:srgbClr val="7B726B"/>
                  </a:solidFill>
                  <a:latin typeface="Lucida Sans Unicode" pitchFamily="34" charset="0"/>
                  <a:cs typeface="Lucida Sans Unicode" pitchFamily="34" charset="0"/>
                </a:endParaRPr>
              </a:p>
            </p:txBody>
          </p:sp>
        </p:grpSp>
        <p:grpSp>
          <p:nvGrpSpPr>
            <p:cNvPr id="10" name="Group 36"/>
            <p:cNvGrpSpPr>
              <a:grpSpLocks/>
            </p:cNvGrpSpPr>
            <p:nvPr/>
          </p:nvGrpSpPr>
          <p:grpSpPr bwMode="auto">
            <a:xfrm>
              <a:off x="3912" y="1954"/>
              <a:ext cx="1304" cy="1114"/>
              <a:chOff x="0" y="6216"/>
              <a:chExt cx="1304" cy="1114"/>
            </a:xfrm>
          </p:grpSpPr>
          <p:sp>
            <p:nvSpPr>
              <p:cNvPr id="2081" name="Rectangle 33"/>
              <p:cNvSpPr>
                <a:spLocks noChangeArrowheads="1"/>
              </p:cNvSpPr>
              <p:nvPr/>
            </p:nvSpPr>
            <p:spPr bwMode="auto">
              <a:xfrm>
                <a:off x="0" y="6216"/>
                <a:ext cx="1304" cy="1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 sz="1100">
                    <a:latin typeface="Times New Roman" pitchFamily="18" charset="0"/>
                  </a:rPr>
                  <a:t>  </a:t>
                </a:r>
                <a:r>
                  <a:rPr lang="en-US" sz="8600">
                    <a:latin typeface="Times New Roman" pitchFamily="18" charset="0"/>
                  </a:rPr>
                  <a:t> </a:t>
                </a:r>
                <a:r>
                  <a:rPr lang="en-US" sz="1100">
                    <a:latin typeface="Times New Roman" pitchFamily="18" charset="0"/>
                  </a:rPr>
                  <a:t>                                                   </a:t>
                </a:r>
                <a:r>
                  <a:rPr lang="en-US">
                    <a:latin typeface="Times New Roman" pitchFamily="18" charset="0"/>
                  </a:rPr>
                  <a:t> </a:t>
                </a:r>
              </a:p>
            </p:txBody>
          </p:sp>
          <p:sp>
            <p:nvSpPr>
              <p:cNvPr id="2083" name="Rectangle 35"/>
              <p:cNvSpPr>
                <a:spLocks noChangeArrowheads="1"/>
              </p:cNvSpPr>
              <p:nvPr/>
            </p:nvSpPr>
            <p:spPr bwMode="auto">
              <a:xfrm>
                <a:off x="65" y="6531"/>
                <a:ext cx="196" cy="4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sz="2000" b="1" dirty="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8</a:t>
                </a:r>
              </a:p>
              <a:p>
                <a:pPr algn="ctr"/>
                <a:endParaRPr lang="en-US" dirty="0">
                  <a:solidFill>
                    <a:srgbClr val="7B726B"/>
                  </a:solidFill>
                  <a:latin typeface="Lucida Sans Unicode" pitchFamily="34" charset="0"/>
                  <a:cs typeface="Lucida Sans Unicode" pitchFamily="34" charset="0"/>
                </a:endParaRPr>
              </a:p>
            </p:txBody>
          </p:sp>
        </p:grpSp>
      </p:grpSp>
      <p:pic>
        <p:nvPicPr>
          <p:cNvPr id="2054" name="Picture 6" descr="hand9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820" y="2362200"/>
            <a:ext cx="1828800" cy="1371600"/>
          </a:xfrm>
          <a:prstGeom prst="rect">
            <a:avLst/>
          </a:prstGeom>
          <a:noFill/>
        </p:spPr>
      </p:pic>
      <p:pic>
        <p:nvPicPr>
          <p:cNvPr id="2058" name="Picture 10" descr="Hand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12916" y="2362200"/>
            <a:ext cx="1828800" cy="1371600"/>
          </a:xfrm>
          <a:prstGeom prst="rect">
            <a:avLst/>
          </a:prstGeom>
          <a:noFill/>
        </p:spPr>
      </p:pic>
      <p:pic>
        <p:nvPicPr>
          <p:cNvPr id="2062" name="Picture 14" descr="Hand2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51266" y="2362200"/>
            <a:ext cx="1828800" cy="1371600"/>
          </a:xfrm>
          <a:prstGeom prst="rect">
            <a:avLst/>
          </a:prstGeom>
          <a:noFill/>
        </p:spPr>
      </p:pic>
      <p:pic>
        <p:nvPicPr>
          <p:cNvPr id="2066" name="Picture 18" descr="Hand3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61066" y="2362200"/>
            <a:ext cx="1828800" cy="1371600"/>
          </a:xfrm>
          <a:prstGeom prst="rect">
            <a:avLst/>
          </a:prstGeom>
          <a:noFill/>
        </p:spPr>
      </p:pic>
      <p:pic>
        <p:nvPicPr>
          <p:cNvPr id="2070" name="Picture 22" descr="Hand5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9820" y="4114800"/>
            <a:ext cx="1828800" cy="1371600"/>
          </a:xfrm>
          <a:prstGeom prst="rect">
            <a:avLst/>
          </a:prstGeom>
          <a:noFill/>
        </p:spPr>
      </p:pic>
      <p:pic>
        <p:nvPicPr>
          <p:cNvPr id="2074" name="Picture 26" descr="Hand6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51464" y="4114800"/>
            <a:ext cx="1828800" cy="1371600"/>
          </a:xfrm>
          <a:prstGeom prst="rect">
            <a:avLst/>
          </a:prstGeom>
          <a:noFill/>
        </p:spPr>
      </p:pic>
      <p:pic>
        <p:nvPicPr>
          <p:cNvPr id="2078" name="Picture 30" descr="Hand7.gi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634058" y="4114800"/>
            <a:ext cx="1828800" cy="1371600"/>
          </a:xfrm>
          <a:prstGeom prst="rect">
            <a:avLst/>
          </a:prstGeom>
          <a:noFill/>
        </p:spPr>
      </p:pic>
      <p:pic>
        <p:nvPicPr>
          <p:cNvPr id="2082" name="Picture 34" descr="Hand8.gif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858606" y="4114800"/>
            <a:ext cx="1828800" cy="1371600"/>
          </a:xfrm>
          <a:prstGeom prst="rect">
            <a:avLst/>
          </a:prstGeom>
          <a:noFill/>
        </p:spPr>
      </p:pic>
      <p:sp>
        <p:nvSpPr>
          <p:cNvPr id="37" name="Title 3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 and finger stretch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55516" y="151909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Rotate the thumbs both Clockwise and Counter-clockwise: 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147480" y="2253535"/>
            <a:ext cx="8375650" cy="3460750"/>
            <a:chOff x="0" y="840"/>
            <a:chExt cx="5276" cy="2180"/>
          </a:xfrm>
        </p:grpSpPr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0" y="840"/>
              <a:ext cx="1364" cy="1066"/>
              <a:chOff x="0" y="840"/>
              <a:chExt cx="1364" cy="1066"/>
            </a:xfrm>
          </p:grpSpPr>
          <p:sp>
            <p:nvSpPr>
              <p:cNvPr id="3077" name="Rectangle 5"/>
              <p:cNvSpPr>
                <a:spLocks noChangeArrowheads="1"/>
              </p:cNvSpPr>
              <p:nvPr/>
            </p:nvSpPr>
            <p:spPr bwMode="auto">
              <a:xfrm>
                <a:off x="0" y="840"/>
                <a:ext cx="1364" cy="1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  </a:t>
                </a:r>
                <a:r>
                  <a:rPr lang="en-US" sz="860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 </a:t>
                </a:r>
                <a:r>
                  <a:rPr lang="en-US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                        </a:t>
                </a:r>
              </a:p>
            </p:txBody>
          </p:sp>
          <p:sp>
            <p:nvSpPr>
              <p:cNvPr id="3079" name="Rectangle 7"/>
              <p:cNvSpPr>
                <a:spLocks noChangeArrowheads="1"/>
              </p:cNvSpPr>
              <p:nvPr/>
            </p:nvSpPr>
            <p:spPr bwMode="auto">
              <a:xfrm>
                <a:off x="0" y="1155"/>
                <a:ext cx="196" cy="4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sz="2000" b="1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1</a:t>
                </a:r>
              </a:p>
              <a:p>
                <a:pPr algn="ctr"/>
                <a:endParaRPr lang="en-US">
                  <a:solidFill>
                    <a:srgbClr val="7B726B"/>
                  </a:solidFill>
                  <a:latin typeface="Lucida Sans Unicode" pitchFamily="34" charset="0"/>
                  <a:cs typeface="Lucida Sans Unicode" pitchFamily="34" charset="0"/>
                </a:endParaRPr>
              </a:p>
            </p:txBody>
          </p:sp>
        </p:grp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1364" y="840"/>
              <a:ext cx="1304" cy="1066"/>
              <a:chOff x="0" y="1608"/>
              <a:chExt cx="1304" cy="1066"/>
            </a:xfrm>
          </p:grpSpPr>
          <p:sp>
            <p:nvSpPr>
              <p:cNvPr id="3081" name="Rectangle 9"/>
              <p:cNvSpPr>
                <a:spLocks noChangeArrowheads="1"/>
              </p:cNvSpPr>
              <p:nvPr/>
            </p:nvSpPr>
            <p:spPr bwMode="auto">
              <a:xfrm>
                <a:off x="0" y="1608"/>
                <a:ext cx="1304" cy="1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 sz="110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  </a:t>
                </a:r>
                <a:r>
                  <a:rPr lang="en-US" sz="860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 </a:t>
                </a:r>
                <a:r>
                  <a:rPr lang="en-US" sz="110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                                                   </a:t>
                </a:r>
                <a:r>
                  <a:rPr lang="en-US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 </a:t>
                </a:r>
              </a:p>
            </p:txBody>
          </p:sp>
          <p:sp>
            <p:nvSpPr>
              <p:cNvPr id="3083" name="Rectangle 11"/>
              <p:cNvSpPr>
                <a:spLocks noChangeArrowheads="1"/>
              </p:cNvSpPr>
              <p:nvPr/>
            </p:nvSpPr>
            <p:spPr bwMode="auto">
              <a:xfrm>
                <a:off x="0" y="1923"/>
                <a:ext cx="196" cy="4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sz="2000" b="1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2</a:t>
                </a:r>
              </a:p>
              <a:p>
                <a:pPr algn="ctr"/>
                <a:endParaRPr lang="en-US">
                  <a:solidFill>
                    <a:srgbClr val="7B726B"/>
                  </a:solidFill>
                  <a:latin typeface="Lucida Sans Unicode" pitchFamily="34" charset="0"/>
                  <a:cs typeface="Lucida Sans Unicode" pitchFamily="34" charset="0"/>
                </a:endParaRPr>
              </a:p>
            </p:txBody>
          </p:sp>
        </p:grpSp>
        <p:grpSp>
          <p:nvGrpSpPr>
            <p:cNvPr id="5" name="Group 16"/>
            <p:cNvGrpSpPr>
              <a:grpSpLocks/>
            </p:cNvGrpSpPr>
            <p:nvPr/>
          </p:nvGrpSpPr>
          <p:grpSpPr bwMode="auto">
            <a:xfrm>
              <a:off x="2668" y="840"/>
              <a:ext cx="1304" cy="1066"/>
              <a:chOff x="0" y="2376"/>
              <a:chExt cx="1304" cy="1066"/>
            </a:xfrm>
          </p:grpSpPr>
          <p:sp>
            <p:nvSpPr>
              <p:cNvPr id="3085" name="Rectangle 13"/>
              <p:cNvSpPr>
                <a:spLocks noChangeArrowheads="1"/>
              </p:cNvSpPr>
              <p:nvPr/>
            </p:nvSpPr>
            <p:spPr bwMode="auto">
              <a:xfrm>
                <a:off x="0" y="2376"/>
                <a:ext cx="1304" cy="1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 sz="110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  </a:t>
                </a:r>
                <a:r>
                  <a:rPr lang="en-US" sz="860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 </a:t>
                </a:r>
                <a:r>
                  <a:rPr lang="en-US" sz="110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                                                   </a:t>
                </a:r>
                <a:r>
                  <a:rPr lang="en-US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 </a:t>
                </a:r>
              </a:p>
            </p:txBody>
          </p:sp>
          <p:sp>
            <p:nvSpPr>
              <p:cNvPr id="3087" name="Rectangle 15"/>
              <p:cNvSpPr>
                <a:spLocks noChangeArrowheads="1"/>
              </p:cNvSpPr>
              <p:nvPr/>
            </p:nvSpPr>
            <p:spPr bwMode="auto">
              <a:xfrm>
                <a:off x="19" y="2691"/>
                <a:ext cx="196" cy="4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sz="2000" b="1" dirty="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3</a:t>
                </a:r>
              </a:p>
              <a:p>
                <a:pPr algn="ctr"/>
                <a:endParaRPr lang="en-US" dirty="0">
                  <a:solidFill>
                    <a:srgbClr val="7B726B"/>
                  </a:solidFill>
                  <a:latin typeface="Lucida Sans Unicode" pitchFamily="34" charset="0"/>
                  <a:cs typeface="Lucida Sans Unicode" pitchFamily="34" charset="0"/>
                </a:endParaRPr>
              </a:p>
            </p:txBody>
          </p:sp>
        </p:grpSp>
        <p:grpSp>
          <p:nvGrpSpPr>
            <p:cNvPr id="6" name="Group 20"/>
            <p:cNvGrpSpPr>
              <a:grpSpLocks/>
            </p:cNvGrpSpPr>
            <p:nvPr/>
          </p:nvGrpSpPr>
          <p:grpSpPr bwMode="auto">
            <a:xfrm>
              <a:off x="3972" y="840"/>
              <a:ext cx="1304" cy="1066"/>
              <a:chOff x="0" y="3144"/>
              <a:chExt cx="1304" cy="1066"/>
            </a:xfrm>
          </p:grpSpPr>
          <p:sp>
            <p:nvSpPr>
              <p:cNvPr id="3089" name="Rectangle 17"/>
              <p:cNvSpPr>
                <a:spLocks noChangeArrowheads="1"/>
              </p:cNvSpPr>
              <p:nvPr/>
            </p:nvSpPr>
            <p:spPr bwMode="auto">
              <a:xfrm>
                <a:off x="0" y="3144"/>
                <a:ext cx="1304" cy="1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 sz="110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  </a:t>
                </a:r>
                <a:r>
                  <a:rPr lang="en-US" sz="860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 </a:t>
                </a:r>
                <a:r>
                  <a:rPr lang="en-US" sz="110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                                                   </a:t>
                </a:r>
                <a:r>
                  <a:rPr lang="en-US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 </a:t>
                </a:r>
              </a:p>
            </p:txBody>
          </p:sp>
          <p:sp>
            <p:nvSpPr>
              <p:cNvPr id="3091" name="Rectangle 19"/>
              <p:cNvSpPr>
                <a:spLocks noChangeArrowheads="1"/>
              </p:cNvSpPr>
              <p:nvPr/>
            </p:nvSpPr>
            <p:spPr bwMode="auto">
              <a:xfrm>
                <a:off x="56" y="3459"/>
                <a:ext cx="196" cy="4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sz="2000" b="1" dirty="0" smtClean="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4</a:t>
                </a:r>
                <a:endParaRPr lang="en-US" sz="2000" b="1" dirty="0">
                  <a:solidFill>
                    <a:srgbClr val="7B726B"/>
                  </a:solidFill>
                  <a:latin typeface="Lucida Sans Unicode" pitchFamily="34" charset="0"/>
                  <a:cs typeface="Lucida Sans Unicode" pitchFamily="34" charset="0"/>
                </a:endParaRPr>
              </a:p>
              <a:p>
                <a:pPr algn="ctr"/>
                <a:endParaRPr lang="en-US" dirty="0">
                  <a:solidFill>
                    <a:srgbClr val="7B726B"/>
                  </a:solidFill>
                  <a:latin typeface="Lucida Sans Unicode" pitchFamily="34" charset="0"/>
                  <a:cs typeface="Lucida Sans Unicode" pitchFamily="34" charset="0"/>
                </a:endParaRPr>
              </a:p>
            </p:txBody>
          </p:sp>
        </p:grpSp>
        <p:grpSp>
          <p:nvGrpSpPr>
            <p:cNvPr id="7" name="Group 24"/>
            <p:cNvGrpSpPr>
              <a:grpSpLocks/>
            </p:cNvGrpSpPr>
            <p:nvPr/>
          </p:nvGrpSpPr>
          <p:grpSpPr bwMode="auto">
            <a:xfrm>
              <a:off x="0" y="1954"/>
              <a:ext cx="1304" cy="1066"/>
              <a:chOff x="0" y="3912"/>
              <a:chExt cx="1304" cy="1066"/>
            </a:xfrm>
          </p:grpSpPr>
          <p:sp>
            <p:nvSpPr>
              <p:cNvPr id="3093" name="Rectangle 21"/>
              <p:cNvSpPr>
                <a:spLocks noChangeArrowheads="1"/>
              </p:cNvSpPr>
              <p:nvPr/>
            </p:nvSpPr>
            <p:spPr bwMode="auto">
              <a:xfrm>
                <a:off x="0" y="3912"/>
                <a:ext cx="1304" cy="1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 sz="110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  </a:t>
                </a:r>
                <a:r>
                  <a:rPr lang="en-US" sz="860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 </a:t>
                </a:r>
                <a:r>
                  <a:rPr lang="en-US" sz="110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                                                   </a:t>
                </a:r>
                <a:r>
                  <a:rPr lang="en-US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 </a:t>
                </a:r>
              </a:p>
            </p:txBody>
          </p:sp>
          <p:sp>
            <p:nvSpPr>
              <p:cNvPr id="3095" name="Rectangle 23"/>
              <p:cNvSpPr>
                <a:spLocks noChangeArrowheads="1"/>
              </p:cNvSpPr>
              <p:nvPr/>
            </p:nvSpPr>
            <p:spPr bwMode="auto">
              <a:xfrm>
                <a:off x="0" y="4227"/>
                <a:ext cx="196" cy="4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sz="2000" b="1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5</a:t>
                </a:r>
              </a:p>
              <a:p>
                <a:pPr algn="ctr"/>
                <a:endParaRPr lang="en-US">
                  <a:solidFill>
                    <a:srgbClr val="7B726B"/>
                  </a:solidFill>
                  <a:latin typeface="Lucida Sans Unicode" pitchFamily="34" charset="0"/>
                  <a:cs typeface="Lucida Sans Unicode" pitchFamily="34" charset="0"/>
                </a:endParaRPr>
              </a:p>
            </p:txBody>
          </p:sp>
        </p:grpSp>
        <p:grpSp>
          <p:nvGrpSpPr>
            <p:cNvPr id="8" name="Group 28"/>
            <p:cNvGrpSpPr>
              <a:grpSpLocks/>
            </p:cNvGrpSpPr>
            <p:nvPr/>
          </p:nvGrpSpPr>
          <p:grpSpPr bwMode="auto">
            <a:xfrm>
              <a:off x="1304" y="1954"/>
              <a:ext cx="1304" cy="1066"/>
              <a:chOff x="0" y="4680"/>
              <a:chExt cx="1304" cy="1066"/>
            </a:xfrm>
          </p:grpSpPr>
          <p:sp>
            <p:nvSpPr>
              <p:cNvPr id="3097" name="Rectangle 25"/>
              <p:cNvSpPr>
                <a:spLocks noChangeArrowheads="1"/>
              </p:cNvSpPr>
              <p:nvPr/>
            </p:nvSpPr>
            <p:spPr bwMode="auto">
              <a:xfrm>
                <a:off x="0" y="4680"/>
                <a:ext cx="1304" cy="1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 sz="110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  </a:t>
                </a:r>
                <a:r>
                  <a:rPr lang="en-US" sz="860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 </a:t>
                </a:r>
                <a:r>
                  <a:rPr lang="en-US" sz="110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                                                   </a:t>
                </a:r>
                <a:r>
                  <a:rPr lang="en-US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 </a:t>
                </a:r>
              </a:p>
            </p:txBody>
          </p:sp>
          <p:sp>
            <p:nvSpPr>
              <p:cNvPr id="3099" name="Rectangle 27"/>
              <p:cNvSpPr>
                <a:spLocks noChangeArrowheads="1"/>
              </p:cNvSpPr>
              <p:nvPr/>
            </p:nvSpPr>
            <p:spPr bwMode="auto">
              <a:xfrm>
                <a:off x="0" y="4995"/>
                <a:ext cx="196" cy="4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sz="2000" b="1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6</a:t>
                </a:r>
              </a:p>
              <a:p>
                <a:pPr algn="ctr"/>
                <a:endParaRPr lang="en-US">
                  <a:solidFill>
                    <a:srgbClr val="7B726B"/>
                  </a:solidFill>
                  <a:latin typeface="Lucida Sans Unicode" pitchFamily="34" charset="0"/>
                  <a:cs typeface="Lucida Sans Unicode" pitchFamily="34" charset="0"/>
                </a:endParaRPr>
              </a:p>
            </p:txBody>
          </p:sp>
        </p:grpSp>
        <p:grpSp>
          <p:nvGrpSpPr>
            <p:cNvPr id="9" name="Group 32"/>
            <p:cNvGrpSpPr>
              <a:grpSpLocks/>
            </p:cNvGrpSpPr>
            <p:nvPr/>
          </p:nvGrpSpPr>
          <p:grpSpPr bwMode="auto">
            <a:xfrm>
              <a:off x="2608" y="1954"/>
              <a:ext cx="1304" cy="1066"/>
              <a:chOff x="0" y="5448"/>
              <a:chExt cx="1304" cy="1066"/>
            </a:xfrm>
          </p:grpSpPr>
          <p:sp>
            <p:nvSpPr>
              <p:cNvPr id="3101" name="Rectangle 29"/>
              <p:cNvSpPr>
                <a:spLocks noChangeArrowheads="1"/>
              </p:cNvSpPr>
              <p:nvPr/>
            </p:nvSpPr>
            <p:spPr bwMode="auto">
              <a:xfrm>
                <a:off x="0" y="5448"/>
                <a:ext cx="1304" cy="1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 sz="110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  </a:t>
                </a:r>
                <a:r>
                  <a:rPr lang="en-US" sz="860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 </a:t>
                </a:r>
                <a:r>
                  <a:rPr lang="en-US" sz="110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                                                   </a:t>
                </a:r>
                <a:r>
                  <a:rPr lang="en-US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 </a:t>
                </a:r>
              </a:p>
            </p:txBody>
          </p:sp>
          <p:sp>
            <p:nvSpPr>
              <p:cNvPr id="3103" name="Rectangle 31"/>
              <p:cNvSpPr>
                <a:spLocks noChangeArrowheads="1"/>
              </p:cNvSpPr>
              <p:nvPr/>
            </p:nvSpPr>
            <p:spPr bwMode="auto">
              <a:xfrm>
                <a:off x="46" y="5763"/>
                <a:ext cx="196" cy="4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sz="2000" b="1" dirty="0">
                    <a:solidFill>
                      <a:srgbClr val="7B726B"/>
                    </a:solidFill>
                    <a:latin typeface="Lucida Sans Unicode" pitchFamily="34" charset="0"/>
                    <a:cs typeface="Lucida Sans Unicode" pitchFamily="34" charset="0"/>
                  </a:rPr>
                  <a:t>7</a:t>
                </a:r>
              </a:p>
              <a:p>
                <a:pPr algn="ctr"/>
                <a:endParaRPr lang="en-US" dirty="0">
                  <a:solidFill>
                    <a:srgbClr val="7B726B"/>
                  </a:solidFill>
                  <a:latin typeface="Lucida Sans Unicode" pitchFamily="34" charset="0"/>
                  <a:cs typeface="Lucida Sans Unicode" pitchFamily="34" charset="0"/>
                </a:endParaRPr>
              </a:p>
            </p:txBody>
          </p:sp>
        </p:grpSp>
      </p:grpSp>
      <p:pic>
        <p:nvPicPr>
          <p:cNvPr id="3078" name="Picture 6" descr="thumb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2280" y="2288460"/>
            <a:ext cx="1828800" cy="1371600"/>
          </a:xfrm>
          <a:prstGeom prst="rect">
            <a:avLst/>
          </a:prstGeom>
          <a:noFill/>
        </p:spPr>
      </p:pic>
      <p:pic>
        <p:nvPicPr>
          <p:cNvPr id="3082" name="Picture 10" descr="thumb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85880" y="2288460"/>
            <a:ext cx="1828800" cy="1371600"/>
          </a:xfrm>
          <a:prstGeom prst="rect">
            <a:avLst/>
          </a:prstGeom>
          <a:noFill/>
        </p:spPr>
      </p:pic>
      <p:pic>
        <p:nvPicPr>
          <p:cNvPr id="3086" name="Picture 14" descr="thumb3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9480" y="2288460"/>
            <a:ext cx="1828800" cy="1371600"/>
          </a:xfrm>
          <a:prstGeom prst="rect">
            <a:avLst/>
          </a:prstGeom>
          <a:noFill/>
        </p:spPr>
      </p:pic>
      <p:pic>
        <p:nvPicPr>
          <p:cNvPr id="3090" name="Picture 18" descr="thumb4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29280" y="2288460"/>
            <a:ext cx="1828800" cy="1371600"/>
          </a:xfrm>
          <a:prstGeom prst="rect">
            <a:avLst/>
          </a:prstGeom>
          <a:noFill/>
        </p:spPr>
      </p:pic>
      <p:pic>
        <p:nvPicPr>
          <p:cNvPr id="3094" name="Picture 22" descr="thumb5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5072" y="4041060"/>
            <a:ext cx="1828800" cy="1371600"/>
          </a:xfrm>
          <a:prstGeom prst="rect">
            <a:avLst/>
          </a:prstGeom>
          <a:noFill/>
        </p:spPr>
      </p:pic>
      <p:pic>
        <p:nvPicPr>
          <p:cNvPr id="3098" name="Picture 26" descr="thumb6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68672" y="4041060"/>
            <a:ext cx="1828800" cy="1371600"/>
          </a:xfrm>
          <a:prstGeom prst="rect">
            <a:avLst/>
          </a:prstGeom>
          <a:noFill/>
        </p:spPr>
      </p:pic>
      <p:pic>
        <p:nvPicPr>
          <p:cNvPr id="3102" name="Picture 30" descr="thumb7.gi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719480" y="4041060"/>
            <a:ext cx="1828800" cy="1371600"/>
          </a:xfrm>
          <a:prstGeom prst="rect">
            <a:avLst/>
          </a:prstGeom>
          <a:noFill/>
        </p:spPr>
      </p:pic>
      <p:sp>
        <p:nvSpPr>
          <p:cNvPr id="33" name="Title 3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Thumb rotation stretch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23560" y="1152828"/>
            <a:ext cx="83598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Hold for 2 to 3 seconds at the end of each movement (upper and lower): </a:t>
            </a:r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206472" y="1443038"/>
            <a:ext cx="8375650" cy="4610100"/>
            <a:chOff x="0" y="840"/>
            <a:chExt cx="5276" cy="2904"/>
          </a:xfrm>
        </p:grpSpPr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0" y="840"/>
              <a:ext cx="1364" cy="731"/>
              <a:chOff x="0" y="840"/>
              <a:chExt cx="1364" cy="731"/>
            </a:xfrm>
          </p:grpSpPr>
          <p:sp>
            <p:nvSpPr>
              <p:cNvPr id="4101" name="Rectangle 5"/>
              <p:cNvSpPr>
                <a:spLocks noChangeArrowheads="1"/>
              </p:cNvSpPr>
              <p:nvPr/>
            </p:nvSpPr>
            <p:spPr bwMode="auto">
              <a:xfrm>
                <a:off x="0" y="840"/>
                <a:ext cx="1364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7B726B"/>
                    </a:solidFill>
                    <a:latin typeface="Times New Roman" pitchFamily="18" charset="0"/>
                  </a:rPr>
                  <a:t>                           </a:t>
                </a:r>
              </a:p>
            </p:txBody>
          </p:sp>
          <p:sp>
            <p:nvSpPr>
              <p:cNvPr id="4103" name="Rectangle 7"/>
              <p:cNvSpPr>
                <a:spLocks noChangeArrowheads="1"/>
              </p:cNvSpPr>
              <p:nvPr/>
            </p:nvSpPr>
            <p:spPr bwMode="auto">
              <a:xfrm>
                <a:off x="0" y="1164"/>
                <a:ext cx="196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b="1">
                    <a:solidFill>
                      <a:srgbClr val="7B726B"/>
                    </a:solidFill>
                    <a:latin typeface="Times New Roman" pitchFamily="18" charset="0"/>
                  </a:rPr>
                  <a:t>1</a:t>
                </a:r>
              </a:p>
              <a:p>
                <a:pPr algn="ctr"/>
                <a:endParaRPr lang="en-US">
                  <a:solidFill>
                    <a:srgbClr val="7B726B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1364" y="840"/>
              <a:ext cx="1304" cy="731"/>
              <a:chOff x="0" y="1608"/>
              <a:chExt cx="1304" cy="731"/>
            </a:xfrm>
          </p:grpSpPr>
          <p:sp>
            <p:nvSpPr>
              <p:cNvPr id="4105" name="Rectangle 9"/>
              <p:cNvSpPr>
                <a:spLocks noChangeArrowheads="1"/>
              </p:cNvSpPr>
              <p:nvPr/>
            </p:nvSpPr>
            <p:spPr bwMode="auto">
              <a:xfrm>
                <a:off x="0" y="1608"/>
                <a:ext cx="1304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7B726B"/>
                    </a:solidFill>
                    <a:latin typeface="Times New Roman" pitchFamily="18" charset="0"/>
                  </a:rPr>
                  <a:t>                                                       </a:t>
                </a:r>
              </a:p>
            </p:txBody>
          </p:sp>
          <p:sp>
            <p:nvSpPr>
              <p:cNvPr id="4107" name="Rectangle 11"/>
              <p:cNvSpPr>
                <a:spLocks noChangeArrowheads="1"/>
              </p:cNvSpPr>
              <p:nvPr/>
            </p:nvSpPr>
            <p:spPr bwMode="auto">
              <a:xfrm>
                <a:off x="0" y="1932"/>
                <a:ext cx="196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b="1">
                    <a:solidFill>
                      <a:srgbClr val="7B726B"/>
                    </a:solidFill>
                    <a:latin typeface="Times New Roman" pitchFamily="18" charset="0"/>
                  </a:rPr>
                  <a:t>2</a:t>
                </a:r>
              </a:p>
              <a:p>
                <a:pPr algn="ctr"/>
                <a:endParaRPr lang="en-US">
                  <a:solidFill>
                    <a:srgbClr val="7B726B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5" name="Group 16"/>
            <p:cNvGrpSpPr>
              <a:grpSpLocks/>
            </p:cNvGrpSpPr>
            <p:nvPr/>
          </p:nvGrpSpPr>
          <p:grpSpPr bwMode="auto">
            <a:xfrm>
              <a:off x="2668" y="840"/>
              <a:ext cx="1304" cy="731"/>
              <a:chOff x="0" y="2376"/>
              <a:chExt cx="1304" cy="731"/>
            </a:xfrm>
          </p:grpSpPr>
          <p:sp>
            <p:nvSpPr>
              <p:cNvPr id="4109" name="Rectangle 13"/>
              <p:cNvSpPr>
                <a:spLocks noChangeArrowheads="1"/>
              </p:cNvSpPr>
              <p:nvPr/>
            </p:nvSpPr>
            <p:spPr bwMode="auto">
              <a:xfrm>
                <a:off x="0" y="2376"/>
                <a:ext cx="1304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7B726B"/>
                    </a:solidFill>
                    <a:latin typeface="Times New Roman" pitchFamily="18" charset="0"/>
                  </a:rPr>
                  <a:t>                                                       </a:t>
                </a:r>
              </a:p>
            </p:txBody>
          </p:sp>
          <p:sp>
            <p:nvSpPr>
              <p:cNvPr id="4111" name="Rectangle 15"/>
              <p:cNvSpPr>
                <a:spLocks noChangeArrowheads="1"/>
              </p:cNvSpPr>
              <p:nvPr/>
            </p:nvSpPr>
            <p:spPr bwMode="auto">
              <a:xfrm>
                <a:off x="0" y="2700"/>
                <a:ext cx="196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b="1">
                    <a:solidFill>
                      <a:srgbClr val="7B726B"/>
                    </a:solidFill>
                    <a:latin typeface="Times New Roman" pitchFamily="18" charset="0"/>
                  </a:rPr>
                  <a:t>3</a:t>
                </a:r>
              </a:p>
              <a:p>
                <a:pPr algn="ctr"/>
                <a:endParaRPr lang="en-US">
                  <a:solidFill>
                    <a:srgbClr val="7B726B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6" name="Group 20"/>
            <p:cNvGrpSpPr>
              <a:grpSpLocks/>
            </p:cNvGrpSpPr>
            <p:nvPr/>
          </p:nvGrpSpPr>
          <p:grpSpPr bwMode="auto">
            <a:xfrm>
              <a:off x="3972" y="840"/>
              <a:ext cx="1304" cy="731"/>
              <a:chOff x="0" y="3144"/>
              <a:chExt cx="1304" cy="731"/>
            </a:xfrm>
          </p:grpSpPr>
          <p:sp>
            <p:nvSpPr>
              <p:cNvPr id="4113" name="Rectangle 17"/>
              <p:cNvSpPr>
                <a:spLocks noChangeArrowheads="1"/>
              </p:cNvSpPr>
              <p:nvPr/>
            </p:nvSpPr>
            <p:spPr bwMode="auto">
              <a:xfrm>
                <a:off x="0" y="3144"/>
                <a:ext cx="1304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7B726B"/>
                    </a:solidFill>
                    <a:latin typeface="Times New Roman" pitchFamily="18" charset="0"/>
                  </a:rPr>
                  <a:t>                                                       </a:t>
                </a:r>
              </a:p>
            </p:txBody>
          </p:sp>
          <p:sp>
            <p:nvSpPr>
              <p:cNvPr id="4115" name="Rectangle 19"/>
              <p:cNvSpPr>
                <a:spLocks noChangeArrowheads="1"/>
              </p:cNvSpPr>
              <p:nvPr/>
            </p:nvSpPr>
            <p:spPr bwMode="auto">
              <a:xfrm>
                <a:off x="0" y="3468"/>
                <a:ext cx="196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b="1">
                    <a:solidFill>
                      <a:srgbClr val="7B726B"/>
                    </a:solidFill>
                    <a:latin typeface="Times New Roman" pitchFamily="18" charset="0"/>
                  </a:rPr>
                  <a:t>4</a:t>
                </a:r>
              </a:p>
              <a:p>
                <a:pPr algn="ctr"/>
                <a:endParaRPr lang="en-US">
                  <a:solidFill>
                    <a:srgbClr val="7B726B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" name="Group 24"/>
            <p:cNvGrpSpPr>
              <a:grpSpLocks/>
            </p:cNvGrpSpPr>
            <p:nvPr/>
          </p:nvGrpSpPr>
          <p:grpSpPr bwMode="auto">
            <a:xfrm>
              <a:off x="0" y="1954"/>
              <a:ext cx="1304" cy="731"/>
              <a:chOff x="0" y="3912"/>
              <a:chExt cx="1304" cy="731"/>
            </a:xfrm>
          </p:grpSpPr>
          <p:sp>
            <p:nvSpPr>
              <p:cNvPr id="4117" name="Rectangle 21"/>
              <p:cNvSpPr>
                <a:spLocks noChangeArrowheads="1"/>
              </p:cNvSpPr>
              <p:nvPr/>
            </p:nvSpPr>
            <p:spPr bwMode="auto">
              <a:xfrm>
                <a:off x="0" y="3912"/>
                <a:ext cx="1304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7B726B"/>
                    </a:solidFill>
                    <a:latin typeface="Times New Roman" pitchFamily="18" charset="0"/>
                  </a:rPr>
                  <a:t>                                                       </a:t>
                </a:r>
              </a:p>
            </p:txBody>
          </p:sp>
          <p:sp>
            <p:nvSpPr>
              <p:cNvPr id="4119" name="Rectangle 23"/>
              <p:cNvSpPr>
                <a:spLocks noChangeArrowheads="1"/>
              </p:cNvSpPr>
              <p:nvPr/>
            </p:nvSpPr>
            <p:spPr bwMode="auto">
              <a:xfrm>
                <a:off x="0" y="4236"/>
                <a:ext cx="196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b="1">
                    <a:solidFill>
                      <a:srgbClr val="7B726B"/>
                    </a:solidFill>
                    <a:latin typeface="Times New Roman" pitchFamily="18" charset="0"/>
                  </a:rPr>
                  <a:t>5</a:t>
                </a:r>
              </a:p>
              <a:p>
                <a:pPr algn="ctr"/>
                <a:endParaRPr lang="en-US">
                  <a:solidFill>
                    <a:srgbClr val="7B726B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8" name="Group 28"/>
            <p:cNvGrpSpPr>
              <a:grpSpLocks/>
            </p:cNvGrpSpPr>
            <p:nvPr/>
          </p:nvGrpSpPr>
          <p:grpSpPr bwMode="auto">
            <a:xfrm>
              <a:off x="1304" y="1954"/>
              <a:ext cx="1304" cy="731"/>
              <a:chOff x="0" y="4680"/>
              <a:chExt cx="1304" cy="731"/>
            </a:xfrm>
          </p:grpSpPr>
          <p:sp>
            <p:nvSpPr>
              <p:cNvPr id="4121" name="Rectangle 25"/>
              <p:cNvSpPr>
                <a:spLocks noChangeArrowheads="1"/>
              </p:cNvSpPr>
              <p:nvPr/>
            </p:nvSpPr>
            <p:spPr bwMode="auto">
              <a:xfrm>
                <a:off x="0" y="4680"/>
                <a:ext cx="1304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7B726B"/>
                    </a:solidFill>
                    <a:latin typeface="Times New Roman" pitchFamily="18" charset="0"/>
                  </a:rPr>
                  <a:t>                                                       </a:t>
                </a:r>
              </a:p>
            </p:txBody>
          </p:sp>
          <p:sp>
            <p:nvSpPr>
              <p:cNvPr id="4123" name="Rectangle 27"/>
              <p:cNvSpPr>
                <a:spLocks noChangeArrowheads="1"/>
              </p:cNvSpPr>
              <p:nvPr/>
            </p:nvSpPr>
            <p:spPr bwMode="auto">
              <a:xfrm>
                <a:off x="0" y="5004"/>
                <a:ext cx="196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b="1">
                    <a:solidFill>
                      <a:srgbClr val="7B726B"/>
                    </a:solidFill>
                    <a:latin typeface="Times New Roman" pitchFamily="18" charset="0"/>
                  </a:rPr>
                  <a:t>6</a:t>
                </a:r>
              </a:p>
              <a:p>
                <a:pPr algn="ctr"/>
                <a:endParaRPr lang="en-US">
                  <a:solidFill>
                    <a:srgbClr val="7B726B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9" name="Group 32"/>
            <p:cNvGrpSpPr>
              <a:grpSpLocks/>
            </p:cNvGrpSpPr>
            <p:nvPr/>
          </p:nvGrpSpPr>
          <p:grpSpPr bwMode="auto">
            <a:xfrm>
              <a:off x="2608" y="1954"/>
              <a:ext cx="1304" cy="731"/>
              <a:chOff x="0" y="5448"/>
              <a:chExt cx="1304" cy="731"/>
            </a:xfrm>
          </p:grpSpPr>
          <p:sp>
            <p:nvSpPr>
              <p:cNvPr id="4125" name="Rectangle 29"/>
              <p:cNvSpPr>
                <a:spLocks noChangeArrowheads="1"/>
              </p:cNvSpPr>
              <p:nvPr/>
            </p:nvSpPr>
            <p:spPr bwMode="auto">
              <a:xfrm>
                <a:off x="0" y="5448"/>
                <a:ext cx="1304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7B726B"/>
                    </a:solidFill>
                    <a:latin typeface="Times New Roman" pitchFamily="18" charset="0"/>
                  </a:rPr>
                  <a:t>                                                       </a:t>
                </a:r>
              </a:p>
            </p:txBody>
          </p:sp>
          <p:sp>
            <p:nvSpPr>
              <p:cNvPr id="4127" name="Rectangle 31"/>
              <p:cNvSpPr>
                <a:spLocks noChangeArrowheads="1"/>
              </p:cNvSpPr>
              <p:nvPr/>
            </p:nvSpPr>
            <p:spPr bwMode="auto">
              <a:xfrm>
                <a:off x="0" y="5772"/>
                <a:ext cx="196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b="1">
                    <a:solidFill>
                      <a:srgbClr val="7B726B"/>
                    </a:solidFill>
                    <a:latin typeface="Times New Roman" pitchFamily="18" charset="0"/>
                  </a:rPr>
                  <a:t>7</a:t>
                </a:r>
              </a:p>
              <a:p>
                <a:pPr algn="ctr"/>
                <a:endParaRPr lang="en-US">
                  <a:solidFill>
                    <a:srgbClr val="7B726B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0" name="Group 36"/>
            <p:cNvGrpSpPr>
              <a:grpSpLocks/>
            </p:cNvGrpSpPr>
            <p:nvPr/>
          </p:nvGrpSpPr>
          <p:grpSpPr bwMode="auto">
            <a:xfrm>
              <a:off x="3912" y="1954"/>
              <a:ext cx="1304" cy="731"/>
              <a:chOff x="0" y="6216"/>
              <a:chExt cx="1304" cy="731"/>
            </a:xfrm>
          </p:grpSpPr>
          <p:sp>
            <p:nvSpPr>
              <p:cNvPr id="4129" name="Rectangle 33"/>
              <p:cNvSpPr>
                <a:spLocks noChangeArrowheads="1"/>
              </p:cNvSpPr>
              <p:nvPr/>
            </p:nvSpPr>
            <p:spPr bwMode="auto">
              <a:xfrm>
                <a:off x="0" y="6216"/>
                <a:ext cx="1304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7B726B"/>
                    </a:solidFill>
                    <a:latin typeface="Times New Roman" pitchFamily="18" charset="0"/>
                  </a:rPr>
                  <a:t>                                                       </a:t>
                </a:r>
              </a:p>
            </p:txBody>
          </p:sp>
          <p:sp>
            <p:nvSpPr>
              <p:cNvPr id="4131" name="Rectangle 35"/>
              <p:cNvSpPr>
                <a:spLocks noChangeArrowheads="1"/>
              </p:cNvSpPr>
              <p:nvPr/>
            </p:nvSpPr>
            <p:spPr bwMode="auto">
              <a:xfrm>
                <a:off x="0" y="6540"/>
                <a:ext cx="196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b="1">
                    <a:solidFill>
                      <a:srgbClr val="7B726B"/>
                    </a:solidFill>
                    <a:latin typeface="Times New Roman" pitchFamily="18" charset="0"/>
                  </a:rPr>
                  <a:t>8</a:t>
                </a:r>
              </a:p>
              <a:p>
                <a:pPr algn="ctr"/>
                <a:endParaRPr lang="en-US">
                  <a:solidFill>
                    <a:srgbClr val="7B726B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1" name="Group 40"/>
            <p:cNvGrpSpPr>
              <a:grpSpLocks/>
            </p:cNvGrpSpPr>
            <p:nvPr/>
          </p:nvGrpSpPr>
          <p:grpSpPr bwMode="auto">
            <a:xfrm>
              <a:off x="0" y="3068"/>
              <a:ext cx="1304" cy="666"/>
              <a:chOff x="0" y="6984"/>
              <a:chExt cx="1304" cy="666"/>
            </a:xfrm>
          </p:grpSpPr>
          <p:sp>
            <p:nvSpPr>
              <p:cNvPr id="4133" name="Rectangle 37"/>
              <p:cNvSpPr>
                <a:spLocks noChangeArrowheads="1"/>
              </p:cNvSpPr>
              <p:nvPr/>
            </p:nvSpPr>
            <p:spPr bwMode="auto">
              <a:xfrm>
                <a:off x="0" y="6984"/>
                <a:ext cx="1304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7B726B"/>
                    </a:solidFill>
                    <a:latin typeface="Times New Roman" pitchFamily="18" charset="0"/>
                  </a:rPr>
                  <a:t>                                                       </a:t>
                </a:r>
              </a:p>
            </p:txBody>
          </p:sp>
          <p:sp>
            <p:nvSpPr>
              <p:cNvPr id="4135" name="Rectangle 39"/>
              <p:cNvSpPr>
                <a:spLocks noChangeArrowheads="1"/>
              </p:cNvSpPr>
              <p:nvPr/>
            </p:nvSpPr>
            <p:spPr bwMode="auto">
              <a:xfrm>
                <a:off x="0" y="7243"/>
                <a:ext cx="196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b="1" dirty="0">
                    <a:solidFill>
                      <a:srgbClr val="7B726B"/>
                    </a:solidFill>
                    <a:latin typeface="Times New Roman" pitchFamily="18" charset="0"/>
                  </a:rPr>
                  <a:t>9</a:t>
                </a:r>
              </a:p>
              <a:p>
                <a:pPr algn="ctr"/>
                <a:endParaRPr lang="en-US" dirty="0">
                  <a:solidFill>
                    <a:srgbClr val="7B726B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2" name="Group 44"/>
            <p:cNvGrpSpPr>
              <a:grpSpLocks/>
            </p:cNvGrpSpPr>
            <p:nvPr/>
          </p:nvGrpSpPr>
          <p:grpSpPr bwMode="auto">
            <a:xfrm>
              <a:off x="1285" y="3068"/>
              <a:ext cx="1323" cy="676"/>
              <a:chOff x="-19" y="7752"/>
              <a:chExt cx="1323" cy="676"/>
            </a:xfrm>
          </p:grpSpPr>
          <p:sp>
            <p:nvSpPr>
              <p:cNvPr id="4137" name="Rectangle 41"/>
              <p:cNvSpPr>
                <a:spLocks noChangeArrowheads="1"/>
              </p:cNvSpPr>
              <p:nvPr/>
            </p:nvSpPr>
            <p:spPr bwMode="auto">
              <a:xfrm>
                <a:off x="0" y="7752"/>
                <a:ext cx="1304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7B726B"/>
                    </a:solidFill>
                    <a:latin typeface="Times New Roman" pitchFamily="18" charset="0"/>
                  </a:rPr>
                  <a:t>                                                       </a:t>
                </a:r>
              </a:p>
            </p:txBody>
          </p:sp>
          <p:sp>
            <p:nvSpPr>
              <p:cNvPr id="4139" name="Rectangle 43"/>
              <p:cNvSpPr>
                <a:spLocks noChangeArrowheads="1"/>
              </p:cNvSpPr>
              <p:nvPr/>
            </p:nvSpPr>
            <p:spPr bwMode="auto">
              <a:xfrm>
                <a:off x="-19" y="8021"/>
                <a:ext cx="276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b="1" dirty="0">
                    <a:solidFill>
                      <a:srgbClr val="7B726B"/>
                    </a:solidFill>
                    <a:latin typeface="Times New Roman" pitchFamily="18" charset="0"/>
                  </a:rPr>
                  <a:t>10</a:t>
                </a:r>
              </a:p>
              <a:p>
                <a:pPr algn="ctr"/>
                <a:endParaRPr lang="en-US" dirty="0">
                  <a:solidFill>
                    <a:srgbClr val="7B726B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3" name="Group 48"/>
            <p:cNvGrpSpPr>
              <a:grpSpLocks/>
            </p:cNvGrpSpPr>
            <p:nvPr/>
          </p:nvGrpSpPr>
          <p:grpSpPr bwMode="auto">
            <a:xfrm>
              <a:off x="2608" y="3068"/>
              <a:ext cx="1304" cy="666"/>
              <a:chOff x="0" y="8520"/>
              <a:chExt cx="1304" cy="666"/>
            </a:xfrm>
          </p:grpSpPr>
          <p:sp>
            <p:nvSpPr>
              <p:cNvPr id="4141" name="Rectangle 45"/>
              <p:cNvSpPr>
                <a:spLocks noChangeArrowheads="1"/>
              </p:cNvSpPr>
              <p:nvPr/>
            </p:nvSpPr>
            <p:spPr bwMode="auto">
              <a:xfrm>
                <a:off x="0" y="8520"/>
                <a:ext cx="1304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7B726B"/>
                    </a:solidFill>
                    <a:latin typeface="Times New Roman" pitchFamily="18" charset="0"/>
                  </a:rPr>
                  <a:t>                                                       </a:t>
                </a:r>
              </a:p>
            </p:txBody>
          </p:sp>
          <p:sp>
            <p:nvSpPr>
              <p:cNvPr id="4143" name="Rectangle 47"/>
              <p:cNvSpPr>
                <a:spLocks noChangeArrowheads="1"/>
              </p:cNvSpPr>
              <p:nvPr/>
            </p:nvSpPr>
            <p:spPr bwMode="auto">
              <a:xfrm>
                <a:off x="37" y="8779"/>
                <a:ext cx="276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b="1" dirty="0">
                    <a:solidFill>
                      <a:srgbClr val="7B726B"/>
                    </a:solidFill>
                    <a:latin typeface="Times New Roman" pitchFamily="18" charset="0"/>
                  </a:rPr>
                  <a:t>11</a:t>
                </a:r>
              </a:p>
              <a:p>
                <a:pPr algn="ctr"/>
                <a:endParaRPr lang="en-US" dirty="0">
                  <a:solidFill>
                    <a:srgbClr val="7B726B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4" name="Group 52"/>
            <p:cNvGrpSpPr>
              <a:grpSpLocks/>
            </p:cNvGrpSpPr>
            <p:nvPr/>
          </p:nvGrpSpPr>
          <p:grpSpPr bwMode="auto">
            <a:xfrm>
              <a:off x="3912" y="3068"/>
              <a:ext cx="1304" cy="666"/>
              <a:chOff x="0" y="9288"/>
              <a:chExt cx="1304" cy="666"/>
            </a:xfrm>
          </p:grpSpPr>
          <p:sp>
            <p:nvSpPr>
              <p:cNvPr id="4145" name="Rectangle 49"/>
              <p:cNvSpPr>
                <a:spLocks noChangeArrowheads="1"/>
              </p:cNvSpPr>
              <p:nvPr/>
            </p:nvSpPr>
            <p:spPr bwMode="auto">
              <a:xfrm>
                <a:off x="0" y="9288"/>
                <a:ext cx="1304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7B726B"/>
                    </a:solidFill>
                    <a:latin typeface="Times New Roman" pitchFamily="18" charset="0"/>
                  </a:rPr>
                  <a:t>                                                       </a:t>
                </a:r>
              </a:p>
            </p:txBody>
          </p:sp>
          <p:sp>
            <p:nvSpPr>
              <p:cNvPr id="4147" name="Rectangle 51"/>
              <p:cNvSpPr>
                <a:spLocks noChangeArrowheads="1"/>
              </p:cNvSpPr>
              <p:nvPr/>
            </p:nvSpPr>
            <p:spPr bwMode="auto">
              <a:xfrm>
                <a:off x="0" y="9547"/>
                <a:ext cx="276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1" hangingPunct="1"/>
                <a:r>
                  <a:rPr lang="en-US" b="1" dirty="0">
                    <a:solidFill>
                      <a:srgbClr val="7B726B"/>
                    </a:solidFill>
                    <a:latin typeface="Times New Roman" pitchFamily="18" charset="0"/>
                  </a:rPr>
                  <a:t>12</a:t>
                </a:r>
              </a:p>
              <a:p>
                <a:pPr algn="ctr"/>
                <a:endParaRPr lang="en-US" dirty="0">
                  <a:solidFill>
                    <a:srgbClr val="7B726B"/>
                  </a:solidFill>
                  <a:latin typeface="Times New Roman" pitchFamily="18" charset="0"/>
                </a:endParaRPr>
              </a:p>
            </p:txBody>
          </p:sp>
        </p:grpSp>
      </p:grpSp>
      <p:pic>
        <p:nvPicPr>
          <p:cNvPr id="4102" name="Picture 6" descr="wrist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072" y="1524000"/>
            <a:ext cx="1828800" cy="1371600"/>
          </a:xfrm>
          <a:prstGeom prst="rect">
            <a:avLst/>
          </a:prstGeom>
          <a:noFill/>
        </p:spPr>
      </p:pic>
      <p:pic>
        <p:nvPicPr>
          <p:cNvPr id="4106" name="Picture 10" descr="wrist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4872" y="1524000"/>
            <a:ext cx="1828800" cy="1371600"/>
          </a:xfrm>
          <a:prstGeom prst="rect">
            <a:avLst/>
          </a:prstGeom>
          <a:noFill/>
        </p:spPr>
      </p:pic>
      <p:pic>
        <p:nvPicPr>
          <p:cNvPr id="4110" name="Picture 14" descr="wrist3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02272" y="1524000"/>
            <a:ext cx="1828800" cy="1371600"/>
          </a:xfrm>
          <a:prstGeom prst="rect">
            <a:avLst/>
          </a:prstGeom>
          <a:noFill/>
        </p:spPr>
      </p:pic>
      <p:pic>
        <p:nvPicPr>
          <p:cNvPr id="4114" name="Picture 18" descr="wrist4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35872" y="1524000"/>
            <a:ext cx="1828800" cy="1371600"/>
          </a:xfrm>
          <a:prstGeom prst="rect">
            <a:avLst/>
          </a:prstGeom>
          <a:noFill/>
        </p:spPr>
      </p:pic>
      <p:pic>
        <p:nvPicPr>
          <p:cNvPr id="4118" name="Picture 22" descr="wrist5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1272" y="3276600"/>
            <a:ext cx="1828800" cy="1371600"/>
          </a:xfrm>
          <a:prstGeom prst="rect">
            <a:avLst/>
          </a:prstGeom>
          <a:noFill/>
        </p:spPr>
      </p:pic>
      <p:pic>
        <p:nvPicPr>
          <p:cNvPr id="4122" name="Picture 26" descr="wrist6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644872" y="3276600"/>
            <a:ext cx="1828800" cy="1371600"/>
          </a:xfrm>
          <a:prstGeom prst="rect">
            <a:avLst/>
          </a:prstGeom>
          <a:noFill/>
        </p:spPr>
      </p:pic>
      <p:pic>
        <p:nvPicPr>
          <p:cNvPr id="4126" name="Picture 30" descr="wrist7.gi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702272" y="3200400"/>
            <a:ext cx="1752600" cy="1371600"/>
          </a:xfrm>
          <a:prstGeom prst="rect">
            <a:avLst/>
          </a:prstGeom>
          <a:noFill/>
        </p:spPr>
      </p:pic>
      <p:pic>
        <p:nvPicPr>
          <p:cNvPr id="4130" name="Picture 34" descr="wrist8.gif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759672" y="3200400"/>
            <a:ext cx="1828800" cy="1371600"/>
          </a:xfrm>
          <a:prstGeom prst="rect">
            <a:avLst/>
          </a:prstGeom>
          <a:noFill/>
        </p:spPr>
      </p:pic>
      <p:pic>
        <p:nvPicPr>
          <p:cNvPr id="4134" name="Picture 38" descr="wrist9.gif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79316" y="4881720"/>
            <a:ext cx="1828800" cy="1371600"/>
          </a:xfrm>
          <a:prstGeom prst="rect">
            <a:avLst/>
          </a:prstGeom>
          <a:noFill/>
        </p:spPr>
      </p:pic>
      <p:pic>
        <p:nvPicPr>
          <p:cNvPr id="4138" name="Picture 42" descr="wrist10.gif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644872" y="4881720"/>
            <a:ext cx="1828800" cy="1371600"/>
          </a:xfrm>
          <a:prstGeom prst="rect">
            <a:avLst/>
          </a:prstGeom>
          <a:noFill/>
        </p:spPr>
      </p:pic>
      <p:pic>
        <p:nvPicPr>
          <p:cNvPr id="4142" name="Picture 46" descr="wrist11.gif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778472" y="4881720"/>
            <a:ext cx="1676400" cy="1371600"/>
          </a:xfrm>
          <a:prstGeom prst="rect">
            <a:avLst/>
          </a:prstGeom>
          <a:noFill/>
        </p:spPr>
      </p:pic>
      <p:pic>
        <p:nvPicPr>
          <p:cNvPr id="4146" name="Picture 50" descr="wrist12.gif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759672" y="4866972"/>
            <a:ext cx="1828800" cy="1371600"/>
          </a:xfrm>
          <a:prstGeom prst="rect">
            <a:avLst/>
          </a:prstGeom>
          <a:noFill/>
        </p:spPr>
      </p:pic>
      <p:sp>
        <p:nvSpPr>
          <p:cNvPr id="54" name="Title 53"/>
          <p:cNvSpPr>
            <a:spLocks noGrp="1"/>
          </p:cNvSpPr>
          <p:nvPr>
            <p:ph type="title"/>
          </p:nvPr>
        </p:nvSpPr>
        <p:spPr>
          <a:xfrm>
            <a:off x="496956" y="124378"/>
            <a:ext cx="8325950" cy="1143000"/>
          </a:xfrm>
        </p:spPr>
        <p:txBody>
          <a:bodyPr/>
          <a:lstStyle/>
          <a:p>
            <a:r>
              <a:rPr lang="en-US" dirty="0" smtClean="0"/>
              <a:t>Wrist stretch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35" name="Picture 43" descr="http://ergonomics.ucla.edu/oldergo/Ergowebv2.0/for%20thumb%20nail/head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2385" y="1973893"/>
            <a:ext cx="2092970" cy="3512507"/>
          </a:xfrm>
          <a:prstGeom prst="rect">
            <a:avLst/>
          </a:prstGeom>
          <a:noFill/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0329" y="511175"/>
            <a:ext cx="8133736" cy="1470025"/>
          </a:xfrm>
        </p:spPr>
        <p:txBody>
          <a:bodyPr>
            <a:noAutofit/>
          </a:bodyPr>
          <a:lstStyle/>
          <a:p>
            <a:r>
              <a:rPr lang="en-US" sz="2400" b="0" cap="none" dirty="0" smtClean="0">
                <a:latin typeface="Lucida Sans Unicode" pitchFamily="34" charset="0"/>
                <a:cs typeface="Lucida Sans Unicode" pitchFamily="34" charset="0"/>
              </a:rPr>
              <a:t>The </a:t>
            </a:r>
            <a:r>
              <a:rPr lang="en-US" sz="2400" b="0" cap="none" dirty="0" smtClean="0">
                <a:latin typeface="Lucida Sans Unicode" pitchFamily="34" charset="0"/>
                <a:cs typeface="Lucida Sans Unicode" pitchFamily="34" charset="0"/>
              </a:rPr>
              <a:t>following stretching exercises work to stretch the joints and muscles that are shortened and tight when you sit or work in forward </a:t>
            </a:r>
            <a:r>
              <a:rPr lang="en-US" sz="2400" b="0" cap="none" dirty="0" smtClean="0">
                <a:latin typeface="Lucida Sans Unicode" pitchFamily="34" charset="0"/>
                <a:cs typeface="Lucida Sans Unicode" pitchFamily="34" charset="0"/>
              </a:rPr>
              <a:t>posture.</a:t>
            </a:r>
            <a:endParaRPr lang="en-US" sz="2400" b="0" cap="none" dirty="0"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6708" y="1981200"/>
            <a:ext cx="4719484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150000"/>
              </a:lnSpc>
            </a:pPr>
            <a:r>
              <a:rPr lang="en-US" b="1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Neck Stretch:</a:t>
            </a:r>
          </a:p>
          <a:p>
            <a:pPr marL="693738" lvl="1" indent="-236538">
              <a:lnSpc>
                <a:spcPct val="150000"/>
              </a:lnSpc>
              <a:buFontTx/>
              <a:buAutoNum type="arabicPeriod"/>
            </a:pPr>
            <a:r>
              <a:rPr lang="en-US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Tilt </a:t>
            </a:r>
            <a:r>
              <a:rPr lang="en-US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ear toward shoulder. </a:t>
            </a:r>
          </a:p>
          <a:p>
            <a:pPr marL="693738" lvl="1" indent="-236538">
              <a:lnSpc>
                <a:spcPct val="150000"/>
              </a:lnSpc>
              <a:buFontTx/>
              <a:buAutoNum type="arabicPeriod"/>
            </a:pPr>
            <a:r>
              <a:rPr lang="en-US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Reach up and touch top of head with palm to hold in tilted position. </a:t>
            </a:r>
          </a:p>
          <a:p>
            <a:pPr marL="693738" lvl="1" indent="-236538">
              <a:lnSpc>
                <a:spcPct val="150000"/>
              </a:lnSpc>
              <a:buFontTx/>
              <a:buAutoNum type="arabicPeriod"/>
            </a:pPr>
            <a:r>
              <a:rPr lang="en-US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Hold 10 seconds. Repeat 2-3 times (come out of stretch very slowly.) Reverse side. </a:t>
            </a:r>
          </a:p>
          <a:p>
            <a:pPr>
              <a:lnSpc>
                <a:spcPct val="150000"/>
              </a:lnSpc>
            </a:pPr>
            <a:endParaRPr lang="en-US" dirty="0"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788</Words>
  <Application>Microsoft Office PowerPoint</Application>
  <PresentationFormat>On-screen Show (4:3)</PresentationFormat>
  <Paragraphs>145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stretching</vt:lpstr>
      <vt:lpstr>Recognize the 5 leading back injury risk factors</vt:lpstr>
      <vt:lpstr>Lift properly</vt:lpstr>
      <vt:lpstr>Stretching exercises at work</vt:lpstr>
      <vt:lpstr>While performing stretches and exercise at work</vt:lpstr>
      <vt:lpstr>Hand and finger stretch</vt:lpstr>
      <vt:lpstr>Thumb rotation stretch</vt:lpstr>
      <vt:lpstr>Wrist stretch</vt:lpstr>
      <vt:lpstr>The following stretching exercises work to stretch the joints and muscles that are shortened and tight when you sit or work in forward posture.</vt:lpstr>
      <vt:lpstr>Slide 10</vt:lpstr>
      <vt:lpstr>Slide 11</vt:lpstr>
      <vt:lpstr>Slide 12</vt:lpstr>
      <vt:lpstr>Slide 13</vt:lpstr>
      <vt:lpstr>Best stretch for low back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Natalizio</dc:creator>
  <cp:lastModifiedBy>HNI</cp:lastModifiedBy>
  <cp:revision>24</cp:revision>
  <dcterms:created xsi:type="dcterms:W3CDTF">2011-07-26T19:15:39Z</dcterms:created>
  <dcterms:modified xsi:type="dcterms:W3CDTF">2011-11-02T18:12:44Z</dcterms:modified>
</cp:coreProperties>
</file>