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3704" y="155370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08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 pitchFamily="34" charset="0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Courier New" pitchFamily="49" charset="0"/>
        <a:buChar char="o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Wingdings" pitchFamily="2" charset="2"/>
        <a:buChar char="§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Lucida Sans Unicode" pitchFamily="34" charset="0"/>
        <a:buChar char="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ACCIDENT INVESTIGATION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Data Analysis List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Accident Title.</a:t>
            </a:r>
          </a:p>
          <a:p>
            <a:pPr eaLnBrk="1" hangingPunct="1"/>
            <a:r>
              <a:rPr lang="en-US" dirty="0" smtClean="0"/>
              <a:t>Date, Time, Location</a:t>
            </a:r>
          </a:p>
          <a:p>
            <a:pPr eaLnBrk="1" hangingPunct="1"/>
            <a:r>
              <a:rPr lang="en-US" dirty="0" smtClean="0"/>
              <a:t>Persons involved.</a:t>
            </a:r>
          </a:p>
          <a:p>
            <a:pPr eaLnBrk="1" hangingPunct="1"/>
            <a:r>
              <a:rPr lang="en-US" dirty="0" smtClean="0"/>
              <a:t>Witnesses</a:t>
            </a:r>
          </a:p>
          <a:p>
            <a:pPr eaLnBrk="1" hangingPunct="1"/>
            <a:r>
              <a:rPr lang="en-US" dirty="0" smtClean="0"/>
              <a:t>Work  &amp; Environmental Conditions at time of accident.</a:t>
            </a:r>
          </a:p>
          <a:p>
            <a:pPr eaLnBrk="1" hangingPunct="1"/>
            <a:r>
              <a:rPr lang="en-US" dirty="0" smtClean="0"/>
              <a:t>Immediate actions taken at scene.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Basic Causes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Unsafe Acts – what activities contributed to the accident.</a:t>
            </a:r>
          </a:p>
          <a:p>
            <a:pPr eaLnBrk="1" hangingPunct="1"/>
            <a:r>
              <a:rPr lang="en-US" dirty="0" smtClean="0"/>
              <a:t>Unsafe conditions – what material conditions, environmental conditions and equipment conditions contributed to the accident.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Contribution of Safety Controls such as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Engineering Controls - </a:t>
            </a:r>
            <a:r>
              <a:rPr lang="en-US" b="0" dirty="0" smtClean="0">
                <a:cs typeface="Times New Roman" pitchFamily="18" charset="0"/>
              </a:rPr>
              <a:t>machine guards, safety controls, isolation of hazardous areas, monitoring devices, etc.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Administrative Controls</a:t>
            </a:r>
            <a:r>
              <a:rPr lang="en-US" b="0" dirty="0" smtClean="0">
                <a:cs typeface="Times New Roman" pitchFamily="18" charset="0"/>
              </a:rPr>
              <a:t> - procedures, assessments, inspection, records to monitor and ensure safe practices and environments are maintained. 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Training Controls</a:t>
            </a:r>
            <a:r>
              <a:rPr lang="en-US" b="0" dirty="0" smtClean="0">
                <a:cs typeface="Times New Roman" pitchFamily="18" charset="0"/>
              </a:rPr>
              <a:t> - initial new hire safety orientation, job specific safety training and periodic refresher training.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Times New Roman" pitchFamily="18" charset="0"/>
              </a:rPr>
              <a:t>What controls failed?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List the specific engineering,  administrative and training controls that failed and how these failures contributed to the accident.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controls worked?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125" y="1600200"/>
            <a:ext cx="7779645" cy="2289629"/>
          </a:xfrm>
        </p:spPr>
        <p:txBody>
          <a:bodyPr/>
          <a:lstStyle/>
          <a:p>
            <a:pPr eaLnBrk="1" hangingPunct="1"/>
            <a:r>
              <a:rPr lang="en-US" dirty="0" smtClean="0"/>
              <a:t>List any controls that prevented a more serious accident or minimized collateral damage or injuries.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Times New Roman" pitchFamily="18" charset="0"/>
              </a:rPr>
              <a:t>Determine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12" y="1585686"/>
            <a:ext cx="7010400" cy="4495800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What was not normal before the accident.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Where the abnormality occurred.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When it was first noted.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How it occurred.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Unsafe Acts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3750" y="1498602"/>
            <a:ext cx="8229600" cy="4437741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/>
              <a:t>List all unsafe acts involved in the accident.</a:t>
            </a:r>
          </a:p>
          <a:p>
            <a:pPr eaLnBrk="1" hangingPunct="1"/>
            <a:r>
              <a:rPr lang="en-US" dirty="0" smtClean="0"/>
              <a:t>Examples of unsafe acts.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Unauthorized operation of equipment.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Running - Horse Play. 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Not following procedures. 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By-passing safety devices.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Not using protective equipment.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Under influence of drugs or alcohol.</a:t>
            </a:r>
          </a:p>
          <a:p>
            <a:pPr lvl="1" eaLnBrk="1" hangingPunct="1"/>
            <a:r>
              <a:rPr lang="en-US" dirty="0" smtClean="0"/>
              <a:t>Taking short-cuts.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Unsafe conditions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List all unsafe conditions involved in the accident.</a:t>
            </a:r>
          </a:p>
          <a:p>
            <a:pPr eaLnBrk="1" hangingPunct="1"/>
            <a:r>
              <a:rPr lang="en-US" dirty="0" smtClean="0"/>
              <a:t>Examples of unsafe conditions.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Ergonomic Hazards.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Environmental hazards.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Inadequate housekeeping.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Blocked walkways.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Improper or damaged PPE.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Inadequate machine guarding.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Prevention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needs to change or be improved to prevent similar accidents in the future?</a:t>
            </a:r>
          </a:p>
          <a:p>
            <a:pPr lvl="1" eaLnBrk="1" hangingPunct="1"/>
            <a:r>
              <a:rPr lang="en-US" dirty="0" smtClean="0"/>
              <a:t>Engineering Controls.</a:t>
            </a:r>
          </a:p>
          <a:p>
            <a:pPr lvl="1" eaLnBrk="1" hangingPunct="1"/>
            <a:r>
              <a:rPr lang="en-US" dirty="0" smtClean="0"/>
              <a:t>Administrative Controls.</a:t>
            </a:r>
          </a:p>
          <a:p>
            <a:pPr lvl="1" eaLnBrk="1" hangingPunct="1"/>
            <a:r>
              <a:rPr lang="en-US" dirty="0" smtClean="0"/>
              <a:t>Training Controls.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Final Report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Background Information – where, when, who &amp; what.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List of those involved &amp; other witnesses.</a:t>
            </a:r>
            <a:endParaRPr lang="en-US" dirty="0" smtClean="0"/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Account of the Accident - sequence of events, extent of damage, accident type, source.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8798" y="158526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Investigate Accidents?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6854" y="1585687"/>
            <a:ext cx="6538688" cy="2260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 Find the cause.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 Prevent similar accidents.</a:t>
            </a:r>
          </a:p>
          <a:p>
            <a:pPr eaLnBrk="1" hangingPunct="1">
              <a:lnSpc>
                <a:spcPct val="150000"/>
              </a:lnSpc>
            </a:pPr>
            <a:r>
              <a:rPr lang="en-US" sz="2000" dirty="0" smtClean="0"/>
              <a:t> Protect company interests.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Report Causes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Analysis of the Accident – HOW &amp;  WHY.</a:t>
            </a:r>
            <a:endParaRPr lang="en-US" dirty="0" smtClean="0"/>
          </a:p>
          <a:p>
            <a:pPr marL="857250" lvl="1" indent="-457200"/>
            <a:r>
              <a:rPr lang="en-US" dirty="0" smtClean="0">
                <a:cs typeface="Times New Roman" pitchFamily="18" charset="0"/>
              </a:rPr>
              <a:t>Direct causes (energy sources; hazardous materials).</a:t>
            </a:r>
            <a:endParaRPr lang="en-US" dirty="0" smtClean="0"/>
          </a:p>
          <a:p>
            <a:pPr marL="857250" lvl="1" indent="-457200"/>
            <a:r>
              <a:rPr lang="en-US" dirty="0" smtClean="0">
                <a:cs typeface="Times New Roman" pitchFamily="18" charset="0"/>
              </a:rPr>
              <a:t>Indirect causes (unsafe acts and conditions).</a:t>
            </a:r>
            <a:endParaRPr lang="en-US" dirty="0" smtClean="0"/>
          </a:p>
          <a:p>
            <a:pPr marL="857250" lvl="1" indent="-457200"/>
            <a:r>
              <a:rPr lang="en-US" dirty="0" smtClean="0">
                <a:cs typeface="Times New Roman" pitchFamily="18" charset="0"/>
              </a:rPr>
              <a:t>Basic causes (management policies; personal or environmental factors).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Recommendations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208" y="1440546"/>
            <a:ext cx="8229600" cy="4234541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Action to remedy: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Basic causes.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Indirect causes.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Direct causes.</a:t>
            </a:r>
            <a:endParaRPr lang="en-US" dirty="0" smtClean="0"/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Recommendations - as a result of the finding is there a need to make changes to: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Employee training.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Work Station Design.</a:t>
            </a:r>
            <a:endParaRPr lang="en-US" dirty="0" smtClean="0"/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Policies or procedures.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Send &amp; File Report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After developing a formal report, forward it for review &amp; action.</a:t>
            </a:r>
          </a:p>
          <a:p>
            <a:pPr eaLnBrk="1" hangingPunct="1">
              <a:buFont typeface="Symbol" pitchFamily="18" charset="2"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58798" y="158526"/>
            <a:ext cx="832595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Investigation is 4 Step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28" y="1600200"/>
            <a:ext cx="5562600" cy="2463800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Control the Scene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Gather the Data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Analyze Data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Write Report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73312" y="173040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Control the Scene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645882" y="1426033"/>
            <a:ext cx="8229600" cy="3262084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/>
              <a:t>Provide medical care for injured.</a:t>
            </a:r>
          </a:p>
          <a:p>
            <a:pPr marL="914400" lvl="1" indent="-231775" eaLnBrk="1" hangingPunct="1"/>
            <a:r>
              <a:rPr lang="en-US" dirty="0" smtClean="0"/>
              <a:t>First Aid</a:t>
            </a:r>
          </a:p>
          <a:p>
            <a:pPr marL="914400" lvl="1" indent="-231775" eaLnBrk="1" hangingPunct="1"/>
            <a:r>
              <a:rPr lang="en-US" dirty="0" smtClean="0"/>
              <a:t>On Scene Evaluation.</a:t>
            </a:r>
          </a:p>
          <a:p>
            <a:pPr marL="914400" lvl="1" indent="-231775" eaLnBrk="1" hangingPunct="1"/>
            <a:r>
              <a:rPr lang="en-US" dirty="0" smtClean="0"/>
              <a:t>Transport for Medical Care.</a:t>
            </a:r>
          </a:p>
          <a:p>
            <a:pPr eaLnBrk="1" hangingPunct="1"/>
            <a:r>
              <a:rPr lang="en-US" dirty="0" smtClean="0"/>
              <a:t>Control existing hazards.</a:t>
            </a:r>
          </a:p>
          <a:p>
            <a:pPr marL="914400" lvl="1" indent="-231775" eaLnBrk="1" hangingPunct="1"/>
            <a:r>
              <a:rPr lang="en-US" dirty="0" smtClean="0"/>
              <a:t>Prevent further injuries.</a:t>
            </a:r>
          </a:p>
          <a:p>
            <a:pPr marL="914400" lvl="1" indent="-231775" eaLnBrk="1" hangingPunct="1"/>
            <a:r>
              <a:rPr lang="en-US" dirty="0" smtClean="0"/>
              <a:t>Get more help if needed.</a:t>
            </a:r>
          </a:p>
          <a:p>
            <a:pPr eaLnBrk="1" hangingPunct="1"/>
            <a:r>
              <a:rPr lang="en-US" dirty="0" smtClean="0"/>
              <a:t>Preserve evidence.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87826" y="144012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Gather Data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2340" y="1397004"/>
            <a:ext cx="8229600" cy="392595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Photos of accident scene.</a:t>
            </a:r>
          </a:p>
          <a:p>
            <a:pPr eaLnBrk="1" hangingPunct="1"/>
            <a:r>
              <a:rPr lang="en-US" dirty="0" smtClean="0"/>
              <a:t>Drawings &amp; sketches &amp; measurements.</a:t>
            </a:r>
          </a:p>
          <a:p>
            <a:pPr eaLnBrk="1" hangingPunct="1"/>
            <a:r>
              <a:rPr lang="en-US" dirty="0" smtClean="0"/>
              <a:t>Data</a:t>
            </a:r>
          </a:p>
          <a:p>
            <a:pPr lvl="1" eaLnBrk="1" hangingPunct="1"/>
            <a:r>
              <a:rPr lang="en-US" dirty="0" smtClean="0"/>
              <a:t>Persons involved.</a:t>
            </a:r>
          </a:p>
          <a:p>
            <a:pPr lvl="1" eaLnBrk="1" hangingPunct="1"/>
            <a:r>
              <a:rPr lang="en-US" dirty="0" smtClean="0"/>
              <a:t>Date, time, location.</a:t>
            </a:r>
          </a:p>
          <a:p>
            <a:pPr lvl="1" eaLnBrk="1" hangingPunct="1"/>
            <a:r>
              <a:rPr lang="en-US" dirty="0" smtClean="0"/>
              <a:t>Activities at time of accident.</a:t>
            </a:r>
          </a:p>
          <a:p>
            <a:pPr lvl="1" eaLnBrk="1" hangingPunct="1"/>
            <a:r>
              <a:rPr lang="en-US" dirty="0" smtClean="0"/>
              <a:t>Equipment involved.</a:t>
            </a:r>
          </a:p>
          <a:p>
            <a:pPr lvl="1" eaLnBrk="1" hangingPunct="1"/>
            <a:r>
              <a:rPr lang="en-US" dirty="0" smtClean="0"/>
              <a:t>List of witnesses.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87826" y="144012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Information Interviews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854" y="1585686"/>
            <a:ext cx="8229600" cy="3925957"/>
          </a:xfrm>
        </p:spPr>
        <p:txBody>
          <a:bodyPr/>
          <a:lstStyle/>
          <a:p>
            <a:pPr eaLnBrk="1" hangingPunct="1"/>
            <a:r>
              <a:rPr lang="en-US" dirty="0" smtClean="0"/>
              <a:t>Gather just the facts… make no judgments or statements.</a:t>
            </a:r>
          </a:p>
          <a:p>
            <a:pPr eaLnBrk="1" hangingPunct="1"/>
            <a:r>
              <a:rPr lang="en-US" dirty="0" smtClean="0"/>
              <a:t>Conduct interviews one on one.</a:t>
            </a:r>
          </a:p>
          <a:p>
            <a:pPr eaLnBrk="1" hangingPunct="1"/>
            <a:r>
              <a:rPr lang="en-US" dirty="0" smtClean="0"/>
              <a:t>Be friendly but professional.</a:t>
            </a:r>
          </a:p>
          <a:p>
            <a:pPr eaLnBrk="1" hangingPunct="1"/>
            <a:r>
              <a:rPr lang="en-US" dirty="0" smtClean="0"/>
              <a:t>Conduct interviews near the scene in private.</a:t>
            </a:r>
          </a:p>
          <a:p>
            <a:pPr eaLnBrk="1" hangingPunct="1"/>
            <a:r>
              <a:rPr lang="en-US" dirty="0" smtClean="0"/>
              <a:t>Interview others involved.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44284" y="144012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Ask all witnesses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284" y="1484088"/>
            <a:ext cx="8229600" cy="3925957"/>
          </a:xfrm>
        </p:spPr>
        <p:txBody>
          <a:bodyPr/>
          <a:lstStyle/>
          <a:p>
            <a:pPr eaLnBrk="1" hangingPunct="1"/>
            <a:r>
              <a:rPr lang="en-US" dirty="0" smtClean="0"/>
              <a:t>Name, address, phone number.</a:t>
            </a:r>
          </a:p>
          <a:p>
            <a:pPr eaLnBrk="1" hangingPunct="1"/>
            <a:r>
              <a:rPr lang="en-US" dirty="0" smtClean="0"/>
              <a:t>What did you see.</a:t>
            </a:r>
          </a:p>
          <a:p>
            <a:pPr eaLnBrk="1" hangingPunct="1"/>
            <a:r>
              <a:rPr lang="en-US" dirty="0" smtClean="0"/>
              <a:t>What did you hear.</a:t>
            </a:r>
          </a:p>
          <a:p>
            <a:pPr eaLnBrk="1" hangingPunct="1"/>
            <a:r>
              <a:rPr lang="en-US" dirty="0" smtClean="0"/>
              <a:t>Where were you standing/sitting.</a:t>
            </a:r>
          </a:p>
          <a:p>
            <a:pPr eaLnBrk="1" hangingPunct="1"/>
            <a:r>
              <a:rPr lang="en-US" dirty="0" smtClean="0"/>
              <a:t>What do you think caused the accident.</a:t>
            </a:r>
          </a:p>
          <a:p>
            <a:pPr eaLnBrk="1" hangingPunct="1"/>
            <a:r>
              <a:rPr lang="en-US" dirty="0" smtClean="0"/>
              <a:t>Was there anything different today.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29770" y="144012"/>
            <a:ext cx="8325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Ask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1555" y="1367976"/>
            <a:ext cx="7649015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What is normal procedure for activities involved in the accident.</a:t>
            </a:r>
          </a:p>
          <a:p>
            <a:pPr eaLnBrk="1" hangingPunct="1"/>
            <a:r>
              <a:rPr lang="en-US" dirty="0" smtClean="0"/>
              <a:t>What type of training persons involved in accident have had.</a:t>
            </a:r>
          </a:p>
          <a:p>
            <a:pPr eaLnBrk="1" hangingPunct="1"/>
            <a:r>
              <a:rPr lang="en-US" dirty="0" smtClean="0"/>
              <a:t>What, if anything was different today.</a:t>
            </a:r>
          </a:p>
          <a:p>
            <a:pPr eaLnBrk="1" hangingPunct="1"/>
            <a:r>
              <a:rPr lang="en-US" dirty="0" smtClean="0"/>
              <a:t>What they think caused the accident.</a:t>
            </a:r>
          </a:p>
          <a:p>
            <a:pPr eaLnBrk="1" hangingPunct="1"/>
            <a:r>
              <a:rPr lang="en-US" dirty="0" smtClean="0"/>
              <a:t>What could have prevented the accident.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Analyze Data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Gather all photos, drawings, interview material and other information collected at the scene.</a:t>
            </a:r>
          </a:p>
          <a:p>
            <a:pPr eaLnBrk="1" hangingPunct="1"/>
            <a:r>
              <a:rPr lang="en-US" dirty="0" smtClean="0"/>
              <a:t>Determine a clear picture of what happened.</a:t>
            </a:r>
          </a:p>
          <a:p>
            <a:pPr eaLnBrk="1" hangingPunct="1"/>
            <a:r>
              <a:rPr lang="en-US" dirty="0" smtClean="0"/>
              <a:t>Formally document sequence of events.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700</Words>
  <Application>Microsoft Macintosh PowerPoint</Application>
  <PresentationFormat>On-screen Show (4:3)</PresentationFormat>
  <Paragraphs>120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ACCIDENT INVESTIGATION</vt:lpstr>
      <vt:lpstr>Why Investigate Accidents?</vt:lpstr>
      <vt:lpstr>Investigation is 4 Step Process</vt:lpstr>
      <vt:lpstr>Control the Scene</vt:lpstr>
      <vt:lpstr>Gather Data</vt:lpstr>
      <vt:lpstr>Information Interviews</vt:lpstr>
      <vt:lpstr>Ask all witnesses</vt:lpstr>
      <vt:lpstr>Ask </vt:lpstr>
      <vt:lpstr>Analyze Data</vt:lpstr>
      <vt:lpstr>Data Analysis List</vt:lpstr>
      <vt:lpstr>Basic Causes</vt:lpstr>
      <vt:lpstr>Contribution of Safety Controls such as</vt:lpstr>
      <vt:lpstr>What controls failed?</vt:lpstr>
      <vt:lpstr>What controls worked?</vt:lpstr>
      <vt:lpstr>Determine</vt:lpstr>
      <vt:lpstr>Unsafe Acts</vt:lpstr>
      <vt:lpstr>Unsafe conditions</vt:lpstr>
      <vt:lpstr>Prevention</vt:lpstr>
      <vt:lpstr>Final Report</vt:lpstr>
      <vt:lpstr>Report Causes</vt:lpstr>
      <vt:lpstr>Recommendations</vt:lpstr>
      <vt:lpstr>Send &amp; File Report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19</cp:revision>
  <dcterms:created xsi:type="dcterms:W3CDTF">2011-07-26T19:15:39Z</dcterms:created>
  <dcterms:modified xsi:type="dcterms:W3CDTF">2011-08-19T13:24:10Z</dcterms:modified>
</cp:coreProperties>
</file>