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8" r:id="rId2"/>
    <p:sldId id="261" r:id="rId3"/>
    <p:sldId id="262" r:id="rId4"/>
    <p:sldId id="263" r:id="rId5"/>
    <p:sldId id="264" r:id="rId6"/>
    <p:sldId id="265" r:id="rId7"/>
    <p:sldId id="266" r:id="rId8"/>
    <p:sldId id="267" r:id="rId9"/>
    <p:sldId id="268" r:id="rId10"/>
    <p:sldId id="269" r:id="rId11"/>
    <p:sldId id="270" r:id="rId12"/>
    <p:sldId id="271" r:id="rId13"/>
    <p:sldId id="272" r:id="rId14"/>
    <p:sldId id="273" r:id="rId15"/>
    <p:sldId id="274" r:id="rId16"/>
    <p:sldId id="275" r:id="rId17"/>
    <p:sldId id="276" r:id="rId1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6A11C"/>
    <a:srgbClr val="3569B2"/>
    <a:srgbClr val="7B726B"/>
    <a:srgbClr val="350FB2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napToGrid="0" snapToObjects="1">
      <p:cViewPr varScale="1">
        <p:scale>
          <a:sx n="66" d="100"/>
          <a:sy n="66" d="100"/>
        </p:scale>
        <p:origin x="-55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>
            <a:normAutofit/>
          </a:bodyPr>
          <a:lstStyle>
            <a:lvl1pPr>
              <a:defRPr sz="4000" cap="all" baseline="0">
                <a:solidFill>
                  <a:srgbClr val="3569B2"/>
                </a:solidFill>
                <a:latin typeface="Lucida Sans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7" name="TextBox 6"/>
          <p:cNvSpPr txBox="1"/>
          <p:nvPr userDrawn="1"/>
        </p:nvSpPr>
        <p:spPr>
          <a:xfrm>
            <a:off x="172278" y="662609"/>
            <a:ext cx="344557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A4EE32E-154B-7245-85F5-3E96C5773896}" type="datetimeFigureOut">
              <a:rPr lang="en-US" smtClean="0"/>
              <a:pPr/>
              <a:t>09/09/2011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AFE940A-B68B-1149-83CF-351CD40EB9A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A4EE32E-154B-7245-85F5-3E96C5773896}" type="datetimeFigureOut">
              <a:rPr lang="en-US" smtClean="0"/>
              <a:pPr/>
              <a:t>09/09/2011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AFE940A-B68B-1149-83CF-351CD40EB9A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A4EE32E-154B-7245-85F5-3E96C5773896}" type="datetimeFigureOut">
              <a:rPr lang="en-US" smtClean="0"/>
              <a:pPr/>
              <a:t>09/09/2011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AFE940A-B68B-1149-83CF-351CD40EB9A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A4EE32E-154B-7245-85F5-3E96C5773896}" type="datetimeFigureOut">
              <a:rPr lang="en-US" smtClean="0"/>
              <a:pPr/>
              <a:t>09/09/2011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AFE940A-B68B-1149-83CF-351CD40EB9A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A4EE32E-154B-7245-85F5-3E96C5773896}" type="datetimeFigureOut">
              <a:rPr lang="en-US" smtClean="0"/>
              <a:pPr/>
              <a:t>09/09/2011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AFE940A-B68B-1149-83CF-351CD40EB9A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A4EE32E-154B-7245-85F5-3E96C5773896}" type="datetimeFigureOut">
              <a:rPr lang="en-US" smtClean="0"/>
              <a:pPr/>
              <a:t>09/09/2011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AFE940A-B68B-1149-83CF-351CD40EB9A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A4EE32E-154B-7245-85F5-3E96C5773896}" type="datetimeFigureOut">
              <a:rPr lang="en-US" smtClean="0"/>
              <a:pPr/>
              <a:t>09/09/2011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AFE940A-B68B-1149-83CF-351CD40EB9A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A4EE32E-154B-7245-85F5-3E96C5773896}" type="datetimeFigureOut">
              <a:rPr lang="en-US" smtClean="0"/>
              <a:pPr/>
              <a:t>09/09/2011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AFE940A-B68B-1149-83CF-351CD40EB9A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A4EE32E-154B-7245-85F5-3E96C5773896}" type="datetimeFigureOut">
              <a:rPr lang="en-US" smtClean="0"/>
              <a:pPr/>
              <a:t>09/09/2011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AFE940A-B68B-1149-83CF-351CD40EB9A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A4EE32E-154B-7245-85F5-3E96C5773896}" type="datetimeFigureOut">
              <a:rPr lang="en-US" smtClean="0"/>
              <a:pPr/>
              <a:t>09/09/2011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AFE940A-B68B-1149-83CF-351CD40EB9A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96956" y="168622"/>
            <a:ext cx="832595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6956" y="1600200"/>
            <a:ext cx="8229600" cy="39259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2" name="TextBox 11"/>
          <p:cNvSpPr txBox="1"/>
          <p:nvPr userDrawn="1"/>
        </p:nvSpPr>
        <p:spPr>
          <a:xfrm>
            <a:off x="0" y="579434"/>
            <a:ext cx="457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Clr>
                <a:srgbClr val="F6A11C"/>
              </a:buClr>
              <a:buFont typeface="Wingdings" pitchFamily="2" charset="2"/>
              <a:buChar char="q"/>
            </a:pPr>
            <a:endParaRPr lang="en-US" sz="2400" dirty="0">
              <a:latin typeface="Lucida Sans" pitchFamily="34" charset="0"/>
            </a:endParaRPr>
          </a:p>
        </p:txBody>
      </p:sp>
      <p:grpSp>
        <p:nvGrpSpPr>
          <p:cNvPr id="13" name="Group 12"/>
          <p:cNvGrpSpPr/>
          <p:nvPr userDrawn="1"/>
        </p:nvGrpSpPr>
        <p:grpSpPr>
          <a:xfrm>
            <a:off x="5578982" y="6075553"/>
            <a:ext cx="3621013" cy="650559"/>
            <a:chOff x="2925072" y="484059"/>
            <a:chExt cx="3621013" cy="867412"/>
          </a:xfrm>
        </p:grpSpPr>
        <p:sp>
          <p:nvSpPr>
            <p:cNvPr id="14" name="Subtitle 2"/>
            <p:cNvSpPr txBox="1">
              <a:spLocks/>
            </p:cNvSpPr>
            <p:nvPr/>
          </p:nvSpPr>
          <p:spPr>
            <a:xfrm>
              <a:off x="2925072" y="792328"/>
              <a:ext cx="3621013" cy="515507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 fontScale="62500" lnSpcReduction="20000"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Tx/>
                <a:buSzTx/>
                <a:buFont typeface="Arial"/>
                <a:buNone/>
                <a:tabLst/>
                <a:defRPr/>
              </a:pPr>
              <a:r>
                <a:rPr kumimoji="0" lang="en-US" sz="3600" b="1" i="0" u="none" strike="noStrike" kern="1200" cap="none" spc="-150" normalizeH="0" baseline="0" noProof="0" dirty="0" smtClean="0">
                  <a:ln>
                    <a:noFill/>
                  </a:ln>
                  <a:solidFill>
                    <a:srgbClr val="3569B2"/>
                  </a:solidFill>
                  <a:effectLst/>
                  <a:uLnTx/>
                  <a:uFillTx/>
                  <a:latin typeface="BlairMdITC TT-Medium"/>
                  <a:ea typeface="+mn-ea"/>
                  <a:cs typeface="BlairMdITC TT-Medium"/>
                </a:rPr>
                <a:t>Safety</a:t>
              </a:r>
              <a:r>
                <a:rPr kumimoji="0" lang="en-US" sz="2400" b="1" i="0" u="none" strike="noStrike" kern="1200" cap="none" spc="-150" normalizeH="0" baseline="0" noProof="0" dirty="0" smtClean="0">
                  <a:ln>
                    <a:noFill/>
                  </a:ln>
                  <a:solidFill>
                    <a:srgbClr val="3569B2"/>
                  </a:solidFill>
                  <a:effectLst/>
                  <a:uLnTx/>
                  <a:uFillTx/>
                  <a:latin typeface="BlairMdITC TT-Medium"/>
                  <a:ea typeface="+mn-ea"/>
                  <a:cs typeface="BlairMdITC TT-Medium"/>
                </a:rPr>
                <a:t>on</a:t>
              </a:r>
              <a:r>
                <a:rPr kumimoji="0" lang="en-US" sz="3600" b="1" i="0" u="none" strike="noStrike" kern="1200" cap="none" spc="-150" normalizeH="0" baseline="0" noProof="0" dirty="0" smtClean="0">
                  <a:ln>
                    <a:noFill/>
                  </a:ln>
                  <a:solidFill>
                    <a:srgbClr val="3569B2"/>
                  </a:solidFill>
                  <a:effectLst/>
                  <a:uLnTx/>
                  <a:uFillTx/>
                  <a:latin typeface="BlairMdITC TT-Medium"/>
                  <a:ea typeface="+mn-ea"/>
                  <a:cs typeface="BlairMdITC TT-Medium"/>
                </a:rPr>
                <a:t>Call</a:t>
              </a:r>
              <a:endParaRPr kumimoji="0" lang="en-US" sz="3600" b="1" i="0" u="none" strike="noStrike" kern="1200" cap="none" spc="-150" normalizeH="0" baseline="0" noProof="0" dirty="0">
                <a:ln>
                  <a:noFill/>
                </a:ln>
                <a:solidFill>
                  <a:srgbClr val="3569B2"/>
                </a:solidFill>
                <a:effectLst/>
                <a:uLnTx/>
                <a:uFillTx/>
                <a:latin typeface="BlairMdITC TT-Medium"/>
                <a:ea typeface="+mn-ea"/>
                <a:cs typeface="BlairMdITC TT-Medium"/>
              </a:endParaRPr>
            </a:p>
          </p:txBody>
        </p:sp>
        <p:sp>
          <p:nvSpPr>
            <p:cNvPr id="15" name="Right Triangle 14"/>
            <p:cNvSpPr/>
            <p:nvPr/>
          </p:nvSpPr>
          <p:spPr>
            <a:xfrm rot="16200000">
              <a:off x="5489586" y="539239"/>
              <a:ext cx="867412" cy="757052"/>
            </a:xfrm>
            <a:prstGeom prst="rtTriangle">
              <a:avLst/>
            </a:prstGeom>
            <a:solidFill>
              <a:srgbClr val="F6A11C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16" name="Content Placeholder 5" descr="HNI_CMYK_DOT.png"/>
          <p:cNvPicPr>
            <a:picLocks noChangeAspect="1"/>
          </p:cNvPicPr>
          <p:nvPr userDrawn="1"/>
        </p:nvPicPr>
        <p:blipFill>
          <a:blip r:embed="rId13"/>
          <a:srcRect l="-20459" r="-20459"/>
          <a:stretch>
            <a:fillRect/>
          </a:stretch>
        </p:blipFill>
        <p:spPr bwMode="auto">
          <a:xfrm>
            <a:off x="190500" y="677863"/>
            <a:ext cx="312738" cy="171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457200" rtl="0" eaLnBrk="1" latinLnBrk="0" hangingPunct="1">
        <a:spcBef>
          <a:spcPct val="0"/>
        </a:spcBef>
        <a:buFont typeface="Wingdings" pitchFamily="2" charset="2"/>
        <a:buNone/>
        <a:defRPr sz="2400" b="1" kern="1200" cap="all" baseline="0">
          <a:solidFill>
            <a:srgbClr val="3569B2"/>
          </a:solidFill>
          <a:latin typeface="Lucida Sans" pitchFamily="34" charset="0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lnSpc>
          <a:spcPct val="150000"/>
        </a:lnSpc>
        <a:spcBef>
          <a:spcPts val="0"/>
        </a:spcBef>
        <a:buFont typeface="Arial"/>
        <a:buChar char="•"/>
        <a:defRPr sz="2000" kern="1200">
          <a:solidFill>
            <a:srgbClr val="7B726B"/>
          </a:solidFill>
          <a:latin typeface="Lucida Sans Unicode" pitchFamily="34" charset="0"/>
          <a:ea typeface="+mn-ea"/>
          <a:cs typeface="Lucida Sans Unicode" pitchFamily="34" charset="0"/>
        </a:defRPr>
      </a:lvl1pPr>
      <a:lvl2pPr marL="742950" indent="-285750" algn="l" defTabSz="457200" rtl="0" eaLnBrk="1" latinLnBrk="0" hangingPunct="1">
        <a:lnSpc>
          <a:spcPct val="150000"/>
        </a:lnSpc>
        <a:spcBef>
          <a:spcPts val="0"/>
        </a:spcBef>
        <a:buFont typeface="Arial"/>
        <a:buChar char="–"/>
        <a:defRPr sz="2000" kern="1200">
          <a:solidFill>
            <a:srgbClr val="7B726B"/>
          </a:solidFill>
          <a:latin typeface="Lucida Sans Unicode" pitchFamily="34" charset="0"/>
          <a:ea typeface="+mn-ea"/>
          <a:cs typeface="Lucida Sans Unicode" pitchFamily="34" charset="0"/>
        </a:defRPr>
      </a:lvl2pPr>
      <a:lvl3pPr marL="1143000" indent="-228600" algn="l" defTabSz="457200" rtl="0" eaLnBrk="1" latinLnBrk="0" hangingPunct="1">
        <a:lnSpc>
          <a:spcPct val="150000"/>
        </a:lnSpc>
        <a:spcBef>
          <a:spcPts val="0"/>
        </a:spcBef>
        <a:buFont typeface="Arial"/>
        <a:buChar char="•"/>
        <a:defRPr sz="2000" kern="1200">
          <a:solidFill>
            <a:srgbClr val="7B726B"/>
          </a:solidFill>
          <a:latin typeface="Lucida Sans Unicode" pitchFamily="34" charset="0"/>
          <a:ea typeface="+mn-ea"/>
          <a:cs typeface="Lucida Sans Unicode" pitchFamily="34" charset="0"/>
        </a:defRPr>
      </a:lvl3pPr>
      <a:lvl4pPr marL="1600200" indent="-228600" algn="l" defTabSz="457200" rtl="0" eaLnBrk="1" latinLnBrk="0" hangingPunct="1">
        <a:lnSpc>
          <a:spcPct val="150000"/>
        </a:lnSpc>
        <a:spcBef>
          <a:spcPts val="0"/>
        </a:spcBef>
        <a:buFont typeface="Arial"/>
        <a:buChar char="–"/>
        <a:defRPr sz="2000" kern="1200">
          <a:solidFill>
            <a:srgbClr val="7B726B"/>
          </a:solidFill>
          <a:latin typeface="Lucida Sans Unicode" pitchFamily="34" charset="0"/>
          <a:ea typeface="+mn-ea"/>
          <a:cs typeface="Lucida Sans Unicode" pitchFamily="34" charset="0"/>
        </a:defRPr>
      </a:lvl4pPr>
      <a:lvl5pPr marL="2057400" indent="-228600" algn="l" defTabSz="457200" rtl="0" eaLnBrk="1" latinLnBrk="0" hangingPunct="1">
        <a:lnSpc>
          <a:spcPct val="150000"/>
        </a:lnSpc>
        <a:spcBef>
          <a:spcPts val="0"/>
        </a:spcBef>
        <a:buFont typeface="Arial"/>
        <a:buChar char="»"/>
        <a:defRPr sz="2000" kern="1200">
          <a:solidFill>
            <a:srgbClr val="7B726B"/>
          </a:solidFill>
          <a:latin typeface="Lucida Sans Unicode" pitchFamily="34" charset="0"/>
          <a:ea typeface="+mn-ea"/>
          <a:cs typeface="Lucida Sans Unicode" pitchFamily="34" charset="0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latin typeface="Lucida Sans" pitchFamily="34" charset="0"/>
              </a:rPr>
              <a:t>Accident prevention</a:t>
            </a:r>
            <a:endParaRPr lang="en-US" b="1" dirty="0">
              <a:latin typeface="Lucida Sans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What you can do</a:t>
            </a:r>
            <a:endParaRPr lang="en-US"/>
          </a:p>
        </p:txBody>
      </p:sp>
      <p:sp>
        <p:nvSpPr>
          <p:cNvPr id="14339" name="Rectangle 3"/>
          <p:cNvSpPr>
            <a:spLocks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Never do anything:</a:t>
            </a:r>
          </a:p>
          <a:p>
            <a:pPr lvl="1"/>
            <a:r>
              <a:rPr lang="en-US" dirty="0" smtClean="0"/>
              <a:t>That you have not been trained &amp; authorized to do.</a:t>
            </a:r>
          </a:p>
          <a:p>
            <a:pPr lvl="1"/>
            <a:r>
              <a:rPr lang="en-US" dirty="0" smtClean="0"/>
              <a:t>That is unsafe.</a:t>
            </a:r>
          </a:p>
          <a:p>
            <a:pPr lvl="1"/>
            <a:r>
              <a:rPr lang="en-US" dirty="0" smtClean="0"/>
              <a:t>That violates company procedures.</a:t>
            </a:r>
          </a:p>
          <a:p>
            <a:pPr lvl="1"/>
            <a:r>
              <a:rPr lang="en-US" dirty="0" smtClean="0"/>
              <a:t>That puts others at risk.</a:t>
            </a: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Report!</a:t>
            </a:r>
            <a:endParaRPr lang="en-US"/>
          </a:p>
        </p:txBody>
      </p:sp>
      <p:sp>
        <p:nvSpPr>
          <p:cNvPr id="16387" name="Rectangle 3"/>
          <p:cNvSpPr>
            <a:spLocks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Any unsafe acts.</a:t>
            </a:r>
          </a:p>
          <a:p>
            <a:r>
              <a:rPr lang="en-US" dirty="0" smtClean="0"/>
              <a:t>Any Unsafe Conditions.</a:t>
            </a:r>
          </a:p>
          <a:p>
            <a:r>
              <a:rPr lang="en-US" dirty="0" smtClean="0"/>
              <a:t>Any accidents or injuries.</a:t>
            </a:r>
          </a:p>
          <a:p>
            <a:r>
              <a:rPr lang="en-US" dirty="0" smtClean="0"/>
              <a:t>Any near misses.</a:t>
            </a:r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Encourage!</a:t>
            </a:r>
            <a:endParaRPr lang="en-US"/>
          </a:p>
        </p:txBody>
      </p:sp>
      <p:sp>
        <p:nvSpPr>
          <p:cNvPr id="18435" name="Rectangle 3"/>
          <p:cNvSpPr>
            <a:spLocks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Let others know that you want to work safely and expect them to follow the rules too!  Don’t let other endanger you or others.</a:t>
            </a:r>
            <a:endParaRPr lang="en-US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Inspect!</a:t>
            </a:r>
            <a:endParaRPr lang="en-US"/>
          </a:p>
        </p:txBody>
      </p:sp>
      <p:sp>
        <p:nvSpPr>
          <p:cNvPr id="20483" name="Rectangle 3"/>
          <p:cNvSpPr>
            <a:spLocks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Do a daily safety check of </a:t>
            </a:r>
          </a:p>
          <a:p>
            <a:pPr lvl="1"/>
            <a:r>
              <a:rPr lang="en-US" dirty="0" smtClean="0"/>
              <a:t>Your work area.</a:t>
            </a:r>
          </a:p>
          <a:p>
            <a:pPr lvl="1"/>
            <a:r>
              <a:rPr lang="en-US" dirty="0" smtClean="0"/>
              <a:t>Your equipment.</a:t>
            </a:r>
          </a:p>
          <a:p>
            <a:pPr lvl="1"/>
            <a:r>
              <a:rPr lang="en-US" dirty="0" smtClean="0"/>
              <a:t>Your tools.</a:t>
            </a:r>
          </a:p>
          <a:p>
            <a:pPr lvl="1"/>
            <a:r>
              <a:rPr lang="en-US" dirty="0" smtClean="0"/>
              <a:t>Yourself</a:t>
            </a:r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Inform!</a:t>
            </a:r>
            <a:endParaRPr lang="en-US"/>
          </a:p>
        </p:txBody>
      </p:sp>
      <p:sp>
        <p:nvSpPr>
          <p:cNvPr id="22531" name="Rectangle 3"/>
          <p:cNvSpPr>
            <a:spLocks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Let your supervisor know if you are taking medication that makes you sleepy or affects your vision.</a:t>
            </a:r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Be Alert!</a:t>
            </a:r>
            <a:endParaRPr lang="en-US"/>
          </a:p>
        </p:txBody>
      </p:sp>
      <p:sp>
        <p:nvSpPr>
          <p:cNvPr id="24579" name="Rectangle 3"/>
          <p:cNvSpPr>
            <a:spLocks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Think about your actions.</a:t>
            </a:r>
          </a:p>
          <a:p>
            <a:r>
              <a:rPr lang="en-US" dirty="0" smtClean="0"/>
              <a:t>Watch out for others.</a:t>
            </a:r>
          </a:p>
          <a:p>
            <a:r>
              <a:rPr lang="en-US" dirty="0" smtClean="0"/>
              <a:t>Know the hazards of your surroundings.</a:t>
            </a:r>
          </a:p>
          <a:p>
            <a:r>
              <a:rPr lang="en-US" dirty="0" smtClean="0"/>
              <a:t>Watch where you walk.</a:t>
            </a:r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Be accountable!</a:t>
            </a:r>
            <a:endParaRPr lang="en-US"/>
          </a:p>
        </p:txBody>
      </p:sp>
      <p:sp>
        <p:nvSpPr>
          <p:cNvPr id="26627" name="Rectangle 3"/>
          <p:cNvSpPr>
            <a:spLocks noChangeArrowheads="1"/>
          </p:cNvSpPr>
          <p:nvPr>
            <p:ph type="body" idx="1"/>
          </p:nvPr>
        </p:nvSpPr>
        <p:spPr/>
        <p:txBody>
          <a:bodyPr/>
          <a:lstStyle/>
          <a:p>
            <a:pPr marL="231775" lvl="1" indent="-231775">
              <a:buFont typeface="Arial" pitchFamily="34" charset="0"/>
              <a:buChar char="•"/>
            </a:pPr>
            <a:r>
              <a:rPr lang="en-US" dirty="0" smtClean="0"/>
              <a:t>Don’t create unsafe conditions.</a:t>
            </a:r>
          </a:p>
          <a:p>
            <a:pPr marL="231775" lvl="1" indent="-231775">
              <a:buFont typeface="Arial" pitchFamily="34" charset="0"/>
              <a:buChar char="•"/>
            </a:pPr>
            <a:r>
              <a:rPr lang="en-US" dirty="0" smtClean="0"/>
              <a:t>Clean up spills immediately.</a:t>
            </a:r>
          </a:p>
          <a:p>
            <a:pPr marL="231775" lvl="1" indent="-231775">
              <a:buFont typeface="Arial" pitchFamily="34" charset="0"/>
              <a:buChar char="•"/>
            </a:pPr>
            <a:r>
              <a:rPr lang="en-US" dirty="0" smtClean="0"/>
              <a:t>Put things back when you’re done.</a:t>
            </a:r>
          </a:p>
          <a:p>
            <a:pPr marL="231775" lvl="1" indent="-231775">
              <a:buFont typeface="Arial" pitchFamily="34" charset="0"/>
              <a:buChar char="•"/>
            </a:pPr>
            <a:r>
              <a:rPr lang="en-US" dirty="0" smtClean="0"/>
              <a:t>Keep your work area safe for others.</a:t>
            </a:r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Be Safe!</a:t>
            </a:r>
            <a:endParaRPr lang="en-US"/>
          </a:p>
        </p:txBody>
      </p:sp>
      <p:sp>
        <p:nvSpPr>
          <p:cNvPr id="28675" name="Rectangle 3"/>
          <p:cNvSpPr>
            <a:spLocks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Being safe is an active choice you have every day.</a:t>
            </a:r>
          </a:p>
          <a:p>
            <a:r>
              <a:rPr lang="en-US" dirty="0" smtClean="0"/>
              <a:t>Know the hazards &amp; controls.</a:t>
            </a:r>
          </a:p>
          <a:p>
            <a:r>
              <a:rPr lang="en-US" dirty="0" smtClean="0"/>
              <a:t>Follow the safety procedures – they protect you and others.</a:t>
            </a:r>
          </a:p>
          <a:p>
            <a:pPr lvl="1"/>
            <a:endParaRPr lang="en-US" dirty="0" smtClean="0"/>
          </a:p>
          <a:p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Why do accidents happen?</a:t>
            </a:r>
            <a:endParaRPr lang="en-US"/>
          </a:p>
        </p:txBody>
      </p:sp>
      <p:sp>
        <p:nvSpPr>
          <p:cNvPr id="5123" name="Rectangle 3"/>
          <p:cNvSpPr>
            <a:spLocks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Accidents happen for one or both of the following:</a:t>
            </a:r>
          </a:p>
          <a:p>
            <a:pPr marL="739775" lvl="3" indent="-392113"/>
            <a:r>
              <a:rPr lang="en-US" dirty="0" smtClean="0"/>
              <a:t>Unsafe acts </a:t>
            </a:r>
          </a:p>
          <a:p>
            <a:pPr marL="739775" lvl="3" indent="-392113"/>
            <a:r>
              <a:rPr lang="en-US" dirty="0" smtClean="0"/>
              <a:t>Unsafe conditions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Unsafe Acts</a:t>
            </a:r>
            <a:endParaRPr lang="en-US"/>
          </a:p>
        </p:txBody>
      </p:sp>
      <p:sp>
        <p:nvSpPr>
          <p:cNvPr id="1027" name="Rectangle 3"/>
          <p:cNvSpPr>
            <a:spLocks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Unsafe acts are action by people that directly cause or contribute to an accident.  Examples are:</a:t>
            </a:r>
          </a:p>
          <a:p>
            <a:pPr lvl="1"/>
            <a:r>
              <a:rPr lang="en-US" dirty="0" smtClean="0"/>
              <a:t>Horseplay, running.</a:t>
            </a:r>
          </a:p>
          <a:p>
            <a:pPr lvl="1"/>
            <a:r>
              <a:rPr lang="en-US" dirty="0" smtClean="0"/>
              <a:t>Drug or alcohol use.</a:t>
            </a:r>
          </a:p>
          <a:p>
            <a:pPr lvl="1"/>
            <a:r>
              <a:rPr lang="en-US" dirty="0" smtClean="0"/>
              <a:t>Not following procedures –taking shortcuts.</a:t>
            </a:r>
          </a:p>
          <a:p>
            <a:pPr lvl="1"/>
            <a:r>
              <a:rPr lang="en-US" dirty="0" smtClean="0"/>
              <a:t>Unauthorized use of equipment or tools.</a:t>
            </a:r>
          </a:p>
          <a:p>
            <a:pPr lvl="1"/>
            <a:r>
              <a:rPr lang="en-US" dirty="0" smtClean="0"/>
              <a:t>Using damaged equipment.</a:t>
            </a:r>
          </a:p>
          <a:p>
            <a:pPr lvl="1"/>
            <a:r>
              <a:rPr lang="en-US" dirty="0" smtClean="0"/>
              <a:t>Not using personal protective equipment.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Unsafe Conditions</a:t>
            </a:r>
            <a:endParaRPr lang="en-US" dirty="0"/>
          </a:p>
        </p:txBody>
      </p:sp>
      <p:sp>
        <p:nvSpPr>
          <p:cNvPr id="6147" name="Rectangle 3"/>
          <p:cNvSpPr>
            <a:spLocks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Examples of unsafe conditions are:</a:t>
            </a:r>
          </a:p>
          <a:p>
            <a:pPr lvl="1"/>
            <a:r>
              <a:rPr lang="en-US" dirty="0" smtClean="0"/>
              <a:t>Damaged equipment.</a:t>
            </a:r>
          </a:p>
          <a:p>
            <a:pPr lvl="1"/>
            <a:r>
              <a:rPr lang="en-US" dirty="0" smtClean="0"/>
              <a:t>Poor lighting.</a:t>
            </a:r>
          </a:p>
          <a:p>
            <a:pPr lvl="1"/>
            <a:r>
              <a:rPr lang="en-US" dirty="0" smtClean="0"/>
              <a:t>Missing machine guards.</a:t>
            </a:r>
          </a:p>
          <a:p>
            <a:pPr lvl="1"/>
            <a:r>
              <a:rPr lang="en-US" dirty="0" smtClean="0"/>
              <a:t>Unsafe atmosphere.</a:t>
            </a:r>
          </a:p>
          <a:p>
            <a:pPr lvl="1"/>
            <a:r>
              <a:rPr lang="en-US" dirty="0" smtClean="0"/>
              <a:t>Slippery work surfaces.</a:t>
            </a:r>
          </a:p>
          <a:p>
            <a:pPr lvl="1"/>
            <a:r>
              <a:rPr lang="en-US" dirty="0" smtClean="0"/>
              <a:t>Lack of proper equipment.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Controls prevent accidents</a:t>
            </a:r>
            <a:endParaRPr lang="en-US"/>
          </a:p>
        </p:txBody>
      </p:sp>
      <p:sp>
        <p:nvSpPr>
          <p:cNvPr id="7171" name="Rectangle 3"/>
          <p:cNvSpPr>
            <a:spLocks noChangeArrowheads="1"/>
          </p:cNvSpPr>
          <p:nvPr>
            <p:ph type="body" idx="1"/>
          </p:nvPr>
        </p:nvSpPr>
        <p:spPr/>
        <p:txBody>
          <a:bodyPr/>
          <a:lstStyle/>
          <a:p>
            <a:pPr marL="231775" indent="-231775"/>
            <a:r>
              <a:rPr lang="en-US" dirty="0" smtClean="0"/>
              <a:t>There are 3 basic types of controls we use to prevent accidents:</a:t>
            </a:r>
          </a:p>
          <a:p>
            <a:pPr lvl="1"/>
            <a:r>
              <a:rPr lang="en-US" dirty="0" smtClean="0"/>
              <a:t>Engineering Controls</a:t>
            </a:r>
          </a:p>
          <a:p>
            <a:pPr lvl="1"/>
            <a:r>
              <a:rPr lang="en-US" dirty="0" smtClean="0"/>
              <a:t>Administrative Controls</a:t>
            </a:r>
          </a:p>
          <a:p>
            <a:pPr lvl="1"/>
            <a:r>
              <a:rPr lang="en-US" dirty="0" smtClean="0"/>
              <a:t>Training Controls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Engineering Controls</a:t>
            </a:r>
            <a:endParaRPr lang="en-US"/>
          </a:p>
        </p:txBody>
      </p:sp>
      <p:sp>
        <p:nvSpPr>
          <p:cNvPr id="8195" name="Rectangle 3"/>
          <p:cNvSpPr>
            <a:spLocks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Engineering controls include:</a:t>
            </a:r>
          </a:p>
          <a:p>
            <a:pPr lvl="1"/>
            <a:r>
              <a:rPr lang="en-US" dirty="0" smtClean="0"/>
              <a:t>Building &amp; equipment design.</a:t>
            </a:r>
          </a:p>
          <a:p>
            <a:pPr lvl="1"/>
            <a:r>
              <a:rPr lang="en-US" dirty="0" smtClean="0"/>
              <a:t>Location &amp; types of machinery controls.</a:t>
            </a:r>
          </a:p>
          <a:p>
            <a:pPr lvl="1"/>
            <a:r>
              <a:rPr lang="en-US" dirty="0" smtClean="0"/>
              <a:t>Machine guards.</a:t>
            </a:r>
          </a:p>
          <a:p>
            <a:pPr lvl="1"/>
            <a:r>
              <a:rPr lang="en-US" dirty="0" smtClean="0"/>
              <a:t>Equipment location &amp; access.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Administrative Controls</a:t>
            </a:r>
            <a:endParaRPr lang="en-US"/>
          </a:p>
        </p:txBody>
      </p:sp>
      <p:sp>
        <p:nvSpPr>
          <p:cNvPr id="9219" name="Rectangle 3"/>
          <p:cNvSpPr>
            <a:spLocks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Administrative controls include:</a:t>
            </a:r>
          </a:p>
          <a:p>
            <a:pPr lvl="1"/>
            <a:r>
              <a:rPr lang="en-US" dirty="0" smtClean="0"/>
              <a:t>Hazard Identification &amp; Analysis.</a:t>
            </a:r>
          </a:p>
          <a:p>
            <a:pPr lvl="1"/>
            <a:r>
              <a:rPr lang="en-US" dirty="0" smtClean="0"/>
              <a:t>Identification of personal protective equipment.</a:t>
            </a:r>
          </a:p>
          <a:p>
            <a:pPr lvl="1"/>
            <a:r>
              <a:rPr lang="en-US" dirty="0" smtClean="0"/>
              <a:t>Specific safety procedures.</a:t>
            </a:r>
          </a:p>
          <a:p>
            <a:pPr lvl="1"/>
            <a:r>
              <a:rPr lang="en-US" dirty="0" smtClean="0"/>
              <a:t>Proper storage of material &amp; equipment.</a:t>
            </a:r>
          </a:p>
          <a:p>
            <a:pPr lvl="1"/>
            <a:r>
              <a:rPr lang="en-US" dirty="0" smtClean="0"/>
              <a:t>Controlled access to hazardous areas.</a:t>
            </a:r>
          </a:p>
          <a:p>
            <a:pPr lvl="1"/>
            <a:r>
              <a:rPr lang="en-US" dirty="0" smtClean="0"/>
              <a:t>Authorization requirements for hazardous operations.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Training Controls</a:t>
            </a:r>
            <a:endParaRPr lang="en-US"/>
          </a:p>
        </p:txBody>
      </p:sp>
      <p:sp>
        <p:nvSpPr>
          <p:cNvPr id="10243" name="Rectangle 3"/>
          <p:cNvSpPr>
            <a:spLocks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Training is necessary so you know</a:t>
            </a:r>
          </a:p>
          <a:p>
            <a:pPr lvl="1"/>
            <a:r>
              <a:rPr lang="en-US" dirty="0" smtClean="0"/>
              <a:t>How to recognize, report, avoid and control hazards.</a:t>
            </a:r>
          </a:p>
          <a:p>
            <a:pPr lvl="1"/>
            <a:r>
              <a:rPr lang="en-US" dirty="0" smtClean="0"/>
              <a:t>How to safely use equipment, tools &amp; chemicals.</a:t>
            </a:r>
          </a:p>
          <a:p>
            <a:pPr lvl="1"/>
            <a:r>
              <a:rPr lang="en-US" dirty="0" smtClean="0"/>
              <a:t>How to select, use and store personal protective equipment. 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If it looks unsafe</a:t>
            </a:r>
            <a:endParaRPr lang="en-US"/>
          </a:p>
        </p:txBody>
      </p:sp>
      <p:sp>
        <p:nvSpPr>
          <p:cNvPr id="12291" name="Rectangle 3"/>
          <p:cNvSpPr>
            <a:spLocks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It probably IS!</a:t>
            </a:r>
          </a:p>
          <a:p>
            <a:r>
              <a:rPr lang="en-US" dirty="0" smtClean="0"/>
              <a:t>Tell your supervisor.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</TotalTime>
  <Words>448</Words>
  <Application>Microsoft Macintosh PowerPoint</Application>
  <PresentationFormat>On-screen Show (4:3)</PresentationFormat>
  <Paragraphs>86</Paragraphs>
  <Slides>17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Office Theme</vt:lpstr>
      <vt:lpstr>Accident prevention</vt:lpstr>
      <vt:lpstr>Why do accidents happen?</vt:lpstr>
      <vt:lpstr>Unsafe Acts</vt:lpstr>
      <vt:lpstr>Unsafe Conditions</vt:lpstr>
      <vt:lpstr>Controls prevent accidents</vt:lpstr>
      <vt:lpstr>Engineering Controls</vt:lpstr>
      <vt:lpstr>Administrative Controls</vt:lpstr>
      <vt:lpstr>Training Controls</vt:lpstr>
      <vt:lpstr>If it looks unsafe</vt:lpstr>
      <vt:lpstr>What you can do</vt:lpstr>
      <vt:lpstr>Report!</vt:lpstr>
      <vt:lpstr>Encourage!</vt:lpstr>
      <vt:lpstr>Inspect!</vt:lpstr>
      <vt:lpstr>Inform!</vt:lpstr>
      <vt:lpstr>Be Alert!</vt:lpstr>
      <vt:lpstr>Be accountable!</vt:lpstr>
      <vt:lpstr>Be Safe!</vt:lpstr>
    </vt:vector>
  </TitlesOfParts>
  <Company>University of Miami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Michael Natalizio</dc:creator>
  <cp:lastModifiedBy>Terry Darga</cp:lastModifiedBy>
  <cp:revision>14</cp:revision>
  <dcterms:created xsi:type="dcterms:W3CDTF">2011-07-26T19:15:39Z</dcterms:created>
  <dcterms:modified xsi:type="dcterms:W3CDTF">2011-09-09T19:59:01Z</dcterms:modified>
</cp:coreProperties>
</file>