
<file path=[Content_Types].xml><?xml version="1.0" encoding="utf-8"?>
<Types xmlns="http://schemas.openxmlformats.org/package/2006/content-types">
  <Override PartName="/ppt/slides/slide29.xml" ContentType="application/vnd.openxmlformats-officedocument.presentationml.slide+xml"/>
  <Override PartName="/ppt/slides/slide47.xml" ContentType="application/vnd.openxmlformats-officedocument.presentationml.slide+xml"/>
  <Override PartName="/ppt/notesSlides/notesSlide2.xml" ContentType="application/vnd.openxmlformats-officedocument.presentationml.notesSlide+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Layouts/slideLayout6.xml" ContentType="application/vnd.openxmlformats-officedocument.presentationml.slideLayout+xml"/>
  <Override PartName="/ppt/notesSlides/notesSlide38.xml" ContentType="application/vnd.openxmlformats-officedocument.presentationml.notesSlide+xml"/>
  <Override PartName="/ppt/slides/slide25.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27.xml" ContentType="application/vnd.openxmlformats-officedocument.presentationml.notesSlide+xml"/>
  <Override PartName="/ppt/notesSlides/notesSlide45.xml" ContentType="application/vnd.openxmlformats-officedocument.presentationml.notesSlide+xml"/>
  <Default Extension="xml" ContentType="application/xml"/>
  <Override PartName="/ppt/slides/slide14.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notesSlides/notesSlide34.xml" ContentType="application/vnd.openxmlformats-officedocument.presentationml.notesSlide+xml"/>
  <Override PartName="/ppt/slides/slide1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notesSlides/notesSlide23.xml" ContentType="application/vnd.openxmlformats-officedocument.presentationml.notesSlide+xml"/>
  <Override PartName="/ppt/notesSlides/notesSlide41.xml" ContentType="application/vnd.openxmlformats-officedocument.presentationml.notesSlid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30.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Default Extension="bin" ContentType="application/vnd.openxmlformats-officedocument.oleObject"/>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notesSlides/notesSlide39.xml" ContentType="application/vnd.openxmlformats-officedocument.presentationml.notesSlide+xml"/>
  <Override PartName="/ppt/notesSlides/notesSlide48.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Layouts/slideLayout3.xml" ContentType="application/vnd.openxmlformats-officedocument.presentationml.slideLayout+xml"/>
  <Override PartName="/ppt/notesSlides/notesSlide17.xml" ContentType="application/vnd.openxmlformats-officedocument.presentationml.notesSlide+xml"/>
  <Override PartName="/ppt/notesSlides/notesSlide28.xml" ContentType="application/vnd.openxmlformats-officedocument.presentationml.notesSlide+xml"/>
  <Override PartName="/ppt/notesSlides/notesSlide37.xml" ContentType="application/vnd.openxmlformats-officedocument.presentationml.notesSlide+xml"/>
  <Override PartName="/ppt/notesSlides/notesSlide46.xml" ContentType="application/vnd.openxmlformats-officedocument.presentationml.notesSlide+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ppt/notesSlides/notesSlide35.xml" ContentType="application/vnd.openxmlformats-officedocument.presentationml.notesSlide+xml"/>
  <Override PartName="/ppt/notesSlides/notesSlide44.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notesSlides/notesSlide33.xml" ContentType="application/vnd.openxmlformats-officedocument.presentationml.notesSlide+xml"/>
  <Override PartName="/ppt/notesSlides/notesSlide42.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Default Extension="vml" ContentType="application/vnd.openxmlformats-officedocument.vmlDrawing"/>
  <Override PartName="/ppt/notesSlides/notesSlide31.xml" ContentType="application/vnd.openxmlformats-officedocument.presentationml.notesSlide+xml"/>
  <Override PartName="/ppt/notesSlides/notesSlide40.xml" ContentType="application/vnd.openxmlformats-officedocument.presentationml.notesSlide+xml"/>
  <Override PartName="/ppt/notesSlides/notesSlide6.xml" ContentType="application/vnd.openxmlformats-officedocument.presentationml.notesSlide+xml"/>
  <Override PartName="/ppt/slides/slide8.xml" ContentType="application/vnd.openxmlformats-officedocument.presentationml.slide+xml"/>
  <Override PartName="/ppt/slides/slide49.xml" ContentType="application/vnd.openxmlformats-officedocument.presentationml.slide+xml"/>
  <Override PartName="/ppt/notesSlides/notesSlide4.xml" ContentType="application/vnd.openxmlformats-officedocument.presentationml.notesSlide+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27.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notesSlides/notesSlide29.xml" ContentType="application/vnd.openxmlformats-officedocument.presentationml.notesSlide+xml"/>
  <Override PartName="/ppt/notesSlides/notesSlide47.xml" ContentType="application/vnd.openxmlformats-officedocument.presentationml.notesSlide+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Default Extension="wmf" ContentType="image/x-wmf"/>
  <Override PartName="/ppt/notesSlides/notesSlide18.xml" ContentType="application/vnd.openxmlformats-officedocument.presentationml.notesSlide+xml"/>
  <Override PartName="/ppt/notesSlides/notesSlide36.xml" ContentType="application/vnd.openxmlformats-officedocument.presentationml.notesSlide+xml"/>
  <Default Extension="rels" ContentType="application/vnd.openxmlformats-package.relationships+xml"/>
  <Override PartName="/ppt/slides/slide23.xml" ContentType="application/vnd.openxmlformats-officedocument.presentationml.slide+xml"/>
  <Override PartName="/ppt/slides/slide41.xml" ContentType="application/vnd.openxmlformats-officedocument.presentationml.slide+xml"/>
  <Override PartName="/ppt/notesSlides/notesSlide25.xml" ContentType="application/vnd.openxmlformats-officedocument.presentationml.notesSlide+xml"/>
  <Override PartName="/ppt/notesSlides/notesSlide43.xml" ContentType="application/vnd.openxmlformats-officedocument.presentationml.notesSlide+xml"/>
  <Override PartName="/ppt/slides/slide12.xml" ContentType="application/vnd.openxmlformats-officedocument.presentationml.slide+xml"/>
  <Override PartName="/ppt/slides/slide30.xml" ContentType="application/vnd.openxmlformats-officedocument.presentationml.slide+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32.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51"/>
  </p:notesMasterIdLst>
  <p:sldIdLst>
    <p:sldId id="258" r:id="rId2"/>
    <p:sldId id="261" r:id="rId3"/>
    <p:sldId id="262" r:id="rId4"/>
    <p:sldId id="263" r:id="rId5"/>
    <p:sldId id="264" r:id="rId6"/>
    <p:sldId id="265" r:id="rId7"/>
    <p:sldId id="266" r:id="rId8"/>
    <p:sldId id="267" r:id="rId9"/>
    <p:sldId id="268" r:id="rId10"/>
    <p:sldId id="269" r:id="rId11"/>
    <p:sldId id="270" r:id="rId12"/>
    <p:sldId id="271" r:id="rId13"/>
    <p:sldId id="274" r:id="rId14"/>
    <p:sldId id="275" r:id="rId15"/>
    <p:sldId id="276" r:id="rId16"/>
    <p:sldId id="277" r:id="rId17"/>
    <p:sldId id="278" r:id="rId18"/>
    <p:sldId id="279" r:id="rId19"/>
    <p:sldId id="280" r:id="rId20"/>
    <p:sldId id="281" r:id="rId21"/>
    <p:sldId id="282" r:id="rId22"/>
    <p:sldId id="283" r:id="rId23"/>
    <p:sldId id="284" r:id="rId24"/>
    <p:sldId id="285" r:id="rId25"/>
    <p:sldId id="286" r:id="rId26"/>
    <p:sldId id="287" r:id="rId27"/>
    <p:sldId id="288" r:id="rId28"/>
    <p:sldId id="289" r:id="rId29"/>
    <p:sldId id="290" r:id="rId30"/>
    <p:sldId id="291" r:id="rId31"/>
    <p:sldId id="292" r:id="rId32"/>
    <p:sldId id="293" r:id="rId33"/>
    <p:sldId id="294" r:id="rId34"/>
    <p:sldId id="295" r:id="rId35"/>
    <p:sldId id="296" r:id="rId36"/>
    <p:sldId id="297" r:id="rId37"/>
    <p:sldId id="298" r:id="rId38"/>
    <p:sldId id="299" r:id="rId39"/>
    <p:sldId id="300" r:id="rId40"/>
    <p:sldId id="301" r:id="rId41"/>
    <p:sldId id="302" r:id="rId42"/>
    <p:sldId id="303" r:id="rId43"/>
    <p:sldId id="304" r:id="rId44"/>
    <p:sldId id="305" r:id="rId45"/>
    <p:sldId id="306" r:id="rId46"/>
    <p:sldId id="307" r:id="rId47"/>
    <p:sldId id="308" r:id="rId48"/>
    <p:sldId id="309" r:id="rId49"/>
    <p:sldId id="310" r:id="rId50"/>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7B726B"/>
    <a:srgbClr val="3569B2"/>
    <a:srgbClr val="F6A11C"/>
    <a:srgbClr val="350FB2"/>
  </p:clrMru>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snapToGrid="0" snapToObjects="1">
      <p:cViewPr varScale="1">
        <p:scale>
          <a:sx n="66" d="100"/>
          <a:sy n="66" d="100"/>
        </p:scale>
        <p:origin x="-558"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notesMaster" Target="notesMasters/notesMaster1.xml"/><Relationship Id="rId3" Type="http://schemas.openxmlformats.org/officeDocument/2006/relationships/slide" Target="slides/slide2.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3.wmf"/></Relationships>
</file>

<file path=ppt/drawings/_rels/vmlDrawing2.vml.rels><?xml version="1.0" encoding="UTF-8" standalone="yes"?>
<Relationships xmlns="http://schemas.openxmlformats.org/package/2006/relationships"><Relationship Id="rId3" Type="http://schemas.openxmlformats.org/officeDocument/2006/relationships/image" Target="../media/image9.wmf"/><Relationship Id="rId2" Type="http://schemas.openxmlformats.org/officeDocument/2006/relationships/image" Target="../media/image8.wmf"/><Relationship Id="rId1" Type="http://schemas.openxmlformats.org/officeDocument/2006/relationships/image" Target="../media/image7.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11.w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21.w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24.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08FE414-5B04-4693-B93E-3262658A22FC}" type="datetimeFigureOut">
              <a:rPr lang="en-US" smtClean="0"/>
              <a:pPr/>
              <a:t>10/24/2011</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4C91EB5-59F9-4AE0-8B51-C471B190A3E5}" type="slidenum">
              <a:rPr lang="en-US" smtClean="0"/>
              <a:pPr/>
              <a:t>‹#›</a:t>
            </a:fld>
            <a:endParaRPr lang="en-US" dirty="0"/>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C6398FA-4999-498B-9485-52C45AD67012}" type="slidenum">
              <a:rPr lang="en-US"/>
              <a:pPr/>
              <a:t>2</a:t>
            </a:fld>
            <a:endParaRPr lang="en-US" dirty="0"/>
          </a:p>
        </p:txBody>
      </p:sp>
      <p:sp>
        <p:nvSpPr>
          <p:cNvPr id="7170" name="Rectangle 2"/>
          <p:cNvSpPr>
            <a:spLocks noGrp="1" noRot="1" noChangeAspect="1" noChangeArrowheads="1" noTextEdit="1"/>
          </p:cNvSpPr>
          <p:nvPr>
            <p:ph type="sldImg"/>
          </p:nvPr>
        </p:nvSpPr>
        <p:spPr bwMode="auto">
          <a:xfrm>
            <a:off x="1119188" y="681038"/>
            <a:ext cx="4622800" cy="3467100"/>
          </a:xfrm>
          <a:prstGeom prst="rect">
            <a:avLst/>
          </a:prstGeom>
          <a:noFill/>
          <a:ln w="12700">
            <a:solidFill>
              <a:srgbClr val="000000"/>
            </a:solidFill>
            <a:miter lim="800000"/>
            <a:headEnd/>
            <a:tailEnd/>
          </a:ln>
        </p:spPr>
      </p:sp>
      <p:sp>
        <p:nvSpPr>
          <p:cNvPr id="7171" name="Rectangle 3"/>
          <p:cNvSpPr>
            <a:spLocks noGrp="1" noChangeArrowheads="1"/>
          </p:cNvSpPr>
          <p:nvPr>
            <p:ph type="body" idx="1"/>
          </p:nvPr>
        </p:nvSpPr>
        <p:spPr bwMode="auto">
          <a:xfrm>
            <a:off x="914400" y="4375541"/>
            <a:ext cx="5029200" cy="4073779"/>
          </a:xfrm>
          <a:prstGeom prst="rect">
            <a:avLst/>
          </a:prstGeom>
          <a:noFill/>
          <a:ln>
            <a:miter lim="800000"/>
            <a:headEnd/>
            <a:tailEnd/>
          </a:ln>
        </p:spPr>
        <p:txBody>
          <a:bodyPr lIns="92075" tIns="46038" rIns="92075" bIns="46038"/>
          <a:lstStyle/>
          <a:p>
            <a:endParaRPr lang="en-US"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12BD33F-D6B8-4281-B893-2181939C66E2}" type="slidenum">
              <a:rPr lang="en-US"/>
              <a:pPr/>
              <a:t>11</a:t>
            </a:fld>
            <a:endParaRPr lang="en-US" dirty="0"/>
          </a:p>
        </p:txBody>
      </p:sp>
      <p:sp>
        <p:nvSpPr>
          <p:cNvPr id="25602" name="Rectangle 2"/>
          <p:cNvSpPr>
            <a:spLocks noGrp="1" noRot="1" noChangeAspect="1" noChangeArrowheads="1" noTextEdit="1"/>
          </p:cNvSpPr>
          <p:nvPr>
            <p:ph type="sldImg"/>
          </p:nvPr>
        </p:nvSpPr>
        <p:spPr bwMode="auto">
          <a:xfrm>
            <a:off x="1152525" y="692150"/>
            <a:ext cx="4554538" cy="3416300"/>
          </a:xfrm>
          <a:prstGeom prst="rect">
            <a:avLst/>
          </a:prstGeom>
          <a:noFill/>
          <a:ln w="12700">
            <a:solidFill>
              <a:schemeClr val="tx1"/>
            </a:solidFill>
            <a:miter lim="800000"/>
            <a:headEnd/>
            <a:tailEnd/>
          </a:ln>
        </p:spPr>
      </p:sp>
      <p:sp>
        <p:nvSpPr>
          <p:cNvPr id="25603" name="Rectangle 3"/>
          <p:cNvSpPr>
            <a:spLocks noGrp="1" noChangeArrowheads="1"/>
          </p:cNvSpPr>
          <p:nvPr>
            <p:ph type="body" idx="1"/>
          </p:nvPr>
        </p:nvSpPr>
        <p:spPr bwMode="auto">
          <a:xfrm>
            <a:off x="912814" y="4344108"/>
            <a:ext cx="5030787" cy="4114643"/>
          </a:xfrm>
          <a:prstGeom prst="rect">
            <a:avLst/>
          </a:prstGeom>
          <a:noFill/>
          <a:ln>
            <a:miter lim="800000"/>
            <a:headEnd/>
            <a:tailEnd/>
          </a:ln>
        </p:spPr>
        <p:txBody>
          <a:bodyPr lIns="90488" tIns="44450" rIns="90488" bIns="44450"/>
          <a:lstStyle/>
          <a:p>
            <a:pPr eaLnBrk="0" hangingPunct="0">
              <a:spcBef>
                <a:spcPct val="0"/>
              </a:spcBef>
            </a:pPr>
            <a:r>
              <a:rPr lang="en-US" sz="1600" dirty="0"/>
              <a:t>Let’s look at each of the three components in a little more detail.</a:t>
            </a:r>
          </a:p>
          <a:p>
            <a:pPr eaLnBrk="0" hangingPunct="0">
              <a:spcBef>
                <a:spcPct val="0"/>
              </a:spcBef>
            </a:pPr>
            <a:endParaRPr lang="en-US" sz="1600" dirty="0"/>
          </a:p>
          <a:p>
            <a:pPr eaLnBrk="0" hangingPunct="0">
              <a:spcBef>
                <a:spcPct val="0"/>
              </a:spcBef>
            </a:pPr>
            <a:r>
              <a:rPr lang="en-US" sz="1600" dirty="0"/>
              <a:t>Your first consideration when you are analyzing at-risk data is to ask yourself if the hazard can be eliminated altogether.  Several examples might help illustrate this.</a:t>
            </a:r>
          </a:p>
          <a:p>
            <a:pPr eaLnBrk="0" hangingPunct="0">
              <a:spcBef>
                <a:spcPct val="0"/>
              </a:spcBef>
            </a:pPr>
            <a:endParaRPr lang="en-US" sz="1600" dirty="0"/>
          </a:p>
          <a:p>
            <a:pPr eaLnBrk="0" hangingPunct="0">
              <a:spcBef>
                <a:spcPct val="0"/>
              </a:spcBef>
            </a:pPr>
            <a:r>
              <a:rPr lang="en-US" sz="1600" dirty="0"/>
              <a:t>Suppose the at-risk behavior that is of concern is people not using proper lifting techniques for handling tote pans of parts.  The first thing you should ask yourself is “How can we eliminate the need to handle tote pans at all?”  Can material handling devices be used?  If you can’t eliminate the need to handle tote pans, can you change the way they are stored?  If they are stored on the floor and the at-risk behavior occurs during the lifting from the floor to the work surface, could you have the tote pans delivered to a raised platform that would reduce the bending required?  Could you make the tote pans smaller so they are lighter and more easy to handle?</a:t>
            </a:r>
          </a:p>
          <a:p>
            <a:pPr eaLnBrk="0" hangingPunct="0">
              <a:spcBef>
                <a:spcPct val="0"/>
              </a:spcBef>
            </a:pPr>
            <a:endParaRPr lang="en-US" sz="1600" dirty="0"/>
          </a:p>
          <a:p>
            <a:pPr eaLnBrk="0" hangingPunct="0">
              <a:spcBef>
                <a:spcPct val="0"/>
              </a:spcBef>
            </a:pPr>
            <a:r>
              <a:rPr lang="en-US" sz="1600" dirty="0"/>
              <a:t>Behavior based safety doesn’t eliminate the need to look at traditional methods of safely engineering work.</a:t>
            </a: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AB164DC-7C8F-4C22-B36E-01287328374B}" type="slidenum">
              <a:rPr lang="en-US"/>
              <a:pPr/>
              <a:t>12</a:t>
            </a:fld>
            <a:endParaRPr lang="en-US" dirty="0"/>
          </a:p>
        </p:txBody>
      </p:sp>
      <p:sp>
        <p:nvSpPr>
          <p:cNvPr id="27650" name="Rectangle 2"/>
          <p:cNvSpPr>
            <a:spLocks noGrp="1" noRot="1" noChangeAspect="1" noChangeArrowheads="1" noTextEdit="1"/>
          </p:cNvSpPr>
          <p:nvPr>
            <p:ph type="sldImg"/>
          </p:nvPr>
        </p:nvSpPr>
        <p:spPr bwMode="auto">
          <a:xfrm>
            <a:off x="1152525" y="692150"/>
            <a:ext cx="4554538" cy="3416300"/>
          </a:xfrm>
          <a:prstGeom prst="rect">
            <a:avLst/>
          </a:prstGeom>
          <a:noFill/>
          <a:ln w="12700">
            <a:solidFill>
              <a:schemeClr val="tx1"/>
            </a:solidFill>
            <a:miter lim="800000"/>
            <a:headEnd/>
            <a:tailEnd/>
          </a:ln>
        </p:spPr>
      </p:sp>
      <p:sp>
        <p:nvSpPr>
          <p:cNvPr id="27651" name="Rectangle 3"/>
          <p:cNvSpPr>
            <a:spLocks noGrp="1" noChangeArrowheads="1"/>
          </p:cNvSpPr>
          <p:nvPr>
            <p:ph type="body" idx="1"/>
          </p:nvPr>
        </p:nvSpPr>
        <p:spPr bwMode="auto">
          <a:xfrm>
            <a:off x="609601" y="4344108"/>
            <a:ext cx="5789613" cy="4342536"/>
          </a:xfrm>
          <a:prstGeom prst="rect">
            <a:avLst/>
          </a:prstGeom>
          <a:noFill/>
          <a:ln>
            <a:miter lim="800000"/>
            <a:headEnd/>
            <a:tailEnd/>
          </a:ln>
        </p:spPr>
        <p:txBody>
          <a:bodyPr lIns="90488" tIns="44450" rIns="90488" bIns="44450"/>
          <a:lstStyle/>
          <a:p>
            <a:pPr eaLnBrk="0" hangingPunct="0">
              <a:spcBef>
                <a:spcPct val="0"/>
              </a:spcBef>
            </a:pPr>
            <a:r>
              <a:rPr lang="en-US" sz="1800" dirty="0"/>
              <a:t>The 7 components an effective Safety Management Systems are:</a:t>
            </a:r>
          </a:p>
          <a:p>
            <a:pPr eaLnBrk="0" hangingPunct="0">
              <a:spcBef>
                <a:spcPct val="0"/>
              </a:spcBef>
              <a:buFontTx/>
              <a:buChar char="•"/>
            </a:pPr>
            <a:r>
              <a:rPr lang="en-US" sz="1800" dirty="0"/>
              <a:t>  Management leadership</a:t>
            </a:r>
          </a:p>
          <a:p>
            <a:pPr eaLnBrk="0" hangingPunct="0">
              <a:spcBef>
                <a:spcPct val="0"/>
              </a:spcBef>
              <a:buFontTx/>
              <a:buChar char="•"/>
            </a:pPr>
            <a:r>
              <a:rPr lang="en-US" sz="1800" dirty="0"/>
              <a:t>  Line responsibility and accountability</a:t>
            </a:r>
          </a:p>
          <a:p>
            <a:pPr eaLnBrk="0" hangingPunct="0">
              <a:spcBef>
                <a:spcPct val="0"/>
              </a:spcBef>
              <a:buFontTx/>
              <a:buChar char="•"/>
            </a:pPr>
            <a:r>
              <a:rPr lang="en-US" sz="1800" dirty="0"/>
              <a:t>  An organization for safety</a:t>
            </a:r>
          </a:p>
          <a:p>
            <a:pPr eaLnBrk="0" hangingPunct="0">
              <a:spcBef>
                <a:spcPct val="0"/>
              </a:spcBef>
              <a:buFontTx/>
              <a:buChar char="•"/>
            </a:pPr>
            <a:r>
              <a:rPr lang="en-US" sz="1800" dirty="0"/>
              <a:t>  Safe work practices and procedures</a:t>
            </a:r>
          </a:p>
          <a:p>
            <a:pPr eaLnBrk="0" hangingPunct="0">
              <a:spcBef>
                <a:spcPct val="0"/>
              </a:spcBef>
              <a:buFontTx/>
              <a:buChar char="•"/>
            </a:pPr>
            <a:r>
              <a:rPr lang="en-US" sz="1800" dirty="0"/>
              <a:t>  Safety review and improvement</a:t>
            </a:r>
          </a:p>
          <a:p>
            <a:pPr eaLnBrk="0" hangingPunct="0">
              <a:spcBef>
                <a:spcPct val="0"/>
              </a:spcBef>
              <a:buFontTx/>
              <a:buChar char="•"/>
            </a:pPr>
            <a:r>
              <a:rPr lang="en-US" sz="1800" dirty="0"/>
              <a:t>  Safety training</a:t>
            </a:r>
          </a:p>
          <a:p>
            <a:pPr eaLnBrk="0" hangingPunct="0">
              <a:spcBef>
                <a:spcPct val="0"/>
              </a:spcBef>
              <a:buFontTx/>
              <a:buChar char="•"/>
            </a:pPr>
            <a:r>
              <a:rPr lang="en-US" sz="1800" dirty="0"/>
              <a:t>  Safety communications</a:t>
            </a:r>
          </a:p>
          <a:p>
            <a:pPr eaLnBrk="0" hangingPunct="0">
              <a:spcBef>
                <a:spcPct val="0"/>
              </a:spcBef>
            </a:pPr>
            <a:r>
              <a:rPr lang="en-US" sz="1800" dirty="0"/>
              <a:t>Under each of these components should be identified specific best practices and success factors that could objectively be evaluated.  Not surprisingly, when you look at the best practices and success factors many of them are really behavioral definitions of what people should be doing to work towards that ideal of an injury free work environment.</a:t>
            </a:r>
          </a:p>
          <a:p>
            <a:pPr eaLnBrk="0" hangingPunct="0">
              <a:spcBef>
                <a:spcPct val="0"/>
              </a:spcBef>
            </a:pPr>
            <a:r>
              <a:rPr lang="en-US" sz="1800" dirty="0"/>
              <a:t>*  *  Elaborate on some of the bullet points above *  *</a:t>
            </a: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954C0A0-5DFD-4E96-BDCE-F6AF678DC32B}" type="slidenum">
              <a:rPr lang="en-US"/>
              <a:pPr/>
              <a:t>13</a:t>
            </a:fld>
            <a:endParaRPr lang="en-US" dirty="0"/>
          </a:p>
        </p:txBody>
      </p:sp>
      <p:sp>
        <p:nvSpPr>
          <p:cNvPr id="33794" name="Rectangle 2"/>
          <p:cNvSpPr>
            <a:spLocks noGrp="1" noRot="1" noChangeAspect="1" noChangeArrowheads="1" noTextEdit="1"/>
          </p:cNvSpPr>
          <p:nvPr>
            <p:ph type="sldImg"/>
          </p:nvPr>
        </p:nvSpPr>
        <p:spPr bwMode="auto">
          <a:xfrm>
            <a:off x="1152525" y="692150"/>
            <a:ext cx="4554538" cy="3416300"/>
          </a:xfrm>
          <a:prstGeom prst="rect">
            <a:avLst/>
          </a:prstGeom>
          <a:noFill/>
          <a:ln w="12700">
            <a:solidFill>
              <a:schemeClr val="tx1"/>
            </a:solidFill>
            <a:miter lim="800000"/>
            <a:headEnd/>
            <a:tailEnd/>
          </a:ln>
        </p:spPr>
      </p:sp>
      <p:sp>
        <p:nvSpPr>
          <p:cNvPr id="33795" name="Rectangle 3"/>
          <p:cNvSpPr>
            <a:spLocks noGrp="1" noChangeArrowheads="1"/>
          </p:cNvSpPr>
          <p:nvPr>
            <p:ph type="body" idx="1"/>
          </p:nvPr>
        </p:nvSpPr>
        <p:spPr bwMode="auto">
          <a:xfrm>
            <a:off x="533401" y="4344108"/>
            <a:ext cx="5789613" cy="4114643"/>
          </a:xfrm>
          <a:prstGeom prst="rect">
            <a:avLst/>
          </a:prstGeom>
          <a:noFill/>
          <a:ln>
            <a:miter lim="800000"/>
            <a:headEnd/>
            <a:tailEnd/>
          </a:ln>
        </p:spPr>
        <p:txBody>
          <a:bodyPr lIns="90488" tIns="44450" rIns="90488" bIns="44450"/>
          <a:lstStyle/>
          <a:p>
            <a:pPr eaLnBrk="0" hangingPunct="0">
              <a:spcBef>
                <a:spcPct val="0"/>
              </a:spcBef>
            </a:pPr>
            <a:r>
              <a:rPr lang="en-US" sz="1400" dirty="0"/>
              <a:t>If the interventions that you choose - whether they are engineering and administrative control changes, safety management system changes, or behavioral interventions - are truly successful there should be an observable, measurable change in behavior - for the better!  </a:t>
            </a:r>
          </a:p>
          <a:p>
            <a:pPr eaLnBrk="0" hangingPunct="0">
              <a:spcBef>
                <a:spcPct val="0"/>
              </a:spcBef>
            </a:pPr>
            <a:r>
              <a:rPr lang="en-US" sz="1400" dirty="0"/>
              <a:t> % of safe behavior should be increasing for a particular job or department</a:t>
            </a:r>
          </a:p>
          <a:p>
            <a:pPr eaLnBrk="0" hangingPunct="0">
              <a:spcBef>
                <a:spcPct val="0"/>
              </a:spcBef>
              <a:buFontTx/>
              <a:buChar char="•"/>
            </a:pPr>
            <a:r>
              <a:rPr lang="en-US" sz="1400" dirty="0"/>
              <a:t> % of at-risk behavior should be decreasing</a:t>
            </a:r>
          </a:p>
          <a:p>
            <a:pPr eaLnBrk="0" hangingPunct="0">
              <a:spcBef>
                <a:spcPct val="0"/>
              </a:spcBef>
              <a:buFontTx/>
              <a:buChar char="•"/>
            </a:pPr>
            <a:r>
              <a:rPr lang="en-US" sz="1400" dirty="0"/>
              <a:t> people should become more comfortable with reporting near misses or “near hits” as they learn that these occurred because of at-risk behavior and that they represent significant opportunities for improvement</a:t>
            </a:r>
          </a:p>
          <a:p>
            <a:pPr eaLnBrk="0" hangingPunct="0">
              <a:spcBef>
                <a:spcPct val="0"/>
              </a:spcBef>
              <a:buFontTx/>
              <a:buChar char="•"/>
            </a:pPr>
            <a:r>
              <a:rPr lang="en-US" sz="1400" dirty="0"/>
              <a:t> the number of observations should be increasing - the more observations you make, the more data you collect, and if it is good solid data, the greater the confidence you have in your overall assessment of the state of safety in the workplace</a:t>
            </a:r>
          </a:p>
          <a:p>
            <a:pPr eaLnBrk="0" hangingPunct="0">
              <a:spcBef>
                <a:spcPct val="0"/>
              </a:spcBef>
              <a:buFontTx/>
              <a:buChar char="•"/>
            </a:pPr>
            <a:r>
              <a:rPr lang="en-US" sz="1400" dirty="0"/>
              <a:t> people should become more comfortable with making observations and more people should be willing to make them - either formally or informally.  Ultimately the culture you want to create is one in which anyone feels comfortable identifying at-risk behavior and bringing it to the forefront so that it can be dealt with in a non-judgmental, proactive manner.</a:t>
            </a:r>
          </a:p>
          <a:p>
            <a:pPr eaLnBrk="0" hangingPunct="0">
              <a:spcBef>
                <a:spcPct val="0"/>
              </a:spcBef>
              <a:buFontTx/>
              <a:buChar char="•"/>
            </a:pPr>
            <a:r>
              <a:rPr lang="en-US" sz="1400" dirty="0"/>
              <a:t> Accident frequency and severity rates should be decreasing as % safe increases</a:t>
            </a:r>
          </a:p>
          <a:p>
            <a:pPr eaLnBrk="0" hangingPunct="0">
              <a:spcBef>
                <a:spcPct val="0"/>
              </a:spcBef>
              <a:buFontTx/>
              <a:buChar char="•"/>
            </a:pPr>
            <a:r>
              <a:rPr lang="en-US" sz="1400" dirty="0"/>
              <a:t> people should become increasingly more responsible and accountable for their own safety related behaviors, accepting feedback openly and honestly with the understanding that it is being offered to improve the overall safety system and not to place fault or blame</a:t>
            </a: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7"/>
          <p:cNvSpPr>
            <a:spLocks noGrp="1" noChangeArrowheads="1"/>
          </p:cNvSpPr>
          <p:nvPr>
            <p:ph type="sldNum" sz="quarter" idx="5"/>
          </p:nvPr>
        </p:nvSpPr>
        <p:spPr>
          <a:ln/>
        </p:spPr>
        <p:txBody>
          <a:bodyPr/>
          <a:lstStyle/>
          <a:p>
            <a:fld id="{08B88DB1-B0C9-464E-9213-5C3877E6EB49}" type="slidenum">
              <a:rPr lang="en-US"/>
              <a:pPr/>
              <a:t>14</a:t>
            </a:fld>
            <a:endParaRPr lang="en-US" dirty="0"/>
          </a:p>
        </p:txBody>
      </p:sp>
      <p:sp>
        <p:nvSpPr>
          <p:cNvPr id="35842" name="Rectangle 2"/>
          <p:cNvSpPr>
            <a:spLocks noChangeArrowheads="1"/>
          </p:cNvSpPr>
          <p:nvPr/>
        </p:nvSpPr>
        <p:spPr bwMode="auto">
          <a:xfrm>
            <a:off x="3886200" y="0"/>
            <a:ext cx="2971800" cy="457358"/>
          </a:xfrm>
          <a:prstGeom prst="rect">
            <a:avLst/>
          </a:prstGeom>
          <a:noFill/>
          <a:ln w="9525">
            <a:noFill/>
            <a:miter lim="800000"/>
            <a:headEnd/>
            <a:tailEnd/>
          </a:ln>
          <a:effectLst/>
        </p:spPr>
        <p:txBody>
          <a:bodyPr wrap="none" anchor="ctr"/>
          <a:lstStyle/>
          <a:p>
            <a:endParaRPr lang="en-US" dirty="0"/>
          </a:p>
        </p:txBody>
      </p:sp>
      <p:sp>
        <p:nvSpPr>
          <p:cNvPr id="35843" name="Rectangle 3"/>
          <p:cNvSpPr>
            <a:spLocks noChangeArrowheads="1"/>
          </p:cNvSpPr>
          <p:nvPr/>
        </p:nvSpPr>
        <p:spPr bwMode="auto">
          <a:xfrm>
            <a:off x="0" y="8686643"/>
            <a:ext cx="2971800" cy="457357"/>
          </a:xfrm>
          <a:prstGeom prst="rect">
            <a:avLst/>
          </a:prstGeom>
          <a:noFill/>
          <a:ln w="9525">
            <a:noFill/>
            <a:miter lim="800000"/>
            <a:headEnd/>
            <a:tailEnd/>
          </a:ln>
          <a:effectLst/>
        </p:spPr>
        <p:txBody>
          <a:bodyPr wrap="none" anchor="ctr"/>
          <a:lstStyle/>
          <a:p>
            <a:endParaRPr lang="en-US" dirty="0"/>
          </a:p>
        </p:txBody>
      </p:sp>
      <p:sp>
        <p:nvSpPr>
          <p:cNvPr id="35844" name="Rectangle 4"/>
          <p:cNvSpPr>
            <a:spLocks noChangeArrowheads="1"/>
          </p:cNvSpPr>
          <p:nvPr/>
        </p:nvSpPr>
        <p:spPr bwMode="auto">
          <a:xfrm>
            <a:off x="0" y="0"/>
            <a:ext cx="2971800" cy="457358"/>
          </a:xfrm>
          <a:prstGeom prst="rect">
            <a:avLst/>
          </a:prstGeom>
          <a:noFill/>
          <a:ln w="9525">
            <a:noFill/>
            <a:miter lim="800000"/>
            <a:headEnd/>
            <a:tailEnd/>
          </a:ln>
          <a:effectLst/>
        </p:spPr>
        <p:txBody>
          <a:bodyPr wrap="none" anchor="ctr"/>
          <a:lstStyle/>
          <a:p>
            <a:endParaRPr lang="en-US" dirty="0"/>
          </a:p>
        </p:txBody>
      </p:sp>
      <p:sp>
        <p:nvSpPr>
          <p:cNvPr id="35845" name="Rectangle 5"/>
          <p:cNvSpPr>
            <a:spLocks noGrp="1" noChangeArrowheads="1"/>
          </p:cNvSpPr>
          <p:nvPr>
            <p:ph type="body" idx="1"/>
          </p:nvPr>
        </p:nvSpPr>
        <p:spPr bwMode="auto">
          <a:xfrm>
            <a:off x="685800" y="4419548"/>
            <a:ext cx="5638800" cy="4114643"/>
          </a:xfrm>
          <a:prstGeom prst="rect">
            <a:avLst/>
          </a:prstGeom>
          <a:noFill/>
          <a:ln>
            <a:miter lim="800000"/>
            <a:headEnd/>
            <a:tailEnd/>
          </a:ln>
        </p:spPr>
        <p:txBody>
          <a:bodyPr lIns="90488" tIns="44450" rIns="90488" bIns="44450"/>
          <a:lstStyle/>
          <a:p>
            <a:pPr eaLnBrk="0" hangingPunct="0">
              <a:spcBef>
                <a:spcPct val="0"/>
              </a:spcBef>
              <a:buSzPct val="115000"/>
              <a:buFont typeface="Wingdings" pitchFamily="2" charset="2"/>
              <a:buChar char="Ø"/>
            </a:pPr>
            <a:r>
              <a:rPr lang="en-US" sz="1400" dirty="0"/>
              <a:t>Although technology has allowed American business to automate many jobs that formerly were performed by people, business still has to rely on people to use or run the technology.  </a:t>
            </a:r>
          </a:p>
          <a:p>
            <a:pPr eaLnBrk="0" hangingPunct="0">
              <a:spcBef>
                <a:spcPct val="0"/>
              </a:spcBef>
            </a:pPr>
            <a:endParaRPr lang="en-US" sz="1400" dirty="0"/>
          </a:p>
          <a:p>
            <a:pPr eaLnBrk="0" hangingPunct="0">
              <a:spcBef>
                <a:spcPct val="0"/>
              </a:spcBef>
              <a:buSzPct val="115000"/>
              <a:buFont typeface="Wingdings" pitchFamily="2" charset="2"/>
              <a:buChar char="Ø"/>
            </a:pPr>
            <a:r>
              <a:rPr lang="en-US" sz="1400" dirty="0"/>
              <a:t>Businesses succeed or fail largely through the success or failure of the efforts of the people who work for them.  Therefore we can say as noted psychologist Aubrey Daniels has said: “Business is behavior!”</a:t>
            </a:r>
          </a:p>
          <a:p>
            <a:pPr eaLnBrk="0" hangingPunct="0">
              <a:spcBef>
                <a:spcPct val="0"/>
              </a:spcBef>
            </a:pPr>
            <a:endParaRPr lang="en-US" sz="1400" dirty="0"/>
          </a:p>
          <a:p>
            <a:pPr eaLnBrk="0" hangingPunct="0">
              <a:spcBef>
                <a:spcPct val="0"/>
              </a:spcBef>
              <a:buSzPct val="115000"/>
              <a:buFont typeface="Wingdings" pitchFamily="2" charset="2"/>
              <a:buChar char="Ø"/>
            </a:pPr>
            <a:r>
              <a:rPr lang="en-US" sz="1400" dirty="0"/>
              <a:t>When we talk about a person’s job performance we are talking about a series of behaviors that combine to create an overall level of performance.  When an employee is given a “performance appraisal” their supervisor is really making an assessment of how well their daily behaviors helped the organization, department or work unit achieve its business goals.  </a:t>
            </a:r>
          </a:p>
          <a:p>
            <a:pPr eaLnBrk="0" hangingPunct="0">
              <a:spcBef>
                <a:spcPct val="0"/>
              </a:spcBef>
            </a:pPr>
            <a:endParaRPr lang="en-US" sz="1400" dirty="0"/>
          </a:p>
          <a:p>
            <a:pPr eaLnBrk="0" hangingPunct="0">
              <a:spcBef>
                <a:spcPct val="0"/>
              </a:spcBef>
              <a:buSzPct val="115000"/>
              <a:buFont typeface="Wingdings" pitchFamily="2" charset="2"/>
              <a:buChar char="Ø"/>
            </a:pPr>
            <a:r>
              <a:rPr lang="en-US" sz="1400" dirty="0"/>
              <a:t>An athletes “performance” is dependent on how well he or she executes critical behaviors of the sport.  Did the pitcher throw the ball in the strike zone?  Did he throw the right type of pitches for a given batter to minimize the batter’s chance of hitting them?  Did he demonstrate the windup and delivery techniques that the pitching coach had been working with him on?  Did he catch that line drive that came to him from home plate? </a:t>
            </a:r>
          </a:p>
          <a:p>
            <a:pPr eaLnBrk="0" hangingPunct="0">
              <a:spcBef>
                <a:spcPct val="0"/>
              </a:spcBef>
            </a:pPr>
            <a:endParaRPr lang="en-US" sz="1400" dirty="0"/>
          </a:p>
          <a:p>
            <a:pPr eaLnBrk="0" hangingPunct="0">
              <a:spcBef>
                <a:spcPct val="0"/>
              </a:spcBef>
              <a:buSzPct val="115000"/>
              <a:buFont typeface="Wingdings" pitchFamily="2" charset="2"/>
              <a:buChar char="Ø"/>
            </a:pPr>
            <a:r>
              <a:rPr lang="en-US" sz="1400" dirty="0"/>
              <a:t>On the job performance is therefore no different than sports performance. </a:t>
            </a:r>
          </a:p>
          <a:p>
            <a:pPr eaLnBrk="0" hangingPunct="0">
              <a:spcBef>
                <a:spcPct val="0"/>
              </a:spcBef>
            </a:pPr>
            <a:r>
              <a:rPr lang="en-US" sz="1400" dirty="0"/>
              <a:t> </a:t>
            </a:r>
          </a:p>
          <a:p>
            <a:pPr eaLnBrk="0" hangingPunct="0">
              <a:spcBef>
                <a:spcPct val="0"/>
              </a:spcBef>
              <a:buSzPct val="115000"/>
              <a:buFont typeface="Wingdings" pitchFamily="2" charset="2"/>
              <a:buChar char="Ø"/>
            </a:pPr>
            <a:r>
              <a:rPr lang="en-US" sz="1400" dirty="0"/>
              <a:t>We could define performance then as</a:t>
            </a:r>
            <a:r>
              <a:rPr lang="en-US" sz="1400" b="1" i="1" dirty="0"/>
              <a:t> A series of behaviors directed toward some goal.</a:t>
            </a:r>
          </a:p>
        </p:txBody>
      </p:sp>
      <p:sp>
        <p:nvSpPr>
          <p:cNvPr id="35846" name="Rectangle 6"/>
          <p:cNvSpPr>
            <a:spLocks noGrp="1" noRot="1" noChangeAspect="1" noChangeArrowheads="1" noTextEdit="1"/>
          </p:cNvSpPr>
          <p:nvPr>
            <p:ph type="sldImg"/>
          </p:nvPr>
        </p:nvSpPr>
        <p:spPr bwMode="auto">
          <a:xfrm>
            <a:off x="1152525" y="692150"/>
            <a:ext cx="4554538" cy="3416300"/>
          </a:xfrm>
          <a:prstGeom prst="rect">
            <a:avLst/>
          </a:prstGeom>
          <a:noFill/>
          <a:ln w="12700">
            <a:solidFill>
              <a:schemeClr val="tx1"/>
            </a:solidFill>
            <a:miter lim="800000"/>
            <a:headEnd/>
            <a:tailEnd/>
          </a:ln>
        </p:spPr>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DA66836-7139-47DD-BB7E-29D7C63A6F8A}" type="slidenum">
              <a:rPr lang="en-US"/>
              <a:pPr/>
              <a:t>15</a:t>
            </a:fld>
            <a:endParaRPr lang="en-US" dirty="0"/>
          </a:p>
        </p:txBody>
      </p:sp>
      <p:sp>
        <p:nvSpPr>
          <p:cNvPr id="37890" name="Rectangle 2"/>
          <p:cNvSpPr>
            <a:spLocks noGrp="1" noRot="1" noChangeAspect="1" noChangeArrowheads="1" noTextEdit="1"/>
          </p:cNvSpPr>
          <p:nvPr>
            <p:ph type="sldImg"/>
          </p:nvPr>
        </p:nvSpPr>
        <p:spPr bwMode="auto">
          <a:xfrm>
            <a:off x="1119188" y="681038"/>
            <a:ext cx="4622800" cy="3467100"/>
          </a:xfrm>
          <a:prstGeom prst="rect">
            <a:avLst/>
          </a:prstGeom>
          <a:noFill/>
          <a:ln w="12700">
            <a:solidFill>
              <a:srgbClr val="000000"/>
            </a:solidFill>
            <a:miter lim="800000"/>
            <a:headEnd/>
            <a:tailEnd/>
          </a:ln>
        </p:spPr>
      </p:sp>
      <p:sp>
        <p:nvSpPr>
          <p:cNvPr id="37891" name="Rectangle 3"/>
          <p:cNvSpPr>
            <a:spLocks noGrp="1" noChangeArrowheads="1"/>
          </p:cNvSpPr>
          <p:nvPr>
            <p:ph type="body" idx="1"/>
          </p:nvPr>
        </p:nvSpPr>
        <p:spPr bwMode="auto">
          <a:xfrm>
            <a:off x="914400" y="4375541"/>
            <a:ext cx="5029200" cy="4073779"/>
          </a:xfrm>
          <a:prstGeom prst="rect">
            <a:avLst/>
          </a:prstGeom>
          <a:noFill/>
          <a:ln>
            <a:miter lim="800000"/>
            <a:headEnd/>
            <a:tailEnd/>
          </a:ln>
        </p:spPr>
        <p:txBody>
          <a:bodyPr lIns="92075" tIns="46038" rIns="92075" bIns="46038"/>
          <a:lstStyle/>
          <a:p>
            <a:endParaRPr lang="en-US" dirty="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DB8AD2E-D4CA-4310-9E2A-40FEDF9E393F}" type="slidenum">
              <a:rPr lang="en-US"/>
              <a:pPr/>
              <a:t>16</a:t>
            </a:fld>
            <a:endParaRPr lang="en-US" dirty="0"/>
          </a:p>
        </p:txBody>
      </p:sp>
      <p:sp>
        <p:nvSpPr>
          <p:cNvPr id="39938" name="Rectangle 2"/>
          <p:cNvSpPr>
            <a:spLocks noGrp="1" noRot="1" noChangeAspect="1" noChangeArrowheads="1" noTextEdit="1"/>
          </p:cNvSpPr>
          <p:nvPr>
            <p:ph type="sldImg"/>
          </p:nvPr>
        </p:nvSpPr>
        <p:spPr bwMode="auto">
          <a:xfrm>
            <a:off x="1152525" y="692150"/>
            <a:ext cx="4554538" cy="3416300"/>
          </a:xfrm>
          <a:prstGeom prst="rect">
            <a:avLst/>
          </a:prstGeom>
          <a:noFill/>
          <a:ln w="12700">
            <a:solidFill>
              <a:schemeClr val="tx1"/>
            </a:solidFill>
            <a:miter lim="800000"/>
            <a:headEnd/>
            <a:tailEnd/>
          </a:ln>
        </p:spPr>
      </p:sp>
      <p:sp>
        <p:nvSpPr>
          <p:cNvPr id="39939" name="Rectangle 3"/>
          <p:cNvSpPr>
            <a:spLocks noGrp="1" noChangeArrowheads="1"/>
          </p:cNvSpPr>
          <p:nvPr>
            <p:ph type="body" idx="1"/>
          </p:nvPr>
        </p:nvSpPr>
        <p:spPr bwMode="auto">
          <a:xfrm>
            <a:off x="609601" y="4344108"/>
            <a:ext cx="5789613" cy="4342536"/>
          </a:xfrm>
          <a:prstGeom prst="rect">
            <a:avLst/>
          </a:prstGeom>
          <a:noFill/>
          <a:ln>
            <a:miter lim="800000"/>
            <a:headEnd/>
            <a:tailEnd/>
          </a:ln>
        </p:spPr>
        <p:txBody>
          <a:bodyPr lIns="90488" tIns="44450" rIns="90488" bIns="44450"/>
          <a:lstStyle/>
          <a:p>
            <a:pPr eaLnBrk="0" hangingPunct="0">
              <a:spcBef>
                <a:spcPct val="0"/>
              </a:spcBef>
            </a:pPr>
            <a:r>
              <a:rPr lang="en-US" sz="1400" dirty="0"/>
              <a:t>Once you have defined in observable terms - remember we can “see” behavior - you next need to look at the design of a process for collecting data on how frequently “at-risk” or “safe” behavior is occurring. </a:t>
            </a:r>
          </a:p>
          <a:p>
            <a:pPr eaLnBrk="0" hangingPunct="0">
              <a:spcBef>
                <a:spcPct val="0"/>
              </a:spcBef>
            </a:pPr>
            <a:endParaRPr lang="en-US" sz="1400" dirty="0"/>
          </a:p>
          <a:p>
            <a:pPr eaLnBrk="0" hangingPunct="0">
              <a:spcBef>
                <a:spcPct val="0"/>
              </a:spcBef>
            </a:pPr>
            <a:r>
              <a:rPr lang="en-US" sz="1400" dirty="0"/>
              <a:t>Design of the process should be done in a team approach.  Involve selected representatives of the hourly work force, union, management and safety staff.  Everyone needs to feel comfortable with the process that is designed and what their various roles and responsibilities will be.  Labor needs to feel comfortable that is not a “gotcha” process. </a:t>
            </a:r>
          </a:p>
          <a:p>
            <a:pPr eaLnBrk="0" hangingPunct="0">
              <a:spcBef>
                <a:spcPct val="0"/>
              </a:spcBef>
            </a:pPr>
            <a:endParaRPr lang="en-US" sz="1400" dirty="0"/>
          </a:p>
          <a:p>
            <a:pPr eaLnBrk="0" hangingPunct="0">
              <a:spcBef>
                <a:spcPct val="0"/>
              </a:spcBef>
            </a:pPr>
            <a:r>
              <a:rPr lang="en-US" sz="1400" dirty="0"/>
              <a:t>The process will be a dynamic, not static, process.  The initial design may not look anything like the working model several months down the road.  Design needs to consider how the process will be rolled out, what type of training will be needed, who will collect the data, who will act on the collected data, how data will be displayed, etc.</a:t>
            </a:r>
          </a:p>
          <a:p>
            <a:pPr eaLnBrk="0" hangingPunct="0">
              <a:spcBef>
                <a:spcPct val="0"/>
              </a:spcBef>
            </a:pPr>
            <a:endParaRPr lang="en-US" sz="1400" dirty="0"/>
          </a:p>
          <a:p>
            <a:pPr eaLnBrk="0" hangingPunct="0">
              <a:spcBef>
                <a:spcPct val="0"/>
              </a:spcBef>
            </a:pPr>
            <a:r>
              <a:rPr lang="en-US" sz="1400" dirty="0"/>
              <a:t>Part of this process should also consider how to give correcting and rewarding feedback and will require training of observers.  Don’t make the only hourly employees the only observers.  Supervisors and managers should be required to collect this data as well.</a:t>
            </a:r>
          </a:p>
          <a:p>
            <a:pPr eaLnBrk="0" hangingPunct="0">
              <a:spcBef>
                <a:spcPct val="0"/>
              </a:spcBef>
            </a:pPr>
            <a:endParaRPr lang="en-US" sz="1400" dirty="0"/>
          </a:p>
          <a:p>
            <a:pPr eaLnBrk="0" hangingPunct="0">
              <a:spcBef>
                <a:spcPct val="0"/>
              </a:spcBef>
            </a:pPr>
            <a:r>
              <a:rPr lang="en-US" sz="1400" dirty="0"/>
              <a:t>Acting on the data that is collected is a critical component.  If data is collected but nothing changes employees will quickly recognize that the process may be just another program of the month.</a:t>
            </a:r>
          </a:p>
          <a:p>
            <a:pPr eaLnBrk="0" hangingPunct="0">
              <a:spcBef>
                <a:spcPct val="0"/>
              </a:spcBef>
            </a:pPr>
            <a:endParaRPr lang="en-US" sz="1400" dirty="0"/>
          </a:p>
          <a:p>
            <a:pPr eaLnBrk="0" hangingPunct="0">
              <a:spcBef>
                <a:spcPct val="0"/>
              </a:spcBef>
            </a:pPr>
            <a:endParaRPr lang="en-US" sz="1400" dirty="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D581FCC-466C-4B4F-8CAB-245660FB0AD0}" type="slidenum">
              <a:rPr lang="en-US"/>
              <a:pPr/>
              <a:t>17</a:t>
            </a:fld>
            <a:endParaRPr lang="en-US" dirty="0"/>
          </a:p>
        </p:txBody>
      </p:sp>
      <p:sp>
        <p:nvSpPr>
          <p:cNvPr id="41986" name="Rectangle 2"/>
          <p:cNvSpPr>
            <a:spLocks noGrp="1" noRot="1" noChangeAspect="1" noChangeArrowheads="1" noTextEdit="1"/>
          </p:cNvSpPr>
          <p:nvPr>
            <p:ph type="sldImg"/>
          </p:nvPr>
        </p:nvSpPr>
        <p:spPr bwMode="auto">
          <a:xfrm>
            <a:off x="1152525" y="692150"/>
            <a:ext cx="4554538" cy="3416300"/>
          </a:xfrm>
          <a:prstGeom prst="rect">
            <a:avLst/>
          </a:prstGeom>
          <a:noFill/>
          <a:ln w="12700">
            <a:solidFill>
              <a:schemeClr val="tx1"/>
            </a:solidFill>
            <a:miter lim="800000"/>
            <a:headEnd/>
            <a:tailEnd/>
          </a:ln>
        </p:spPr>
      </p:sp>
      <p:sp>
        <p:nvSpPr>
          <p:cNvPr id="41987" name="Rectangle 3"/>
          <p:cNvSpPr>
            <a:spLocks noGrp="1" noChangeArrowheads="1"/>
          </p:cNvSpPr>
          <p:nvPr>
            <p:ph type="body" idx="1"/>
          </p:nvPr>
        </p:nvSpPr>
        <p:spPr bwMode="auto">
          <a:xfrm>
            <a:off x="912814" y="4344108"/>
            <a:ext cx="5030787" cy="4114643"/>
          </a:xfrm>
          <a:prstGeom prst="rect">
            <a:avLst/>
          </a:prstGeom>
          <a:noFill/>
          <a:ln>
            <a:miter lim="800000"/>
            <a:headEnd/>
            <a:tailEnd/>
          </a:ln>
        </p:spPr>
        <p:txBody>
          <a:bodyPr lIns="90488" tIns="44450" rIns="90488" bIns="44450"/>
          <a:lstStyle/>
          <a:p>
            <a:pPr eaLnBrk="0" hangingPunct="0">
              <a:spcBef>
                <a:spcPct val="0"/>
              </a:spcBef>
            </a:pPr>
            <a:r>
              <a:rPr lang="en-US" dirty="0"/>
              <a:t>Use past loss experience to identify initial improvement targets.  This information should be readily available from loss runs from your insurance carrier, OSHA logs or other internal logs that you may keep (such as first aid logs, near miss reports, etc.)</a:t>
            </a:r>
          </a:p>
          <a:p>
            <a:pPr eaLnBrk="0" hangingPunct="0">
              <a:spcBef>
                <a:spcPct val="0"/>
              </a:spcBef>
            </a:pPr>
            <a:endParaRPr lang="en-US" dirty="0"/>
          </a:p>
          <a:p>
            <a:pPr eaLnBrk="0" hangingPunct="0">
              <a:spcBef>
                <a:spcPct val="0"/>
              </a:spcBef>
            </a:pPr>
            <a:r>
              <a:rPr lang="en-US" dirty="0"/>
              <a:t>Concentrate your initial efforts in most cases on those that will have the greatest payback in terms of loss cost reduction.  Some of the losses, once you carefully look into them, may be considered “low hanging fruit”.  Go after those.  </a:t>
            </a:r>
          </a:p>
          <a:p>
            <a:pPr eaLnBrk="0" hangingPunct="0">
              <a:spcBef>
                <a:spcPct val="0"/>
              </a:spcBef>
            </a:pPr>
            <a:endParaRPr lang="en-US" dirty="0"/>
          </a:p>
          <a:p>
            <a:pPr eaLnBrk="0" hangingPunct="0">
              <a:spcBef>
                <a:spcPct val="0"/>
              </a:spcBef>
            </a:pPr>
            <a:r>
              <a:rPr lang="en-US" dirty="0"/>
              <a:t>Management will be looking at what the cost benefit of this “behavioral approach” is.  In some cases it may take a while to see the cost benefit in terms of lowered loss costs.  In others the impact may be more immediate.  </a:t>
            </a:r>
          </a:p>
          <a:p>
            <a:pPr eaLnBrk="0" hangingPunct="0">
              <a:spcBef>
                <a:spcPct val="0"/>
              </a:spcBef>
            </a:pPr>
            <a:endParaRPr lang="en-US" dirty="0"/>
          </a:p>
          <a:p>
            <a:pPr eaLnBrk="0" hangingPunct="0">
              <a:spcBef>
                <a:spcPct val="0"/>
              </a:spcBef>
            </a:pPr>
            <a:r>
              <a:rPr lang="en-US" dirty="0"/>
              <a:t>The important thing is to work on those loss cost drivers if you want to continue to get management support and involvement.</a:t>
            </a: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9C06AAC-9EC1-42A7-A12E-30731C14B327}" type="slidenum">
              <a:rPr lang="en-US"/>
              <a:pPr/>
              <a:t>18</a:t>
            </a:fld>
            <a:endParaRPr lang="en-US" dirty="0"/>
          </a:p>
        </p:txBody>
      </p:sp>
      <p:sp>
        <p:nvSpPr>
          <p:cNvPr id="44034" name="Rectangle 2"/>
          <p:cNvSpPr>
            <a:spLocks noGrp="1" noRot="1" noChangeAspect="1" noChangeArrowheads="1" noTextEdit="1"/>
          </p:cNvSpPr>
          <p:nvPr>
            <p:ph type="sldImg"/>
          </p:nvPr>
        </p:nvSpPr>
        <p:spPr bwMode="auto">
          <a:xfrm>
            <a:off x="1152525" y="692150"/>
            <a:ext cx="4554538" cy="3416300"/>
          </a:xfrm>
          <a:prstGeom prst="rect">
            <a:avLst/>
          </a:prstGeom>
          <a:noFill/>
          <a:ln w="12700">
            <a:solidFill>
              <a:schemeClr val="tx1"/>
            </a:solidFill>
            <a:miter lim="800000"/>
            <a:headEnd/>
            <a:tailEnd/>
          </a:ln>
        </p:spPr>
      </p:sp>
      <p:sp>
        <p:nvSpPr>
          <p:cNvPr id="44035" name="Rectangle 3"/>
          <p:cNvSpPr>
            <a:spLocks noGrp="1" noChangeArrowheads="1"/>
          </p:cNvSpPr>
          <p:nvPr>
            <p:ph type="body" idx="1"/>
          </p:nvPr>
        </p:nvSpPr>
        <p:spPr bwMode="auto">
          <a:xfrm>
            <a:off x="912814" y="4344108"/>
            <a:ext cx="5030787" cy="4114643"/>
          </a:xfrm>
          <a:prstGeom prst="rect">
            <a:avLst/>
          </a:prstGeom>
          <a:noFill/>
          <a:ln>
            <a:miter lim="800000"/>
            <a:headEnd/>
            <a:tailEnd/>
          </a:ln>
        </p:spPr>
        <p:txBody>
          <a:bodyPr lIns="90488" tIns="44450" rIns="90488" bIns="44450"/>
          <a:lstStyle/>
          <a:p>
            <a:pPr eaLnBrk="0" hangingPunct="0">
              <a:spcBef>
                <a:spcPct val="0"/>
              </a:spcBef>
            </a:pPr>
            <a:r>
              <a:rPr lang="en-US" dirty="0"/>
              <a:t>Looking at the loss data and the actual job, define in observable terms what the “critical” behaviors are that are causing people to be injured.  We call these “at-risk” rather than “unsafe” behaviors.  Also at the same time you should be prepared to define in observable terms what you would see if you saw someone working completely “safe” at that job.  How would they be sitting or standing in relation to their work?  Where would their hands and arms be placed?  Where would tooling and supplies be placed.  How would they move when they performed the work?  What types of PPE would they be wearing?</a:t>
            </a:r>
          </a:p>
          <a:p>
            <a:pPr eaLnBrk="0" hangingPunct="0">
              <a:spcBef>
                <a:spcPct val="0"/>
              </a:spcBef>
            </a:pPr>
            <a:endParaRPr lang="en-US" dirty="0"/>
          </a:p>
          <a:p>
            <a:pPr eaLnBrk="0" hangingPunct="0">
              <a:spcBef>
                <a:spcPct val="0"/>
              </a:spcBef>
            </a:pPr>
            <a:r>
              <a:rPr lang="en-US" dirty="0"/>
              <a:t>People sometimes go after easy behaviors to observe which may not have much impact on losses.  For example, it is easy to see if a person is wearing safety glasses or not, or running in the workplace.  However, loss data may show that the frequency of eye injuries or accidents that result from running are few and far between.  Collecting data that shows a high percentage of people wearing safety glasses and low percentage of people running is a waste of time.  You already know that is not a problem.</a:t>
            </a:r>
          </a:p>
          <a:p>
            <a:pPr eaLnBrk="0" hangingPunct="0">
              <a:spcBef>
                <a:spcPct val="0"/>
              </a:spcBef>
            </a:pPr>
            <a:endParaRPr lang="en-US" dirty="0"/>
          </a:p>
          <a:p>
            <a:pPr eaLnBrk="0" hangingPunct="0">
              <a:spcBef>
                <a:spcPct val="0"/>
              </a:spcBef>
            </a:pPr>
            <a:r>
              <a:rPr lang="en-US" dirty="0"/>
              <a:t>Many behaviors that get people in trouble occur very quickly - they are almost unnoticeable and people may not know they are doing it.  For example, a machine operator may stand in the “line of fire” should something break apart or eject from a machine for only a split second as they move from one position to another.  It may take a while to recognize these types of subtle behaviors - but once you start your observations you will be surprised how many you see.</a:t>
            </a:r>
          </a:p>
          <a:p>
            <a:pPr eaLnBrk="0" hangingPunct="0">
              <a:spcBef>
                <a:spcPct val="0"/>
              </a:spcBef>
            </a:pPr>
            <a:endParaRPr lang="en-US" dirty="0"/>
          </a:p>
          <a:p>
            <a:pPr eaLnBrk="0" hangingPunct="0">
              <a:spcBef>
                <a:spcPct val="0"/>
              </a:spcBef>
            </a:pPr>
            <a:r>
              <a:rPr lang="en-US" dirty="0"/>
              <a:t>When defining critical behaviors, do so by going to the actual workplace and observing the actual job.  This is where you can see what is actually happening.  Defining critical behaviors by committee or discussion without actually observing the job will not work.</a:t>
            </a: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1AE2045-900E-4BCF-87F7-5FF4FB93AD0E}" type="slidenum">
              <a:rPr lang="en-US"/>
              <a:pPr/>
              <a:t>19</a:t>
            </a:fld>
            <a:endParaRPr lang="en-US" dirty="0"/>
          </a:p>
        </p:txBody>
      </p:sp>
      <p:sp>
        <p:nvSpPr>
          <p:cNvPr id="46082" name="Rectangle 2"/>
          <p:cNvSpPr>
            <a:spLocks noGrp="1" noRot="1" noChangeAspect="1" noChangeArrowheads="1" noTextEdit="1"/>
          </p:cNvSpPr>
          <p:nvPr>
            <p:ph type="sldImg"/>
          </p:nvPr>
        </p:nvSpPr>
        <p:spPr bwMode="auto">
          <a:xfrm>
            <a:off x="1119188" y="681038"/>
            <a:ext cx="4622800" cy="3467100"/>
          </a:xfrm>
          <a:prstGeom prst="rect">
            <a:avLst/>
          </a:prstGeom>
          <a:noFill/>
          <a:ln w="12700">
            <a:solidFill>
              <a:srgbClr val="000000"/>
            </a:solidFill>
            <a:miter lim="800000"/>
            <a:headEnd/>
            <a:tailEnd/>
          </a:ln>
        </p:spPr>
      </p:sp>
      <p:sp>
        <p:nvSpPr>
          <p:cNvPr id="46083" name="Rectangle 3"/>
          <p:cNvSpPr>
            <a:spLocks noGrp="1" noChangeArrowheads="1"/>
          </p:cNvSpPr>
          <p:nvPr>
            <p:ph type="body" idx="1"/>
          </p:nvPr>
        </p:nvSpPr>
        <p:spPr bwMode="auto">
          <a:xfrm>
            <a:off x="914400" y="4375541"/>
            <a:ext cx="5029200" cy="4073779"/>
          </a:xfrm>
          <a:prstGeom prst="rect">
            <a:avLst/>
          </a:prstGeom>
          <a:noFill/>
          <a:ln>
            <a:miter lim="800000"/>
            <a:headEnd/>
            <a:tailEnd/>
          </a:ln>
        </p:spPr>
        <p:txBody>
          <a:bodyPr lIns="92075" tIns="46038" rIns="92075" bIns="46038"/>
          <a:lstStyle/>
          <a:p>
            <a:endParaRPr lang="en-US" dirty="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A3BFC5A-5BA2-4935-99EC-681565BD1A00}" type="slidenum">
              <a:rPr lang="en-US"/>
              <a:pPr/>
              <a:t>20</a:t>
            </a:fld>
            <a:endParaRPr lang="en-US" dirty="0"/>
          </a:p>
        </p:txBody>
      </p:sp>
      <p:sp>
        <p:nvSpPr>
          <p:cNvPr id="48130" name="Rectangle 2"/>
          <p:cNvSpPr>
            <a:spLocks noGrp="1" noRot="1" noChangeAspect="1" noChangeArrowheads="1" noTextEdit="1"/>
          </p:cNvSpPr>
          <p:nvPr>
            <p:ph type="sldImg"/>
          </p:nvPr>
        </p:nvSpPr>
        <p:spPr bwMode="auto">
          <a:xfrm>
            <a:off x="1119188" y="681038"/>
            <a:ext cx="4622800" cy="3467100"/>
          </a:xfrm>
          <a:prstGeom prst="rect">
            <a:avLst/>
          </a:prstGeom>
          <a:noFill/>
          <a:ln w="12700">
            <a:solidFill>
              <a:srgbClr val="000000"/>
            </a:solidFill>
            <a:miter lim="800000"/>
            <a:headEnd/>
            <a:tailEnd/>
          </a:ln>
        </p:spPr>
      </p:sp>
      <p:sp>
        <p:nvSpPr>
          <p:cNvPr id="48131" name="Rectangle 3"/>
          <p:cNvSpPr>
            <a:spLocks noGrp="1" noChangeArrowheads="1"/>
          </p:cNvSpPr>
          <p:nvPr>
            <p:ph type="body" idx="1"/>
          </p:nvPr>
        </p:nvSpPr>
        <p:spPr bwMode="auto">
          <a:xfrm>
            <a:off x="914400" y="4375541"/>
            <a:ext cx="5029200" cy="4073779"/>
          </a:xfrm>
          <a:prstGeom prst="rect">
            <a:avLst/>
          </a:prstGeom>
          <a:noFill/>
          <a:ln>
            <a:miter lim="800000"/>
            <a:headEnd/>
            <a:tailEnd/>
          </a:ln>
        </p:spPr>
        <p:txBody>
          <a:bodyPr lIns="92075" tIns="46038" rIns="92075" bIns="46038"/>
          <a:lstStyle/>
          <a:p>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D75C73A-A442-4950-A03D-CFE2F4F4D6E3}" type="slidenum">
              <a:rPr lang="en-US"/>
              <a:pPr/>
              <a:t>3</a:t>
            </a:fld>
            <a:endParaRPr lang="en-US" dirty="0"/>
          </a:p>
        </p:txBody>
      </p:sp>
      <p:sp>
        <p:nvSpPr>
          <p:cNvPr id="9218" name="Rectangle 2"/>
          <p:cNvSpPr>
            <a:spLocks noGrp="1" noRot="1" noChangeAspect="1" noChangeArrowheads="1" noTextEdit="1"/>
          </p:cNvSpPr>
          <p:nvPr>
            <p:ph type="sldImg"/>
          </p:nvPr>
        </p:nvSpPr>
        <p:spPr bwMode="auto">
          <a:xfrm>
            <a:off x="1119188" y="681038"/>
            <a:ext cx="4622800" cy="3467100"/>
          </a:xfrm>
          <a:prstGeom prst="rect">
            <a:avLst/>
          </a:prstGeom>
          <a:noFill/>
          <a:ln w="12700">
            <a:solidFill>
              <a:srgbClr val="000000"/>
            </a:solidFill>
            <a:miter lim="800000"/>
            <a:headEnd/>
            <a:tailEnd/>
          </a:ln>
        </p:spPr>
      </p:sp>
      <p:sp>
        <p:nvSpPr>
          <p:cNvPr id="9219" name="Rectangle 3"/>
          <p:cNvSpPr>
            <a:spLocks noGrp="1" noChangeArrowheads="1"/>
          </p:cNvSpPr>
          <p:nvPr>
            <p:ph type="body" idx="1"/>
          </p:nvPr>
        </p:nvSpPr>
        <p:spPr bwMode="auto">
          <a:xfrm>
            <a:off x="914400" y="4375541"/>
            <a:ext cx="5029200" cy="4073779"/>
          </a:xfrm>
          <a:prstGeom prst="rect">
            <a:avLst/>
          </a:prstGeom>
          <a:noFill/>
          <a:ln>
            <a:miter lim="800000"/>
            <a:headEnd/>
            <a:tailEnd/>
          </a:ln>
        </p:spPr>
        <p:txBody>
          <a:bodyPr lIns="92075" tIns="46038" rIns="92075" bIns="46038"/>
          <a:lstStyle/>
          <a:p>
            <a:endParaRPr lang="en-US" dirty="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7"/>
          <p:cNvSpPr>
            <a:spLocks noGrp="1" noChangeArrowheads="1"/>
          </p:cNvSpPr>
          <p:nvPr>
            <p:ph type="sldNum" sz="quarter" idx="5"/>
          </p:nvPr>
        </p:nvSpPr>
        <p:spPr>
          <a:ln/>
        </p:spPr>
        <p:txBody>
          <a:bodyPr/>
          <a:lstStyle/>
          <a:p>
            <a:fld id="{C0004EF1-75EB-440C-A594-B98B8AF07B4F}" type="slidenum">
              <a:rPr lang="en-US"/>
              <a:pPr/>
              <a:t>21</a:t>
            </a:fld>
            <a:endParaRPr lang="en-US" dirty="0"/>
          </a:p>
        </p:txBody>
      </p:sp>
      <p:sp>
        <p:nvSpPr>
          <p:cNvPr id="50178" name="Rectangle 2"/>
          <p:cNvSpPr>
            <a:spLocks noChangeArrowheads="1"/>
          </p:cNvSpPr>
          <p:nvPr/>
        </p:nvSpPr>
        <p:spPr bwMode="auto">
          <a:xfrm>
            <a:off x="3886200" y="0"/>
            <a:ext cx="2971800" cy="457358"/>
          </a:xfrm>
          <a:prstGeom prst="rect">
            <a:avLst/>
          </a:prstGeom>
          <a:noFill/>
          <a:ln w="9525">
            <a:noFill/>
            <a:miter lim="800000"/>
            <a:headEnd/>
            <a:tailEnd/>
          </a:ln>
          <a:effectLst/>
        </p:spPr>
        <p:txBody>
          <a:bodyPr wrap="none" anchor="ctr"/>
          <a:lstStyle/>
          <a:p>
            <a:endParaRPr lang="en-US" dirty="0"/>
          </a:p>
        </p:txBody>
      </p:sp>
      <p:sp>
        <p:nvSpPr>
          <p:cNvPr id="50179" name="Rectangle 3"/>
          <p:cNvSpPr>
            <a:spLocks noChangeArrowheads="1"/>
          </p:cNvSpPr>
          <p:nvPr/>
        </p:nvSpPr>
        <p:spPr bwMode="auto">
          <a:xfrm>
            <a:off x="0" y="8686643"/>
            <a:ext cx="2971800" cy="457357"/>
          </a:xfrm>
          <a:prstGeom prst="rect">
            <a:avLst/>
          </a:prstGeom>
          <a:noFill/>
          <a:ln w="9525">
            <a:noFill/>
            <a:miter lim="800000"/>
            <a:headEnd/>
            <a:tailEnd/>
          </a:ln>
          <a:effectLst/>
        </p:spPr>
        <p:txBody>
          <a:bodyPr wrap="none" anchor="ctr"/>
          <a:lstStyle/>
          <a:p>
            <a:endParaRPr lang="en-US" dirty="0"/>
          </a:p>
        </p:txBody>
      </p:sp>
      <p:sp>
        <p:nvSpPr>
          <p:cNvPr id="50180" name="Rectangle 4"/>
          <p:cNvSpPr>
            <a:spLocks noChangeArrowheads="1"/>
          </p:cNvSpPr>
          <p:nvPr/>
        </p:nvSpPr>
        <p:spPr bwMode="auto">
          <a:xfrm>
            <a:off x="0" y="0"/>
            <a:ext cx="2971800" cy="457358"/>
          </a:xfrm>
          <a:prstGeom prst="rect">
            <a:avLst/>
          </a:prstGeom>
          <a:noFill/>
          <a:ln w="9525">
            <a:noFill/>
            <a:miter lim="800000"/>
            <a:headEnd/>
            <a:tailEnd/>
          </a:ln>
          <a:effectLst/>
        </p:spPr>
        <p:txBody>
          <a:bodyPr wrap="none" anchor="ctr"/>
          <a:lstStyle/>
          <a:p>
            <a:endParaRPr lang="en-US" dirty="0"/>
          </a:p>
        </p:txBody>
      </p:sp>
      <p:sp>
        <p:nvSpPr>
          <p:cNvPr id="50181" name="Rectangle 5"/>
          <p:cNvSpPr>
            <a:spLocks noGrp="1" noChangeArrowheads="1"/>
          </p:cNvSpPr>
          <p:nvPr>
            <p:ph type="body" idx="1"/>
          </p:nvPr>
        </p:nvSpPr>
        <p:spPr bwMode="auto">
          <a:xfrm>
            <a:off x="914400" y="4344108"/>
            <a:ext cx="5029200" cy="4114643"/>
          </a:xfrm>
          <a:prstGeom prst="rect">
            <a:avLst/>
          </a:prstGeom>
          <a:noFill/>
          <a:ln>
            <a:miter lim="800000"/>
            <a:headEnd/>
            <a:tailEnd/>
          </a:ln>
        </p:spPr>
        <p:txBody>
          <a:bodyPr lIns="90488" tIns="44450" rIns="90488" bIns="44450"/>
          <a:lstStyle/>
          <a:p>
            <a:pPr eaLnBrk="0" hangingPunct="0">
              <a:spcBef>
                <a:spcPct val="0"/>
              </a:spcBef>
              <a:buFont typeface="Wingdings" pitchFamily="2" charset="2"/>
              <a:buChar char="Ø"/>
            </a:pPr>
            <a:r>
              <a:rPr lang="en-US" sz="1500" dirty="0"/>
              <a:t>Implementing change in organizations requires that management tap into the vast, underutilized talents of the people within the organization.  In order to do that, management needs to understand the forces that drive human behavior.</a:t>
            </a:r>
          </a:p>
          <a:p>
            <a:pPr eaLnBrk="0" hangingPunct="0">
              <a:spcBef>
                <a:spcPct val="0"/>
              </a:spcBef>
            </a:pPr>
            <a:endParaRPr lang="en-US" dirty="0"/>
          </a:p>
          <a:p>
            <a:pPr eaLnBrk="0" hangingPunct="0">
              <a:spcBef>
                <a:spcPct val="0"/>
              </a:spcBef>
              <a:buFont typeface="Wingdings" pitchFamily="2" charset="2"/>
              <a:buChar char="Ø"/>
            </a:pPr>
            <a:r>
              <a:rPr lang="en-US" sz="1500" dirty="0"/>
              <a:t>The three forces are: activators, competencies, and consequences.</a:t>
            </a:r>
          </a:p>
          <a:p>
            <a:pPr eaLnBrk="0" hangingPunct="0">
              <a:spcBef>
                <a:spcPct val="0"/>
              </a:spcBef>
            </a:pPr>
            <a:endParaRPr lang="en-US" dirty="0"/>
          </a:p>
          <a:p>
            <a:pPr eaLnBrk="0" hangingPunct="0">
              <a:spcBef>
                <a:spcPct val="0"/>
              </a:spcBef>
              <a:buFont typeface="Wingdings" pitchFamily="2" charset="2"/>
              <a:buChar char="Ø"/>
            </a:pPr>
            <a:r>
              <a:rPr lang="en-US" sz="1500" dirty="0"/>
              <a:t>Activators precede behavior.  If activators are effective then they get the right behaviors started.</a:t>
            </a:r>
          </a:p>
          <a:p>
            <a:pPr eaLnBrk="0" hangingPunct="0">
              <a:spcBef>
                <a:spcPct val="0"/>
              </a:spcBef>
            </a:pPr>
            <a:endParaRPr lang="en-US" dirty="0"/>
          </a:p>
          <a:p>
            <a:pPr eaLnBrk="0" hangingPunct="0">
              <a:spcBef>
                <a:spcPct val="0"/>
              </a:spcBef>
              <a:buFont typeface="Wingdings" pitchFamily="2" charset="2"/>
              <a:buChar char="Ø"/>
            </a:pPr>
            <a:r>
              <a:rPr lang="en-US" sz="1500" dirty="0"/>
              <a:t>Competencies are the skills and abilities that people possess now or will need to posses in order to perform the desired functions.  Competencies are demonstrated on the job in the form of behaviors.</a:t>
            </a:r>
          </a:p>
          <a:p>
            <a:pPr eaLnBrk="0" hangingPunct="0">
              <a:spcBef>
                <a:spcPct val="0"/>
              </a:spcBef>
            </a:pPr>
            <a:endParaRPr lang="en-US" dirty="0"/>
          </a:p>
          <a:p>
            <a:pPr eaLnBrk="0" hangingPunct="0">
              <a:spcBef>
                <a:spcPct val="0"/>
              </a:spcBef>
              <a:buFont typeface="Wingdings" pitchFamily="2" charset="2"/>
              <a:buChar char="Ø"/>
            </a:pPr>
            <a:r>
              <a:rPr lang="en-US" sz="1500" dirty="0"/>
              <a:t>Consequences are the most powerful force.  The consequences of a person’s actions determine whether he or she will continue or increase the desired behavior or discontinue or decrease it.  </a:t>
            </a:r>
          </a:p>
          <a:p>
            <a:pPr eaLnBrk="0" hangingPunct="0">
              <a:spcBef>
                <a:spcPct val="0"/>
              </a:spcBef>
            </a:pPr>
            <a:endParaRPr lang="en-US" dirty="0"/>
          </a:p>
          <a:p>
            <a:pPr eaLnBrk="0" hangingPunct="0">
              <a:spcBef>
                <a:spcPct val="0"/>
              </a:spcBef>
              <a:buFont typeface="Wingdings" pitchFamily="2" charset="2"/>
              <a:buChar char="Ø"/>
            </a:pPr>
            <a:r>
              <a:rPr lang="en-US" sz="1500" dirty="0"/>
              <a:t>The challenge is to use consequences in a strategic and honest way in order to create a win/win situation for everyone, not a win/win for some and a win/lose situation for others.</a:t>
            </a:r>
          </a:p>
        </p:txBody>
      </p:sp>
      <p:sp>
        <p:nvSpPr>
          <p:cNvPr id="50182" name="Rectangle 6"/>
          <p:cNvSpPr>
            <a:spLocks noGrp="1" noRot="1" noChangeAspect="1" noChangeArrowheads="1" noTextEdit="1"/>
          </p:cNvSpPr>
          <p:nvPr>
            <p:ph type="sldImg"/>
          </p:nvPr>
        </p:nvSpPr>
        <p:spPr bwMode="auto">
          <a:xfrm>
            <a:off x="1152525" y="692150"/>
            <a:ext cx="4554538" cy="3416300"/>
          </a:xfrm>
          <a:prstGeom prst="rect">
            <a:avLst/>
          </a:prstGeom>
          <a:noFill/>
          <a:ln w="12700">
            <a:solidFill>
              <a:schemeClr val="tx1"/>
            </a:solidFill>
            <a:miter lim="800000"/>
            <a:headEnd/>
            <a:tailEnd/>
          </a:ln>
        </p:spPr>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7"/>
          <p:cNvSpPr>
            <a:spLocks noGrp="1" noChangeArrowheads="1"/>
          </p:cNvSpPr>
          <p:nvPr>
            <p:ph type="sldNum" sz="quarter" idx="5"/>
          </p:nvPr>
        </p:nvSpPr>
        <p:spPr>
          <a:ln/>
        </p:spPr>
        <p:txBody>
          <a:bodyPr/>
          <a:lstStyle/>
          <a:p>
            <a:fld id="{A7374B97-3CDB-4792-B7F7-B4D371476884}" type="slidenum">
              <a:rPr lang="en-US"/>
              <a:pPr/>
              <a:t>22</a:t>
            </a:fld>
            <a:endParaRPr lang="en-US" dirty="0"/>
          </a:p>
        </p:txBody>
      </p:sp>
      <p:sp>
        <p:nvSpPr>
          <p:cNvPr id="52226" name="Rectangle 2"/>
          <p:cNvSpPr>
            <a:spLocks noChangeArrowheads="1"/>
          </p:cNvSpPr>
          <p:nvPr/>
        </p:nvSpPr>
        <p:spPr bwMode="auto">
          <a:xfrm>
            <a:off x="3886200" y="1"/>
            <a:ext cx="2971800" cy="455785"/>
          </a:xfrm>
          <a:prstGeom prst="rect">
            <a:avLst/>
          </a:prstGeom>
          <a:noFill/>
          <a:ln w="9525">
            <a:noFill/>
            <a:miter lim="800000"/>
            <a:headEnd/>
            <a:tailEnd/>
          </a:ln>
          <a:effectLst/>
        </p:spPr>
        <p:txBody>
          <a:bodyPr wrap="none" anchor="ctr"/>
          <a:lstStyle/>
          <a:p>
            <a:endParaRPr lang="en-US" dirty="0"/>
          </a:p>
        </p:txBody>
      </p:sp>
      <p:sp>
        <p:nvSpPr>
          <p:cNvPr id="52227" name="Rectangle 3"/>
          <p:cNvSpPr>
            <a:spLocks noChangeArrowheads="1"/>
          </p:cNvSpPr>
          <p:nvPr/>
        </p:nvSpPr>
        <p:spPr bwMode="auto">
          <a:xfrm>
            <a:off x="1" y="8686643"/>
            <a:ext cx="2970213" cy="457357"/>
          </a:xfrm>
          <a:prstGeom prst="rect">
            <a:avLst/>
          </a:prstGeom>
          <a:noFill/>
          <a:ln w="9525">
            <a:noFill/>
            <a:miter lim="800000"/>
            <a:headEnd/>
            <a:tailEnd/>
          </a:ln>
          <a:effectLst/>
        </p:spPr>
        <p:txBody>
          <a:bodyPr wrap="none" anchor="ctr"/>
          <a:lstStyle/>
          <a:p>
            <a:endParaRPr lang="en-US" dirty="0"/>
          </a:p>
        </p:txBody>
      </p:sp>
      <p:sp>
        <p:nvSpPr>
          <p:cNvPr id="52228" name="Rectangle 4"/>
          <p:cNvSpPr>
            <a:spLocks noChangeArrowheads="1"/>
          </p:cNvSpPr>
          <p:nvPr/>
        </p:nvSpPr>
        <p:spPr bwMode="auto">
          <a:xfrm>
            <a:off x="1" y="1"/>
            <a:ext cx="2970213" cy="455785"/>
          </a:xfrm>
          <a:prstGeom prst="rect">
            <a:avLst/>
          </a:prstGeom>
          <a:noFill/>
          <a:ln w="9525">
            <a:noFill/>
            <a:miter lim="800000"/>
            <a:headEnd/>
            <a:tailEnd/>
          </a:ln>
          <a:effectLst/>
        </p:spPr>
        <p:txBody>
          <a:bodyPr wrap="none" anchor="ctr"/>
          <a:lstStyle/>
          <a:p>
            <a:endParaRPr lang="en-US" dirty="0"/>
          </a:p>
        </p:txBody>
      </p:sp>
      <p:sp>
        <p:nvSpPr>
          <p:cNvPr id="52229" name="Rectangle 5"/>
          <p:cNvSpPr>
            <a:spLocks noGrp="1" noChangeArrowheads="1"/>
          </p:cNvSpPr>
          <p:nvPr>
            <p:ph type="body" idx="1"/>
          </p:nvPr>
        </p:nvSpPr>
        <p:spPr bwMode="auto">
          <a:xfrm>
            <a:off x="912813" y="4344108"/>
            <a:ext cx="5105400" cy="4114643"/>
          </a:xfrm>
          <a:prstGeom prst="rect">
            <a:avLst/>
          </a:prstGeom>
          <a:noFill/>
          <a:ln>
            <a:miter lim="800000"/>
            <a:headEnd/>
            <a:tailEnd/>
          </a:ln>
        </p:spPr>
        <p:txBody>
          <a:bodyPr lIns="90488" tIns="44450" rIns="90488" bIns="44450"/>
          <a:lstStyle/>
          <a:p>
            <a:pPr eaLnBrk="0" hangingPunct="0">
              <a:spcBef>
                <a:spcPct val="0"/>
              </a:spcBef>
              <a:buFont typeface="Wingdings" pitchFamily="2" charset="2"/>
              <a:buChar char="Ø"/>
            </a:pPr>
            <a:r>
              <a:rPr lang="en-US" sz="1400" dirty="0"/>
              <a:t>Behavior, in its simplest definition, is anything that you see a person do.  Typing at a computer terminal is behavior.  Driving a car is behavior.  Playing a piano is behavior.  Taking out the trash is behavior. Brushing your teeth is behavior.  If you can see it, you are seeing BEHAVIOR.</a:t>
            </a:r>
          </a:p>
          <a:p>
            <a:pPr eaLnBrk="0" hangingPunct="0">
              <a:spcBef>
                <a:spcPct val="0"/>
              </a:spcBef>
              <a:buFont typeface="Wingdings" pitchFamily="2" charset="2"/>
              <a:buChar char="Ø"/>
            </a:pPr>
            <a:endParaRPr lang="en-US" sz="1400" dirty="0"/>
          </a:p>
          <a:p>
            <a:pPr eaLnBrk="0" hangingPunct="0">
              <a:spcBef>
                <a:spcPct val="0"/>
              </a:spcBef>
              <a:buFont typeface="Wingdings" pitchFamily="2" charset="2"/>
              <a:buChar char="Ø"/>
            </a:pPr>
            <a:r>
              <a:rPr lang="en-US" sz="1400" dirty="0"/>
              <a:t>Because we can easily see most people’s behavior  we can therefore count or measure behavior if we want to.  If you are driving in a car with someone you can easily count how many times they went over the posted speed limit.  You can count how many times they actually came to a complete stop for a stop sign.  At work you can count how many people in a shop area are wearing safety glasses.  You can count how many times a person performs a repetitious job in accordance with the recommended steps listed on a safe job procedure.  You can count how many times forklift operators enter a semi-trailer without bothering to check if the trailer wheels are chocked or the trailer is restrained.</a:t>
            </a:r>
          </a:p>
          <a:p>
            <a:pPr eaLnBrk="0" hangingPunct="0">
              <a:spcBef>
                <a:spcPct val="0"/>
              </a:spcBef>
              <a:buFont typeface="Wingdings" pitchFamily="2" charset="2"/>
              <a:buChar char="Ø"/>
            </a:pPr>
            <a:endParaRPr lang="en-US" sz="1400" dirty="0"/>
          </a:p>
          <a:p>
            <a:pPr eaLnBrk="0" hangingPunct="0">
              <a:spcBef>
                <a:spcPct val="0"/>
              </a:spcBef>
              <a:buFont typeface="Wingdings" pitchFamily="2" charset="2"/>
              <a:buChar char="Ø"/>
            </a:pPr>
            <a:r>
              <a:rPr lang="en-US" sz="1400" dirty="0"/>
              <a:t>Because behavior is both observable and measurable, we can therefore manage behavior.  For example, if you were a truck driver’s supervisor and you were riding with him/her you could observe if they were driving at or below the posted speed limit.  You could manage the at risk behavior of exceeding the speed limit through the use of warnings such as “Slow down, you are exceeding the speed limit”, or “If I see you exceed the speed limit again I’ll give you a written warning” (negative reinforcement), or “If you don’t go over the speed limit any more on this trip today, when we return to the terminal I will let you go clock out early” (positive reinforcement).</a:t>
            </a:r>
          </a:p>
        </p:txBody>
      </p:sp>
      <p:sp>
        <p:nvSpPr>
          <p:cNvPr id="52230" name="Rectangle 6"/>
          <p:cNvSpPr>
            <a:spLocks noGrp="1" noRot="1" noChangeAspect="1" noChangeArrowheads="1" noTextEdit="1"/>
          </p:cNvSpPr>
          <p:nvPr>
            <p:ph type="sldImg"/>
          </p:nvPr>
        </p:nvSpPr>
        <p:spPr bwMode="auto">
          <a:xfrm>
            <a:off x="1152525" y="692150"/>
            <a:ext cx="4554538" cy="3416300"/>
          </a:xfrm>
          <a:prstGeom prst="rect">
            <a:avLst/>
          </a:prstGeom>
          <a:noFill/>
          <a:ln w="12700">
            <a:solidFill>
              <a:schemeClr val="tx1"/>
            </a:solidFill>
            <a:miter lim="800000"/>
            <a:headEnd/>
            <a:tailEnd/>
          </a:ln>
        </p:spPr>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7"/>
          <p:cNvSpPr>
            <a:spLocks noGrp="1" noChangeArrowheads="1"/>
          </p:cNvSpPr>
          <p:nvPr>
            <p:ph type="sldNum" sz="quarter" idx="5"/>
          </p:nvPr>
        </p:nvSpPr>
        <p:spPr>
          <a:ln/>
        </p:spPr>
        <p:txBody>
          <a:bodyPr/>
          <a:lstStyle/>
          <a:p>
            <a:fld id="{BA1C842B-4A1B-4263-95D5-60900F73CDAC}" type="slidenum">
              <a:rPr lang="en-US"/>
              <a:pPr/>
              <a:t>23</a:t>
            </a:fld>
            <a:endParaRPr lang="en-US" dirty="0"/>
          </a:p>
        </p:txBody>
      </p:sp>
      <p:sp>
        <p:nvSpPr>
          <p:cNvPr id="54274" name="Rectangle 2"/>
          <p:cNvSpPr>
            <a:spLocks noChangeArrowheads="1"/>
          </p:cNvSpPr>
          <p:nvPr/>
        </p:nvSpPr>
        <p:spPr bwMode="auto">
          <a:xfrm>
            <a:off x="3886200" y="0"/>
            <a:ext cx="2971800" cy="457358"/>
          </a:xfrm>
          <a:prstGeom prst="rect">
            <a:avLst/>
          </a:prstGeom>
          <a:noFill/>
          <a:ln w="9525">
            <a:noFill/>
            <a:miter lim="800000"/>
            <a:headEnd/>
            <a:tailEnd/>
          </a:ln>
          <a:effectLst/>
        </p:spPr>
        <p:txBody>
          <a:bodyPr wrap="none" anchor="ctr"/>
          <a:lstStyle/>
          <a:p>
            <a:endParaRPr lang="en-US" dirty="0"/>
          </a:p>
        </p:txBody>
      </p:sp>
      <p:sp>
        <p:nvSpPr>
          <p:cNvPr id="54275" name="Rectangle 3"/>
          <p:cNvSpPr>
            <a:spLocks noChangeArrowheads="1"/>
          </p:cNvSpPr>
          <p:nvPr/>
        </p:nvSpPr>
        <p:spPr bwMode="auto">
          <a:xfrm>
            <a:off x="0" y="8686643"/>
            <a:ext cx="2971800" cy="457357"/>
          </a:xfrm>
          <a:prstGeom prst="rect">
            <a:avLst/>
          </a:prstGeom>
          <a:noFill/>
          <a:ln w="9525">
            <a:noFill/>
            <a:miter lim="800000"/>
            <a:headEnd/>
            <a:tailEnd/>
          </a:ln>
          <a:effectLst/>
        </p:spPr>
        <p:txBody>
          <a:bodyPr wrap="none" anchor="ctr"/>
          <a:lstStyle/>
          <a:p>
            <a:endParaRPr lang="en-US" dirty="0"/>
          </a:p>
        </p:txBody>
      </p:sp>
      <p:sp>
        <p:nvSpPr>
          <p:cNvPr id="54276" name="Rectangle 4"/>
          <p:cNvSpPr>
            <a:spLocks noChangeArrowheads="1"/>
          </p:cNvSpPr>
          <p:nvPr/>
        </p:nvSpPr>
        <p:spPr bwMode="auto">
          <a:xfrm>
            <a:off x="0" y="0"/>
            <a:ext cx="2971800" cy="457358"/>
          </a:xfrm>
          <a:prstGeom prst="rect">
            <a:avLst/>
          </a:prstGeom>
          <a:noFill/>
          <a:ln w="9525">
            <a:noFill/>
            <a:miter lim="800000"/>
            <a:headEnd/>
            <a:tailEnd/>
          </a:ln>
          <a:effectLst/>
        </p:spPr>
        <p:txBody>
          <a:bodyPr wrap="none" anchor="ctr"/>
          <a:lstStyle/>
          <a:p>
            <a:endParaRPr lang="en-US" dirty="0"/>
          </a:p>
        </p:txBody>
      </p:sp>
      <p:sp>
        <p:nvSpPr>
          <p:cNvPr id="54277" name="Rectangle 5"/>
          <p:cNvSpPr>
            <a:spLocks noGrp="1" noChangeArrowheads="1"/>
          </p:cNvSpPr>
          <p:nvPr>
            <p:ph type="body" idx="1"/>
          </p:nvPr>
        </p:nvSpPr>
        <p:spPr bwMode="auto">
          <a:xfrm>
            <a:off x="914400" y="4344108"/>
            <a:ext cx="5029200" cy="4114643"/>
          </a:xfrm>
          <a:prstGeom prst="rect">
            <a:avLst/>
          </a:prstGeom>
          <a:noFill/>
          <a:ln>
            <a:miter lim="800000"/>
            <a:headEnd/>
            <a:tailEnd/>
          </a:ln>
        </p:spPr>
        <p:txBody>
          <a:bodyPr lIns="90488" tIns="44450" rIns="90488" bIns="44450"/>
          <a:lstStyle/>
          <a:p>
            <a:pPr eaLnBrk="0" hangingPunct="0">
              <a:spcBef>
                <a:spcPct val="0"/>
              </a:spcBef>
              <a:buFont typeface="Wingdings" pitchFamily="2" charset="2"/>
              <a:buChar char="Ø"/>
            </a:pPr>
            <a:r>
              <a:rPr lang="en-US" sz="1500" dirty="0"/>
              <a:t>We often hear managers talk about an employee having a “bad attitude towards safety” or a “bad attitude about work in general” or that an employee “has a good attitude towards his/her job.”    These statements reflect an overall perception that has been formed by observing a series of behaviors over time.  Unfortunately they are not precise enough statements to allow us to pinpoint the specific behaviors that were being observed over time that led to this perception.  </a:t>
            </a:r>
          </a:p>
          <a:p>
            <a:pPr eaLnBrk="0" hangingPunct="0">
              <a:spcBef>
                <a:spcPct val="0"/>
              </a:spcBef>
            </a:pPr>
            <a:endParaRPr lang="en-US" dirty="0"/>
          </a:p>
          <a:p>
            <a:pPr eaLnBrk="0" hangingPunct="0">
              <a:spcBef>
                <a:spcPct val="0"/>
              </a:spcBef>
              <a:buFont typeface="Wingdings" pitchFamily="2" charset="2"/>
              <a:buChar char="Ø"/>
            </a:pPr>
            <a:r>
              <a:rPr lang="en-US" sz="1500" dirty="0"/>
              <a:t>You cannot see a person’s attitude.  You can see his/her behaviors and form an opinion on what is causing that “attitude” but you can never be 100% certain that you are right.</a:t>
            </a:r>
          </a:p>
          <a:p>
            <a:pPr eaLnBrk="0" hangingPunct="0">
              <a:spcBef>
                <a:spcPct val="0"/>
              </a:spcBef>
            </a:pPr>
            <a:endParaRPr lang="en-US" dirty="0"/>
          </a:p>
          <a:p>
            <a:pPr eaLnBrk="0" hangingPunct="0">
              <a:spcBef>
                <a:spcPct val="0"/>
              </a:spcBef>
              <a:buFont typeface="Wingdings" pitchFamily="2" charset="2"/>
              <a:buChar char="Ø"/>
            </a:pPr>
            <a:r>
              <a:rPr lang="en-US" sz="1500" dirty="0"/>
              <a:t>If our perception of a person’s attitude is based on our observation of his/her behaviors, remember that we just said that we can manage behaviors.  If we can manage behaviors effectively enough we can get people to perform differently.  If they perform differently long enough and are provided with positive reinforcement for their behavior changes, their attitude towards a particular work task will begin to change.  How we manage behaviors will determine if that attitude change takes place quickly or slowly.  If we use the technique of positive reinforcement we are likely to see the most rapid change.  If we use mostly negative reinforcement and punishment we will probably see a slow change in attitude or perhaps very little change at all.</a:t>
            </a:r>
          </a:p>
        </p:txBody>
      </p:sp>
      <p:sp>
        <p:nvSpPr>
          <p:cNvPr id="54278" name="Rectangle 6"/>
          <p:cNvSpPr>
            <a:spLocks noGrp="1" noRot="1" noChangeAspect="1" noChangeArrowheads="1" noTextEdit="1"/>
          </p:cNvSpPr>
          <p:nvPr>
            <p:ph type="sldImg"/>
          </p:nvPr>
        </p:nvSpPr>
        <p:spPr bwMode="auto">
          <a:xfrm>
            <a:off x="1152525" y="692150"/>
            <a:ext cx="4554538" cy="3416300"/>
          </a:xfrm>
          <a:prstGeom prst="rect">
            <a:avLst/>
          </a:prstGeom>
          <a:noFill/>
          <a:ln w="12700">
            <a:solidFill>
              <a:schemeClr val="tx1"/>
            </a:solidFill>
            <a:miter lim="800000"/>
            <a:headEnd/>
            <a:tailEnd/>
          </a:ln>
        </p:spPr>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7"/>
          <p:cNvSpPr>
            <a:spLocks noGrp="1" noChangeArrowheads="1"/>
          </p:cNvSpPr>
          <p:nvPr>
            <p:ph type="sldNum" sz="quarter" idx="5"/>
          </p:nvPr>
        </p:nvSpPr>
        <p:spPr>
          <a:ln/>
        </p:spPr>
        <p:txBody>
          <a:bodyPr/>
          <a:lstStyle/>
          <a:p>
            <a:fld id="{B77DEBEF-8A1C-4BF5-97F9-63A516D582E8}" type="slidenum">
              <a:rPr lang="en-US"/>
              <a:pPr/>
              <a:t>24</a:t>
            </a:fld>
            <a:endParaRPr lang="en-US" dirty="0"/>
          </a:p>
        </p:txBody>
      </p:sp>
      <p:sp>
        <p:nvSpPr>
          <p:cNvPr id="56322" name="Rectangle 2"/>
          <p:cNvSpPr>
            <a:spLocks noChangeArrowheads="1"/>
          </p:cNvSpPr>
          <p:nvPr/>
        </p:nvSpPr>
        <p:spPr bwMode="auto">
          <a:xfrm>
            <a:off x="3886200" y="1"/>
            <a:ext cx="2971800" cy="455785"/>
          </a:xfrm>
          <a:prstGeom prst="rect">
            <a:avLst/>
          </a:prstGeom>
          <a:noFill/>
          <a:ln w="9525">
            <a:noFill/>
            <a:miter lim="800000"/>
            <a:headEnd/>
            <a:tailEnd/>
          </a:ln>
          <a:effectLst/>
        </p:spPr>
        <p:txBody>
          <a:bodyPr wrap="none" anchor="ctr"/>
          <a:lstStyle/>
          <a:p>
            <a:endParaRPr lang="en-US" dirty="0"/>
          </a:p>
        </p:txBody>
      </p:sp>
      <p:sp>
        <p:nvSpPr>
          <p:cNvPr id="56323" name="Rectangle 3"/>
          <p:cNvSpPr>
            <a:spLocks noChangeArrowheads="1"/>
          </p:cNvSpPr>
          <p:nvPr/>
        </p:nvSpPr>
        <p:spPr bwMode="auto">
          <a:xfrm>
            <a:off x="1" y="8686643"/>
            <a:ext cx="2970213" cy="457357"/>
          </a:xfrm>
          <a:prstGeom prst="rect">
            <a:avLst/>
          </a:prstGeom>
          <a:noFill/>
          <a:ln w="9525">
            <a:noFill/>
            <a:miter lim="800000"/>
            <a:headEnd/>
            <a:tailEnd/>
          </a:ln>
          <a:effectLst/>
        </p:spPr>
        <p:txBody>
          <a:bodyPr wrap="none" anchor="ctr"/>
          <a:lstStyle/>
          <a:p>
            <a:endParaRPr lang="en-US" dirty="0"/>
          </a:p>
        </p:txBody>
      </p:sp>
      <p:sp>
        <p:nvSpPr>
          <p:cNvPr id="56324" name="Rectangle 4"/>
          <p:cNvSpPr>
            <a:spLocks noChangeArrowheads="1"/>
          </p:cNvSpPr>
          <p:nvPr/>
        </p:nvSpPr>
        <p:spPr bwMode="auto">
          <a:xfrm>
            <a:off x="1" y="1"/>
            <a:ext cx="2970213" cy="455785"/>
          </a:xfrm>
          <a:prstGeom prst="rect">
            <a:avLst/>
          </a:prstGeom>
          <a:noFill/>
          <a:ln w="9525">
            <a:noFill/>
            <a:miter lim="800000"/>
            <a:headEnd/>
            <a:tailEnd/>
          </a:ln>
          <a:effectLst/>
        </p:spPr>
        <p:txBody>
          <a:bodyPr wrap="none" anchor="ctr"/>
          <a:lstStyle/>
          <a:p>
            <a:endParaRPr lang="en-US" dirty="0"/>
          </a:p>
        </p:txBody>
      </p:sp>
      <p:sp>
        <p:nvSpPr>
          <p:cNvPr id="56325" name="Rectangle 5"/>
          <p:cNvSpPr>
            <a:spLocks noGrp="1" noChangeArrowheads="1"/>
          </p:cNvSpPr>
          <p:nvPr>
            <p:ph type="body" idx="1"/>
          </p:nvPr>
        </p:nvSpPr>
        <p:spPr bwMode="auto">
          <a:xfrm>
            <a:off x="912814" y="4344108"/>
            <a:ext cx="5030787" cy="4114643"/>
          </a:xfrm>
          <a:prstGeom prst="rect">
            <a:avLst/>
          </a:prstGeom>
          <a:noFill/>
          <a:ln>
            <a:miter lim="800000"/>
            <a:headEnd/>
            <a:tailEnd/>
          </a:ln>
        </p:spPr>
        <p:txBody>
          <a:bodyPr lIns="90488" tIns="44450" rIns="90488" bIns="44450"/>
          <a:lstStyle/>
          <a:p>
            <a:pPr eaLnBrk="0" hangingPunct="0">
              <a:spcBef>
                <a:spcPct val="0"/>
              </a:spcBef>
              <a:buFont typeface="Wingdings" pitchFamily="2" charset="2"/>
              <a:buChar char="Ø"/>
            </a:pPr>
            <a:r>
              <a:rPr lang="en-US" sz="1100" dirty="0"/>
              <a:t>The ABC model of behavior change has 3 components that lend it it’s name:</a:t>
            </a:r>
          </a:p>
          <a:p>
            <a:pPr eaLnBrk="0" hangingPunct="0">
              <a:spcBef>
                <a:spcPct val="0"/>
              </a:spcBef>
            </a:pPr>
            <a:endParaRPr lang="en-US" sz="900" dirty="0"/>
          </a:p>
          <a:p>
            <a:pPr eaLnBrk="0" hangingPunct="0">
              <a:spcBef>
                <a:spcPct val="0"/>
              </a:spcBef>
              <a:buFont typeface="Wingdings" pitchFamily="2" charset="2"/>
              <a:buChar char="Ø"/>
            </a:pPr>
            <a:r>
              <a:rPr lang="en-US" sz="1100" dirty="0"/>
              <a:t>Antecedents (also frequently referred to as activators) are objects, people, sensory perceptions, or environmental stimuli that serve as the trigger for a particular behavior.  For example, seeing a stop sign is a trigger for a driver to slow down and cover the brake before coming to a stop.</a:t>
            </a:r>
          </a:p>
          <a:p>
            <a:pPr eaLnBrk="0" hangingPunct="0">
              <a:spcBef>
                <a:spcPct val="0"/>
              </a:spcBef>
              <a:buFont typeface="Wingdings" pitchFamily="2" charset="2"/>
              <a:buChar char="Ø"/>
            </a:pPr>
            <a:endParaRPr lang="en-US" sz="900" dirty="0"/>
          </a:p>
          <a:p>
            <a:pPr eaLnBrk="0" hangingPunct="0">
              <a:spcBef>
                <a:spcPct val="0"/>
              </a:spcBef>
              <a:buFont typeface="Wingdings" pitchFamily="2" charset="2"/>
              <a:buChar char="Ø"/>
            </a:pPr>
            <a:r>
              <a:rPr lang="en-US" sz="1100" dirty="0"/>
              <a:t>Behavior, as we have already said, is anything that you are able to observe a person do - walk, sit, stand, grasp, lift, read, sleep, etc..</a:t>
            </a:r>
          </a:p>
          <a:p>
            <a:pPr eaLnBrk="0" hangingPunct="0">
              <a:spcBef>
                <a:spcPct val="0"/>
              </a:spcBef>
              <a:buFont typeface="Wingdings" pitchFamily="2" charset="2"/>
              <a:buChar char="Ø"/>
            </a:pPr>
            <a:endParaRPr lang="en-US" sz="900" dirty="0"/>
          </a:p>
          <a:p>
            <a:pPr eaLnBrk="0" hangingPunct="0">
              <a:spcBef>
                <a:spcPct val="0"/>
              </a:spcBef>
              <a:buFont typeface="Wingdings" pitchFamily="2" charset="2"/>
              <a:buChar char="Ø"/>
            </a:pPr>
            <a:r>
              <a:rPr lang="en-US" sz="1100" dirty="0"/>
              <a:t>Consequences are what the person who performs the behavior perceives or actually receives when he/she demonstrates a particular behavior.  Consequences can either reinforce behavior (leading to an increase in performance) or punish or work to make the behavior extinct (leading to a decrease in performance).</a:t>
            </a:r>
          </a:p>
          <a:p>
            <a:pPr eaLnBrk="0" hangingPunct="0">
              <a:spcBef>
                <a:spcPct val="0"/>
              </a:spcBef>
              <a:buFont typeface="Wingdings" pitchFamily="2" charset="2"/>
              <a:buChar char="Ø"/>
            </a:pPr>
            <a:endParaRPr lang="en-US" sz="900" dirty="0"/>
          </a:p>
          <a:p>
            <a:pPr eaLnBrk="0" hangingPunct="0">
              <a:spcBef>
                <a:spcPct val="0"/>
              </a:spcBef>
              <a:buFont typeface="Wingdings" pitchFamily="2" charset="2"/>
              <a:buChar char="Ø"/>
            </a:pPr>
            <a:r>
              <a:rPr lang="en-US" sz="1100" dirty="0"/>
              <a:t>We will cover these three components in more detail now.</a:t>
            </a:r>
          </a:p>
        </p:txBody>
      </p:sp>
      <p:sp>
        <p:nvSpPr>
          <p:cNvPr id="56326" name="Rectangle 6"/>
          <p:cNvSpPr>
            <a:spLocks noGrp="1" noRot="1" noChangeAspect="1" noChangeArrowheads="1" noTextEdit="1"/>
          </p:cNvSpPr>
          <p:nvPr>
            <p:ph type="sldImg"/>
          </p:nvPr>
        </p:nvSpPr>
        <p:spPr bwMode="auto">
          <a:xfrm>
            <a:off x="1152525" y="692150"/>
            <a:ext cx="4554538" cy="3416300"/>
          </a:xfrm>
          <a:prstGeom prst="rect">
            <a:avLst/>
          </a:prstGeom>
          <a:noFill/>
          <a:ln w="12700">
            <a:solidFill>
              <a:schemeClr val="tx1"/>
            </a:solidFill>
            <a:miter lim="800000"/>
            <a:headEnd/>
            <a:tailEnd/>
          </a:ln>
        </p:spPr>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7"/>
          <p:cNvSpPr>
            <a:spLocks noGrp="1" noChangeArrowheads="1"/>
          </p:cNvSpPr>
          <p:nvPr>
            <p:ph type="sldNum" sz="quarter" idx="5"/>
          </p:nvPr>
        </p:nvSpPr>
        <p:spPr>
          <a:ln/>
        </p:spPr>
        <p:txBody>
          <a:bodyPr/>
          <a:lstStyle/>
          <a:p>
            <a:fld id="{23385F22-4C36-4500-B796-7F5CB1694BB5}" type="slidenum">
              <a:rPr lang="en-US"/>
              <a:pPr/>
              <a:t>25</a:t>
            </a:fld>
            <a:endParaRPr lang="en-US" dirty="0"/>
          </a:p>
        </p:txBody>
      </p:sp>
      <p:sp>
        <p:nvSpPr>
          <p:cNvPr id="58370" name="Rectangle 2"/>
          <p:cNvSpPr>
            <a:spLocks noChangeArrowheads="1"/>
          </p:cNvSpPr>
          <p:nvPr/>
        </p:nvSpPr>
        <p:spPr bwMode="auto">
          <a:xfrm>
            <a:off x="3886200" y="0"/>
            <a:ext cx="2971800" cy="457358"/>
          </a:xfrm>
          <a:prstGeom prst="rect">
            <a:avLst/>
          </a:prstGeom>
          <a:noFill/>
          <a:ln w="9525">
            <a:noFill/>
            <a:miter lim="800000"/>
            <a:headEnd/>
            <a:tailEnd/>
          </a:ln>
          <a:effectLst/>
        </p:spPr>
        <p:txBody>
          <a:bodyPr wrap="none" anchor="ctr"/>
          <a:lstStyle/>
          <a:p>
            <a:endParaRPr lang="en-US" dirty="0"/>
          </a:p>
        </p:txBody>
      </p:sp>
      <p:sp>
        <p:nvSpPr>
          <p:cNvPr id="58371" name="Rectangle 3"/>
          <p:cNvSpPr>
            <a:spLocks noChangeArrowheads="1"/>
          </p:cNvSpPr>
          <p:nvPr/>
        </p:nvSpPr>
        <p:spPr bwMode="auto">
          <a:xfrm>
            <a:off x="3886200" y="8686643"/>
            <a:ext cx="2971800" cy="457357"/>
          </a:xfrm>
          <a:prstGeom prst="rect">
            <a:avLst/>
          </a:prstGeom>
          <a:noFill/>
          <a:ln w="9525">
            <a:noFill/>
            <a:miter lim="800000"/>
            <a:headEnd/>
            <a:tailEnd/>
          </a:ln>
          <a:effectLst/>
        </p:spPr>
        <p:txBody>
          <a:bodyPr wrap="none" anchor="ctr"/>
          <a:lstStyle/>
          <a:p>
            <a:endParaRPr lang="en-US" dirty="0"/>
          </a:p>
        </p:txBody>
      </p:sp>
      <p:sp>
        <p:nvSpPr>
          <p:cNvPr id="58372" name="Rectangle 4"/>
          <p:cNvSpPr>
            <a:spLocks noChangeArrowheads="1"/>
          </p:cNvSpPr>
          <p:nvPr/>
        </p:nvSpPr>
        <p:spPr bwMode="auto">
          <a:xfrm>
            <a:off x="0" y="8686643"/>
            <a:ext cx="2971800" cy="457357"/>
          </a:xfrm>
          <a:prstGeom prst="rect">
            <a:avLst/>
          </a:prstGeom>
          <a:noFill/>
          <a:ln w="9525">
            <a:noFill/>
            <a:miter lim="800000"/>
            <a:headEnd/>
            <a:tailEnd/>
          </a:ln>
          <a:effectLst/>
        </p:spPr>
        <p:txBody>
          <a:bodyPr wrap="none" anchor="ctr"/>
          <a:lstStyle/>
          <a:p>
            <a:endParaRPr lang="en-US" dirty="0"/>
          </a:p>
        </p:txBody>
      </p:sp>
      <p:sp>
        <p:nvSpPr>
          <p:cNvPr id="58373" name="Rectangle 5"/>
          <p:cNvSpPr>
            <a:spLocks noChangeArrowheads="1"/>
          </p:cNvSpPr>
          <p:nvPr/>
        </p:nvSpPr>
        <p:spPr bwMode="auto">
          <a:xfrm>
            <a:off x="0" y="0"/>
            <a:ext cx="2971800" cy="457358"/>
          </a:xfrm>
          <a:prstGeom prst="rect">
            <a:avLst/>
          </a:prstGeom>
          <a:noFill/>
          <a:ln w="9525">
            <a:noFill/>
            <a:miter lim="800000"/>
            <a:headEnd/>
            <a:tailEnd/>
          </a:ln>
          <a:effectLst/>
        </p:spPr>
        <p:txBody>
          <a:bodyPr wrap="none" anchor="ctr"/>
          <a:lstStyle/>
          <a:p>
            <a:endParaRPr lang="en-US" dirty="0"/>
          </a:p>
        </p:txBody>
      </p:sp>
      <p:sp>
        <p:nvSpPr>
          <p:cNvPr id="58374" name="Rectangle 6"/>
          <p:cNvSpPr>
            <a:spLocks noGrp="1" noChangeArrowheads="1"/>
          </p:cNvSpPr>
          <p:nvPr>
            <p:ph type="body" idx="1"/>
          </p:nvPr>
        </p:nvSpPr>
        <p:spPr bwMode="auto">
          <a:xfrm>
            <a:off x="914400" y="4344108"/>
            <a:ext cx="5029200" cy="4267096"/>
          </a:xfrm>
          <a:prstGeom prst="rect">
            <a:avLst/>
          </a:prstGeom>
          <a:noFill/>
          <a:ln>
            <a:miter lim="800000"/>
            <a:headEnd/>
            <a:tailEnd/>
          </a:ln>
        </p:spPr>
        <p:txBody>
          <a:bodyPr lIns="90488" tIns="44450" rIns="90488" bIns="44450"/>
          <a:lstStyle/>
          <a:p>
            <a:pPr eaLnBrk="0" hangingPunct="0">
              <a:spcBef>
                <a:spcPct val="0"/>
              </a:spcBef>
              <a:buFont typeface="Wingdings" pitchFamily="2" charset="2"/>
              <a:buChar char="Ø"/>
            </a:pPr>
            <a:r>
              <a:rPr lang="en-US" sz="1500" dirty="0"/>
              <a:t>Let’s look at the formal definition of activator.  Can you give me some examples of activators?  After you have given me the activator, tell me what behavior it triggers in you.  I stress “in you” because what is an activator for you may not be an activator for another person.</a:t>
            </a:r>
          </a:p>
          <a:p>
            <a:pPr eaLnBrk="0" hangingPunct="0">
              <a:spcBef>
                <a:spcPct val="0"/>
              </a:spcBef>
            </a:pPr>
            <a:endParaRPr lang="en-US" dirty="0"/>
          </a:p>
          <a:p>
            <a:pPr eaLnBrk="0" hangingPunct="0">
              <a:spcBef>
                <a:spcPct val="0"/>
              </a:spcBef>
              <a:buFont typeface="Wingdings" pitchFamily="2" charset="2"/>
              <a:buChar char="Ø"/>
            </a:pPr>
            <a:r>
              <a:rPr lang="en-US" sz="1500" dirty="0"/>
              <a:t>Examples of activators include:</a:t>
            </a:r>
          </a:p>
          <a:p>
            <a:pPr lvl="1" eaLnBrk="0" hangingPunct="0">
              <a:spcBef>
                <a:spcPct val="0"/>
              </a:spcBef>
            </a:pPr>
            <a:r>
              <a:rPr lang="en-US" sz="1500" dirty="0"/>
              <a:t>Stop sign</a:t>
            </a:r>
          </a:p>
          <a:p>
            <a:pPr lvl="1" eaLnBrk="0" hangingPunct="0">
              <a:spcBef>
                <a:spcPct val="0"/>
              </a:spcBef>
            </a:pPr>
            <a:r>
              <a:rPr lang="en-US" sz="1500" dirty="0"/>
              <a:t>Speedometer</a:t>
            </a:r>
          </a:p>
          <a:p>
            <a:pPr lvl="1" eaLnBrk="0" hangingPunct="0">
              <a:spcBef>
                <a:spcPct val="0"/>
              </a:spcBef>
            </a:pPr>
            <a:r>
              <a:rPr lang="en-US" sz="1500" dirty="0"/>
              <a:t>Car horn</a:t>
            </a:r>
          </a:p>
          <a:p>
            <a:pPr lvl="1" eaLnBrk="0" hangingPunct="0">
              <a:spcBef>
                <a:spcPct val="0"/>
              </a:spcBef>
            </a:pPr>
            <a:r>
              <a:rPr lang="en-US" sz="1500" dirty="0"/>
              <a:t>Alarm clock</a:t>
            </a:r>
          </a:p>
          <a:p>
            <a:pPr lvl="1" eaLnBrk="0" hangingPunct="0">
              <a:spcBef>
                <a:spcPct val="0"/>
              </a:spcBef>
            </a:pPr>
            <a:r>
              <a:rPr lang="en-US" sz="1500" dirty="0"/>
              <a:t>Signs: No Parking, Smile You Are on Radar, Caution, Danger Thin Ice</a:t>
            </a:r>
          </a:p>
          <a:p>
            <a:pPr lvl="1" eaLnBrk="0" hangingPunct="0">
              <a:spcBef>
                <a:spcPct val="0"/>
              </a:spcBef>
            </a:pPr>
            <a:r>
              <a:rPr lang="en-US" sz="1500" dirty="0"/>
              <a:t>Any training event</a:t>
            </a:r>
          </a:p>
          <a:p>
            <a:pPr lvl="1" eaLnBrk="0" hangingPunct="0">
              <a:spcBef>
                <a:spcPct val="0"/>
              </a:spcBef>
            </a:pPr>
            <a:r>
              <a:rPr lang="en-US" sz="1500" dirty="0"/>
              <a:t>A flat tire</a:t>
            </a:r>
          </a:p>
          <a:p>
            <a:pPr lvl="1" eaLnBrk="0" hangingPunct="0">
              <a:spcBef>
                <a:spcPct val="0"/>
              </a:spcBef>
            </a:pPr>
            <a:r>
              <a:rPr lang="en-US" sz="1500" dirty="0"/>
              <a:t>Ringing telephone</a:t>
            </a:r>
          </a:p>
          <a:p>
            <a:pPr lvl="1" eaLnBrk="0" hangingPunct="0">
              <a:spcBef>
                <a:spcPct val="0"/>
              </a:spcBef>
            </a:pPr>
            <a:r>
              <a:rPr lang="en-US" sz="1500" dirty="0"/>
              <a:t>Policy/procedure manual</a:t>
            </a:r>
          </a:p>
          <a:p>
            <a:pPr lvl="1" eaLnBrk="0" hangingPunct="0">
              <a:spcBef>
                <a:spcPct val="0"/>
              </a:spcBef>
            </a:pPr>
            <a:r>
              <a:rPr lang="en-US" sz="1500" dirty="0"/>
              <a:t>Suggestion box</a:t>
            </a:r>
          </a:p>
          <a:p>
            <a:pPr lvl="1" eaLnBrk="0" hangingPunct="0">
              <a:spcBef>
                <a:spcPct val="0"/>
              </a:spcBef>
            </a:pPr>
            <a:endParaRPr lang="en-US" dirty="0"/>
          </a:p>
          <a:p>
            <a:pPr eaLnBrk="0" hangingPunct="0">
              <a:spcBef>
                <a:spcPct val="0"/>
              </a:spcBef>
              <a:buFont typeface="Wingdings" pitchFamily="2" charset="2"/>
              <a:buChar char="Ø"/>
            </a:pPr>
            <a:r>
              <a:rPr lang="en-US" sz="1500" dirty="0"/>
              <a:t>At a Cambridge Center for Behavioral Studies forum on Executive Leadership it was estimated that executives spend 80% of their time working on activators such as policy, strategy, planning, budgets, etc.  If   activators only set the stage for performance but don’t control it is this a good use of their time?</a:t>
            </a:r>
          </a:p>
        </p:txBody>
      </p:sp>
      <p:sp>
        <p:nvSpPr>
          <p:cNvPr id="58375" name="Rectangle 7"/>
          <p:cNvSpPr>
            <a:spLocks noGrp="1" noRot="1" noChangeAspect="1" noChangeArrowheads="1" noTextEdit="1"/>
          </p:cNvSpPr>
          <p:nvPr>
            <p:ph type="sldImg"/>
          </p:nvPr>
        </p:nvSpPr>
        <p:spPr bwMode="auto">
          <a:xfrm>
            <a:off x="1152525" y="692150"/>
            <a:ext cx="4554538" cy="3416300"/>
          </a:xfrm>
          <a:prstGeom prst="rect">
            <a:avLst/>
          </a:prstGeom>
          <a:noFill/>
          <a:ln w="12700">
            <a:solidFill>
              <a:schemeClr val="tx1"/>
            </a:solidFill>
            <a:miter lim="800000"/>
            <a:headEnd/>
            <a:tailEnd/>
          </a:ln>
        </p:spPr>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F5FB853-4E4C-4B34-8F40-F177DF711209}" type="slidenum">
              <a:rPr lang="en-US"/>
              <a:pPr/>
              <a:t>26</a:t>
            </a:fld>
            <a:endParaRPr lang="en-US" dirty="0"/>
          </a:p>
        </p:txBody>
      </p:sp>
      <p:sp>
        <p:nvSpPr>
          <p:cNvPr id="60418" name="Rectangle 2"/>
          <p:cNvSpPr>
            <a:spLocks noGrp="1" noChangeArrowheads="1"/>
          </p:cNvSpPr>
          <p:nvPr>
            <p:ph type="body" idx="1"/>
          </p:nvPr>
        </p:nvSpPr>
        <p:spPr bwMode="auto">
          <a:xfrm>
            <a:off x="914400" y="4344108"/>
            <a:ext cx="5029200" cy="4114643"/>
          </a:xfrm>
          <a:prstGeom prst="rect">
            <a:avLst/>
          </a:prstGeom>
          <a:noFill/>
          <a:ln>
            <a:miter lim="800000"/>
            <a:headEnd/>
            <a:tailEnd/>
          </a:ln>
        </p:spPr>
        <p:txBody>
          <a:bodyPr lIns="90488" tIns="44450" rIns="90488" bIns="44450"/>
          <a:lstStyle/>
          <a:p>
            <a:pPr eaLnBrk="0" hangingPunct="0">
              <a:spcBef>
                <a:spcPct val="0"/>
              </a:spcBef>
              <a:buFont typeface="Wingdings" pitchFamily="2" charset="2"/>
              <a:buChar char="Ø"/>
            </a:pPr>
            <a:r>
              <a:rPr lang="en-US" sz="1500" dirty="0"/>
              <a:t>What does seeing the road sign on the top left cause you to do when you are driving?  Does your behavior change when this activator is combined with another activator such as whether it is daylight or in the night time?  When the roads are dry or icy?  When you see dead deer by the side of the road in the area where these signs are placed?</a:t>
            </a:r>
          </a:p>
          <a:p>
            <a:pPr eaLnBrk="0" hangingPunct="0">
              <a:spcBef>
                <a:spcPct val="0"/>
              </a:spcBef>
            </a:pPr>
            <a:endParaRPr lang="en-US" dirty="0"/>
          </a:p>
          <a:p>
            <a:pPr eaLnBrk="0" hangingPunct="0">
              <a:spcBef>
                <a:spcPct val="0"/>
              </a:spcBef>
              <a:buFont typeface="Wingdings" pitchFamily="2" charset="2"/>
              <a:buChar char="Ø"/>
            </a:pPr>
            <a:r>
              <a:rPr lang="en-US" sz="1500" dirty="0"/>
              <a:t>How about the sign on the top right?  What does this cause you to do?  Does it make a difference in your behavior if it is night or day?  If you are driving in an area that you are familiar with and have passed this sign many times before or in a new, unfamiliar area?</a:t>
            </a:r>
          </a:p>
          <a:p>
            <a:pPr eaLnBrk="0" hangingPunct="0">
              <a:spcBef>
                <a:spcPct val="0"/>
              </a:spcBef>
            </a:pPr>
            <a:endParaRPr lang="en-US" sz="1500" dirty="0"/>
          </a:p>
          <a:p>
            <a:pPr eaLnBrk="0" hangingPunct="0">
              <a:spcBef>
                <a:spcPct val="0"/>
              </a:spcBef>
              <a:buFont typeface="Wingdings" pitchFamily="2" charset="2"/>
              <a:buChar char="Ø"/>
            </a:pPr>
            <a:r>
              <a:rPr lang="en-US" sz="1500" dirty="0"/>
              <a:t>What about the speed checked by radar sign?  Does this cause you to slow down?  Turn up the volume on your radar detector?  Trigger a memory of a recent speeding ticket that you got?  Become more vigilant to scan the horizon for signs of unmarked or hidden police cruisers?</a:t>
            </a:r>
          </a:p>
          <a:p>
            <a:pPr eaLnBrk="0" hangingPunct="0">
              <a:spcBef>
                <a:spcPct val="0"/>
              </a:spcBef>
            </a:pPr>
            <a:endParaRPr lang="en-US" dirty="0"/>
          </a:p>
          <a:p>
            <a:pPr eaLnBrk="0" hangingPunct="0">
              <a:spcBef>
                <a:spcPct val="0"/>
              </a:spcBef>
              <a:buFont typeface="Wingdings" pitchFamily="2" charset="2"/>
              <a:buChar char="Ø"/>
            </a:pPr>
            <a:r>
              <a:rPr lang="en-US" sz="1500" dirty="0"/>
              <a:t>And what about that Caution sign?  Would that cause you to change your behavior?  Become more aware of where you are walking?</a:t>
            </a:r>
          </a:p>
          <a:p>
            <a:pPr eaLnBrk="0" hangingPunct="0">
              <a:spcBef>
                <a:spcPct val="0"/>
              </a:spcBef>
            </a:pPr>
            <a:endParaRPr lang="en-US" sz="1500" dirty="0"/>
          </a:p>
          <a:p>
            <a:pPr eaLnBrk="0" hangingPunct="0">
              <a:spcBef>
                <a:spcPct val="0"/>
              </a:spcBef>
              <a:buFont typeface="Wingdings" pitchFamily="2" charset="2"/>
              <a:buChar char="Ø"/>
            </a:pPr>
            <a:r>
              <a:rPr lang="en-US" sz="1500" dirty="0"/>
              <a:t>As we said earlier, activators only the set the stage for behavior - they don’t control it.  The influence that an activator has on a person’s behavior is heavily dependent on the consequences that occurred in the presence of that activator in the past.</a:t>
            </a:r>
          </a:p>
        </p:txBody>
      </p:sp>
      <p:sp>
        <p:nvSpPr>
          <p:cNvPr id="60419" name="Rectangle 3"/>
          <p:cNvSpPr>
            <a:spLocks noGrp="1" noRot="1" noChangeAspect="1" noChangeArrowheads="1" noTextEdit="1"/>
          </p:cNvSpPr>
          <p:nvPr>
            <p:ph type="sldImg"/>
          </p:nvPr>
        </p:nvSpPr>
        <p:spPr bwMode="auto">
          <a:xfrm>
            <a:off x="1152525" y="692150"/>
            <a:ext cx="4554538" cy="3416300"/>
          </a:xfrm>
          <a:prstGeom prst="rect">
            <a:avLst/>
          </a:prstGeom>
          <a:noFill/>
          <a:ln w="12700">
            <a:solidFill>
              <a:schemeClr val="tx1"/>
            </a:solidFill>
            <a:miter lim="800000"/>
            <a:headEnd/>
            <a:tailEnd/>
          </a:ln>
        </p:spPr>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7"/>
          <p:cNvSpPr>
            <a:spLocks noGrp="1" noChangeArrowheads="1"/>
          </p:cNvSpPr>
          <p:nvPr>
            <p:ph type="sldNum" sz="quarter" idx="5"/>
          </p:nvPr>
        </p:nvSpPr>
        <p:spPr>
          <a:ln/>
        </p:spPr>
        <p:txBody>
          <a:bodyPr/>
          <a:lstStyle/>
          <a:p>
            <a:fld id="{E90EEEF2-586C-4958-AC17-80B64F40BAC0}" type="slidenum">
              <a:rPr lang="en-US"/>
              <a:pPr/>
              <a:t>27</a:t>
            </a:fld>
            <a:endParaRPr lang="en-US" dirty="0"/>
          </a:p>
        </p:txBody>
      </p:sp>
      <p:sp>
        <p:nvSpPr>
          <p:cNvPr id="62466" name="Rectangle 2"/>
          <p:cNvSpPr>
            <a:spLocks noChangeArrowheads="1"/>
          </p:cNvSpPr>
          <p:nvPr/>
        </p:nvSpPr>
        <p:spPr bwMode="auto">
          <a:xfrm>
            <a:off x="3886200" y="0"/>
            <a:ext cx="2971800" cy="457358"/>
          </a:xfrm>
          <a:prstGeom prst="rect">
            <a:avLst/>
          </a:prstGeom>
          <a:noFill/>
          <a:ln w="9525">
            <a:noFill/>
            <a:miter lim="800000"/>
            <a:headEnd/>
            <a:tailEnd/>
          </a:ln>
          <a:effectLst/>
        </p:spPr>
        <p:txBody>
          <a:bodyPr wrap="none" anchor="ctr"/>
          <a:lstStyle/>
          <a:p>
            <a:endParaRPr lang="en-US" dirty="0"/>
          </a:p>
        </p:txBody>
      </p:sp>
      <p:sp>
        <p:nvSpPr>
          <p:cNvPr id="62467" name="Rectangle 3"/>
          <p:cNvSpPr>
            <a:spLocks noChangeArrowheads="1"/>
          </p:cNvSpPr>
          <p:nvPr/>
        </p:nvSpPr>
        <p:spPr bwMode="auto">
          <a:xfrm>
            <a:off x="0" y="8686643"/>
            <a:ext cx="2971800" cy="457357"/>
          </a:xfrm>
          <a:prstGeom prst="rect">
            <a:avLst/>
          </a:prstGeom>
          <a:noFill/>
          <a:ln w="9525">
            <a:noFill/>
            <a:miter lim="800000"/>
            <a:headEnd/>
            <a:tailEnd/>
          </a:ln>
          <a:effectLst/>
        </p:spPr>
        <p:txBody>
          <a:bodyPr wrap="none" anchor="ctr"/>
          <a:lstStyle/>
          <a:p>
            <a:endParaRPr lang="en-US" dirty="0"/>
          </a:p>
        </p:txBody>
      </p:sp>
      <p:sp>
        <p:nvSpPr>
          <p:cNvPr id="62468" name="Rectangle 4"/>
          <p:cNvSpPr>
            <a:spLocks noChangeArrowheads="1"/>
          </p:cNvSpPr>
          <p:nvPr/>
        </p:nvSpPr>
        <p:spPr bwMode="auto">
          <a:xfrm>
            <a:off x="0" y="0"/>
            <a:ext cx="2971800" cy="457358"/>
          </a:xfrm>
          <a:prstGeom prst="rect">
            <a:avLst/>
          </a:prstGeom>
          <a:noFill/>
          <a:ln w="9525">
            <a:noFill/>
            <a:miter lim="800000"/>
            <a:headEnd/>
            <a:tailEnd/>
          </a:ln>
          <a:effectLst/>
        </p:spPr>
        <p:txBody>
          <a:bodyPr wrap="none" anchor="ctr"/>
          <a:lstStyle/>
          <a:p>
            <a:endParaRPr lang="en-US" dirty="0"/>
          </a:p>
        </p:txBody>
      </p:sp>
      <p:sp>
        <p:nvSpPr>
          <p:cNvPr id="62469" name="Rectangle 5"/>
          <p:cNvSpPr>
            <a:spLocks noGrp="1" noChangeArrowheads="1"/>
          </p:cNvSpPr>
          <p:nvPr>
            <p:ph type="body" idx="1"/>
          </p:nvPr>
        </p:nvSpPr>
        <p:spPr bwMode="auto">
          <a:xfrm>
            <a:off x="914400" y="4344108"/>
            <a:ext cx="5029200" cy="4114643"/>
          </a:xfrm>
          <a:prstGeom prst="rect">
            <a:avLst/>
          </a:prstGeom>
          <a:noFill/>
          <a:ln>
            <a:miter lim="800000"/>
            <a:headEnd/>
            <a:tailEnd/>
          </a:ln>
        </p:spPr>
        <p:txBody>
          <a:bodyPr lIns="90488" tIns="44450" rIns="90488" bIns="44450"/>
          <a:lstStyle/>
          <a:p>
            <a:pPr eaLnBrk="0" hangingPunct="0">
              <a:spcBef>
                <a:spcPct val="0"/>
              </a:spcBef>
              <a:buFont typeface="Wingdings" pitchFamily="2" charset="2"/>
              <a:buChar char="Ø"/>
            </a:pPr>
            <a:r>
              <a:rPr lang="en-US" sz="1100" dirty="0"/>
              <a:t>Let’s now look at the formal definition of BEHAVIOR.</a:t>
            </a:r>
          </a:p>
          <a:p>
            <a:pPr eaLnBrk="0" hangingPunct="0">
              <a:spcBef>
                <a:spcPct val="0"/>
              </a:spcBef>
            </a:pPr>
            <a:endParaRPr lang="en-US" sz="1100" dirty="0"/>
          </a:p>
          <a:p>
            <a:pPr eaLnBrk="0" hangingPunct="0">
              <a:spcBef>
                <a:spcPct val="0"/>
              </a:spcBef>
              <a:buFont typeface="Wingdings" pitchFamily="2" charset="2"/>
              <a:buChar char="Ø"/>
            </a:pPr>
            <a:r>
              <a:rPr lang="en-US" sz="1100" dirty="0"/>
              <a:t>When we say ‘pinpoint’ what do you think we mean?  </a:t>
            </a:r>
          </a:p>
          <a:p>
            <a:pPr eaLnBrk="0" hangingPunct="0">
              <a:spcBef>
                <a:spcPct val="0"/>
              </a:spcBef>
            </a:pPr>
            <a:endParaRPr lang="en-US" sz="1100" dirty="0"/>
          </a:p>
          <a:p>
            <a:pPr eaLnBrk="0" hangingPunct="0">
              <a:spcBef>
                <a:spcPct val="0"/>
              </a:spcBef>
              <a:buFont typeface="Wingdings" pitchFamily="2" charset="2"/>
              <a:buChar char="Ø"/>
            </a:pPr>
            <a:r>
              <a:rPr lang="en-US" sz="1100" dirty="0"/>
              <a:t>A pinpoint is a specific description of a person’s behavior.  For example, if you say you observed “someone working” that would not be a pinpoint. </a:t>
            </a:r>
          </a:p>
          <a:p>
            <a:pPr eaLnBrk="0" hangingPunct="0">
              <a:spcBef>
                <a:spcPct val="0"/>
              </a:spcBef>
            </a:pPr>
            <a:endParaRPr lang="en-US" sz="900" dirty="0"/>
          </a:p>
          <a:p>
            <a:pPr eaLnBrk="0" hangingPunct="0">
              <a:spcBef>
                <a:spcPct val="0"/>
              </a:spcBef>
              <a:buFont typeface="Wingdings" pitchFamily="2" charset="2"/>
              <a:buChar char="Ø"/>
            </a:pPr>
            <a:r>
              <a:rPr lang="en-US" sz="1100" dirty="0"/>
              <a:t>A pinpoint description of someone working might be “</a:t>
            </a:r>
            <a:r>
              <a:rPr lang="en-US" sz="1100" b="1" u="sng" dirty="0"/>
              <a:t>sitting</a:t>
            </a:r>
            <a:r>
              <a:rPr lang="en-US" sz="1100" dirty="0"/>
              <a:t> at a computer terminal and </a:t>
            </a:r>
            <a:r>
              <a:rPr lang="en-US" sz="1100" b="1" u="sng" dirty="0"/>
              <a:t>typing</a:t>
            </a:r>
            <a:r>
              <a:rPr lang="en-US" sz="1100" dirty="0"/>
              <a:t> data from paper copies into a software data spreadsheet”.</a:t>
            </a:r>
          </a:p>
          <a:p>
            <a:pPr eaLnBrk="0" hangingPunct="0">
              <a:spcBef>
                <a:spcPct val="0"/>
              </a:spcBef>
            </a:pPr>
            <a:endParaRPr lang="en-US" sz="1100" dirty="0"/>
          </a:p>
          <a:p>
            <a:pPr eaLnBrk="0" hangingPunct="0">
              <a:spcBef>
                <a:spcPct val="0"/>
              </a:spcBef>
              <a:buFont typeface="Wingdings" pitchFamily="2" charset="2"/>
              <a:buChar char="Ø"/>
            </a:pPr>
            <a:r>
              <a:rPr lang="en-US" sz="1100" dirty="0"/>
              <a:t>A better pinpoint description might be “sitting at a computer terminal with proper workstation setup including 5 caster, adjustable chair with lumbar support, arms at about a 90 degree angle to the keyboard, feet flat on the floor, monitor placed between 37” and 43” high, and typing data from a properly positioned document holder into a software data spreadsheet.” </a:t>
            </a:r>
          </a:p>
        </p:txBody>
      </p:sp>
      <p:sp>
        <p:nvSpPr>
          <p:cNvPr id="62470" name="Rectangle 6"/>
          <p:cNvSpPr>
            <a:spLocks noGrp="1" noRot="1" noChangeAspect="1" noChangeArrowheads="1" noTextEdit="1"/>
          </p:cNvSpPr>
          <p:nvPr>
            <p:ph type="sldImg"/>
          </p:nvPr>
        </p:nvSpPr>
        <p:spPr bwMode="auto">
          <a:xfrm>
            <a:off x="1152525" y="692150"/>
            <a:ext cx="4554538" cy="3416300"/>
          </a:xfrm>
          <a:prstGeom prst="rect">
            <a:avLst/>
          </a:prstGeom>
          <a:noFill/>
          <a:ln w="12700">
            <a:solidFill>
              <a:schemeClr val="tx1"/>
            </a:solidFill>
            <a:miter lim="800000"/>
            <a:headEnd/>
            <a:tailEnd/>
          </a:ln>
        </p:spPr>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D71194E-2672-4406-9E04-903A2B3EE51C}" type="slidenum">
              <a:rPr lang="en-US"/>
              <a:pPr/>
              <a:t>28</a:t>
            </a:fld>
            <a:endParaRPr lang="en-US" dirty="0"/>
          </a:p>
        </p:txBody>
      </p:sp>
      <p:sp>
        <p:nvSpPr>
          <p:cNvPr id="64514" name="Rectangle 2"/>
          <p:cNvSpPr>
            <a:spLocks noGrp="1" noChangeArrowheads="1"/>
          </p:cNvSpPr>
          <p:nvPr>
            <p:ph type="body" idx="1"/>
          </p:nvPr>
        </p:nvSpPr>
        <p:spPr bwMode="auto">
          <a:xfrm>
            <a:off x="914400" y="4344108"/>
            <a:ext cx="5029200" cy="4114643"/>
          </a:xfrm>
          <a:prstGeom prst="rect">
            <a:avLst/>
          </a:prstGeom>
          <a:noFill/>
          <a:ln>
            <a:miter lim="800000"/>
            <a:headEnd/>
            <a:tailEnd/>
          </a:ln>
        </p:spPr>
        <p:txBody>
          <a:bodyPr lIns="90488" tIns="44450" rIns="90488" bIns="44450"/>
          <a:lstStyle/>
          <a:p>
            <a:pPr eaLnBrk="0" hangingPunct="0">
              <a:spcBef>
                <a:spcPct val="0"/>
              </a:spcBef>
              <a:buFont typeface="Wingdings" pitchFamily="2" charset="2"/>
              <a:buChar char="Ø"/>
            </a:pPr>
            <a:r>
              <a:rPr lang="en-US" sz="1100" dirty="0"/>
              <a:t>Here are some other examples of behavior - writing, going for a layup, checking cartons for proper contents, and reading.  You could observe and measure these behaviors.  Can anyone tell me what is going in the people’s minds?  Can you tell me what their ‘attitude’ is?</a:t>
            </a:r>
          </a:p>
        </p:txBody>
      </p:sp>
      <p:sp>
        <p:nvSpPr>
          <p:cNvPr id="64515" name="Rectangle 3"/>
          <p:cNvSpPr>
            <a:spLocks noGrp="1" noRot="1" noChangeAspect="1" noChangeArrowheads="1" noTextEdit="1"/>
          </p:cNvSpPr>
          <p:nvPr>
            <p:ph type="sldImg"/>
          </p:nvPr>
        </p:nvSpPr>
        <p:spPr bwMode="auto">
          <a:xfrm>
            <a:off x="1152525" y="692150"/>
            <a:ext cx="4554538" cy="3416300"/>
          </a:xfrm>
          <a:prstGeom prst="rect">
            <a:avLst/>
          </a:prstGeom>
          <a:noFill/>
          <a:ln w="12700">
            <a:solidFill>
              <a:schemeClr val="tx1"/>
            </a:solidFill>
            <a:miter lim="800000"/>
            <a:headEnd/>
            <a:tailEnd/>
          </a:ln>
        </p:spPr>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7"/>
          <p:cNvSpPr>
            <a:spLocks noGrp="1" noChangeArrowheads="1"/>
          </p:cNvSpPr>
          <p:nvPr>
            <p:ph type="sldNum" sz="quarter" idx="5"/>
          </p:nvPr>
        </p:nvSpPr>
        <p:spPr>
          <a:ln/>
        </p:spPr>
        <p:txBody>
          <a:bodyPr/>
          <a:lstStyle/>
          <a:p>
            <a:fld id="{82B94FBA-446B-4A41-B3E6-DF027C61F975}" type="slidenum">
              <a:rPr lang="en-US"/>
              <a:pPr/>
              <a:t>29</a:t>
            </a:fld>
            <a:endParaRPr lang="en-US" dirty="0"/>
          </a:p>
        </p:txBody>
      </p:sp>
      <p:sp>
        <p:nvSpPr>
          <p:cNvPr id="66562" name="Rectangle 2"/>
          <p:cNvSpPr>
            <a:spLocks noChangeArrowheads="1"/>
          </p:cNvSpPr>
          <p:nvPr/>
        </p:nvSpPr>
        <p:spPr bwMode="auto">
          <a:xfrm>
            <a:off x="3886200" y="0"/>
            <a:ext cx="2971800" cy="457358"/>
          </a:xfrm>
          <a:prstGeom prst="rect">
            <a:avLst/>
          </a:prstGeom>
          <a:noFill/>
          <a:ln w="9525">
            <a:noFill/>
            <a:miter lim="800000"/>
            <a:headEnd/>
            <a:tailEnd/>
          </a:ln>
          <a:effectLst/>
        </p:spPr>
        <p:txBody>
          <a:bodyPr wrap="none" anchor="ctr"/>
          <a:lstStyle/>
          <a:p>
            <a:endParaRPr lang="en-US" dirty="0"/>
          </a:p>
        </p:txBody>
      </p:sp>
      <p:sp>
        <p:nvSpPr>
          <p:cNvPr id="66563" name="Rectangle 3"/>
          <p:cNvSpPr>
            <a:spLocks noChangeArrowheads="1"/>
          </p:cNvSpPr>
          <p:nvPr/>
        </p:nvSpPr>
        <p:spPr bwMode="auto">
          <a:xfrm>
            <a:off x="0" y="8686643"/>
            <a:ext cx="2971800" cy="457357"/>
          </a:xfrm>
          <a:prstGeom prst="rect">
            <a:avLst/>
          </a:prstGeom>
          <a:noFill/>
          <a:ln w="9525">
            <a:noFill/>
            <a:miter lim="800000"/>
            <a:headEnd/>
            <a:tailEnd/>
          </a:ln>
          <a:effectLst/>
        </p:spPr>
        <p:txBody>
          <a:bodyPr wrap="none" anchor="ctr"/>
          <a:lstStyle/>
          <a:p>
            <a:endParaRPr lang="en-US" dirty="0"/>
          </a:p>
        </p:txBody>
      </p:sp>
      <p:sp>
        <p:nvSpPr>
          <p:cNvPr id="66564" name="Rectangle 4"/>
          <p:cNvSpPr>
            <a:spLocks noChangeArrowheads="1"/>
          </p:cNvSpPr>
          <p:nvPr/>
        </p:nvSpPr>
        <p:spPr bwMode="auto">
          <a:xfrm>
            <a:off x="0" y="0"/>
            <a:ext cx="2971800" cy="457358"/>
          </a:xfrm>
          <a:prstGeom prst="rect">
            <a:avLst/>
          </a:prstGeom>
          <a:noFill/>
          <a:ln w="9525">
            <a:noFill/>
            <a:miter lim="800000"/>
            <a:headEnd/>
            <a:tailEnd/>
          </a:ln>
          <a:effectLst/>
        </p:spPr>
        <p:txBody>
          <a:bodyPr wrap="none" anchor="ctr"/>
          <a:lstStyle/>
          <a:p>
            <a:endParaRPr lang="en-US" dirty="0"/>
          </a:p>
        </p:txBody>
      </p:sp>
      <p:sp>
        <p:nvSpPr>
          <p:cNvPr id="66565" name="Rectangle 5"/>
          <p:cNvSpPr>
            <a:spLocks noGrp="1" noChangeArrowheads="1"/>
          </p:cNvSpPr>
          <p:nvPr>
            <p:ph type="body" idx="1"/>
          </p:nvPr>
        </p:nvSpPr>
        <p:spPr bwMode="auto">
          <a:xfrm>
            <a:off x="914400" y="4344108"/>
            <a:ext cx="5029200" cy="4114643"/>
          </a:xfrm>
          <a:prstGeom prst="rect">
            <a:avLst/>
          </a:prstGeom>
          <a:noFill/>
          <a:ln>
            <a:miter lim="800000"/>
            <a:headEnd/>
            <a:tailEnd/>
          </a:ln>
        </p:spPr>
        <p:txBody>
          <a:bodyPr lIns="90488" tIns="44450" rIns="90488" bIns="44450"/>
          <a:lstStyle/>
          <a:p>
            <a:pPr eaLnBrk="0" hangingPunct="0">
              <a:spcBef>
                <a:spcPct val="0"/>
              </a:spcBef>
              <a:buFont typeface="Wingdings" pitchFamily="2" charset="2"/>
              <a:buChar char="Ø"/>
            </a:pPr>
            <a:r>
              <a:rPr lang="en-US" sz="1400" dirty="0"/>
              <a:t>A consequence always follows any given behavior.  </a:t>
            </a:r>
          </a:p>
          <a:p>
            <a:pPr eaLnBrk="0" hangingPunct="0">
              <a:spcBef>
                <a:spcPct val="0"/>
              </a:spcBef>
            </a:pPr>
            <a:endParaRPr lang="en-US" sz="1400" dirty="0"/>
          </a:p>
          <a:p>
            <a:pPr eaLnBrk="0" hangingPunct="0">
              <a:spcBef>
                <a:spcPct val="0"/>
              </a:spcBef>
              <a:buFont typeface="Wingdings" pitchFamily="2" charset="2"/>
              <a:buChar char="Ø"/>
            </a:pPr>
            <a:r>
              <a:rPr lang="en-US" sz="1400" dirty="0"/>
              <a:t>The consequence may not be obvious to the observer of the behavior but it is very much present for the person performing a behavior.  </a:t>
            </a:r>
          </a:p>
          <a:p>
            <a:pPr eaLnBrk="0" hangingPunct="0">
              <a:spcBef>
                <a:spcPct val="0"/>
              </a:spcBef>
            </a:pPr>
            <a:endParaRPr lang="en-US" sz="1400" dirty="0"/>
          </a:p>
          <a:p>
            <a:pPr eaLnBrk="0" hangingPunct="0">
              <a:spcBef>
                <a:spcPct val="0"/>
              </a:spcBef>
              <a:buFont typeface="Wingdings" pitchFamily="2" charset="2"/>
              <a:buChar char="Ø"/>
            </a:pPr>
            <a:r>
              <a:rPr lang="en-US" sz="1400" dirty="0"/>
              <a:t>Because consequences happen so many times a day and are so common, we have learned in many situations to ignore them.  They have become automatic, natural consequences.  </a:t>
            </a:r>
          </a:p>
          <a:p>
            <a:pPr eaLnBrk="0" hangingPunct="0">
              <a:spcBef>
                <a:spcPct val="0"/>
              </a:spcBef>
            </a:pPr>
            <a:endParaRPr lang="en-US" sz="1400" dirty="0"/>
          </a:p>
          <a:p>
            <a:pPr eaLnBrk="0" hangingPunct="0">
              <a:spcBef>
                <a:spcPct val="0"/>
              </a:spcBef>
              <a:buFont typeface="Wingdings" pitchFamily="2" charset="2"/>
              <a:buChar char="Ø"/>
            </a:pPr>
            <a:r>
              <a:rPr lang="en-US" sz="1400" dirty="0"/>
              <a:t>What are some examples of typical consequences that follow specific behaviors?  </a:t>
            </a:r>
          </a:p>
          <a:p>
            <a:pPr lvl="1" eaLnBrk="0" hangingPunct="0">
              <a:spcBef>
                <a:spcPct val="0"/>
              </a:spcBef>
              <a:buFontTx/>
              <a:buChar char="•"/>
            </a:pPr>
            <a:r>
              <a:rPr lang="en-US" sz="1400" dirty="0"/>
              <a:t>  Behavior - coin in soda machine  / Consequence - can of soda comes out</a:t>
            </a:r>
          </a:p>
          <a:p>
            <a:pPr lvl="1" eaLnBrk="0" hangingPunct="0">
              <a:spcBef>
                <a:spcPct val="0"/>
              </a:spcBef>
              <a:buFontTx/>
              <a:buChar char="•"/>
            </a:pPr>
            <a:r>
              <a:rPr lang="en-US" sz="1400" dirty="0"/>
              <a:t>  Behavior - turn on the water faucet /  Consequence - water comes out</a:t>
            </a:r>
          </a:p>
          <a:p>
            <a:pPr lvl="1" eaLnBrk="0" hangingPunct="0">
              <a:spcBef>
                <a:spcPct val="0"/>
              </a:spcBef>
              <a:buFontTx/>
              <a:buChar char="•"/>
            </a:pPr>
            <a:r>
              <a:rPr lang="en-US" sz="1400" dirty="0"/>
              <a:t>  Behavior - pick up ringing phone /  Consequence - you talk to other person</a:t>
            </a:r>
          </a:p>
          <a:p>
            <a:pPr lvl="1" eaLnBrk="0" hangingPunct="0">
              <a:spcBef>
                <a:spcPct val="0"/>
              </a:spcBef>
              <a:buFontTx/>
              <a:buChar char="•"/>
            </a:pPr>
            <a:r>
              <a:rPr lang="en-US" sz="1400" dirty="0"/>
              <a:t>  Behavior - sit on the toilet /  Consequence - you feel relieved</a:t>
            </a:r>
          </a:p>
          <a:p>
            <a:pPr lvl="1" eaLnBrk="0" hangingPunct="0">
              <a:spcBef>
                <a:spcPct val="0"/>
              </a:spcBef>
              <a:buFontTx/>
              <a:buChar char="•"/>
            </a:pPr>
            <a:r>
              <a:rPr lang="en-US" sz="1400" dirty="0"/>
              <a:t>  Behavior - eat a 9 course meal /  Consequence - you feel full</a:t>
            </a:r>
          </a:p>
          <a:p>
            <a:pPr eaLnBrk="0" hangingPunct="0">
              <a:spcBef>
                <a:spcPct val="0"/>
              </a:spcBef>
            </a:pPr>
            <a:endParaRPr lang="en-US" sz="1400" dirty="0"/>
          </a:p>
          <a:p>
            <a:pPr eaLnBrk="0" hangingPunct="0">
              <a:spcBef>
                <a:spcPct val="0"/>
              </a:spcBef>
              <a:buFont typeface="Wingdings" pitchFamily="2" charset="2"/>
              <a:buChar char="Ø"/>
            </a:pPr>
            <a:r>
              <a:rPr lang="en-US" sz="1400" dirty="0"/>
              <a:t>Consequences can either increase or decrease the likelihood of that behavior occurring in the future.  Can you give me some examples of consequences that increase the likelihood of future behavior?  Decrease the likelihood?</a:t>
            </a:r>
          </a:p>
        </p:txBody>
      </p:sp>
      <p:sp>
        <p:nvSpPr>
          <p:cNvPr id="66566" name="Rectangle 6"/>
          <p:cNvSpPr>
            <a:spLocks noGrp="1" noRot="1" noChangeAspect="1" noChangeArrowheads="1" noTextEdit="1"/>
          </p:cNvSpPr>
          <p:nvPr>
            <p:ph type="sldImg"/>
          </p:nvPr>
        </p:nvSpPr>
        <p:spPr bwMode="auto">
          <a:xfrm>
            <a:off x="1152525" y="692150"/>
            <a:ext cx="4554538" cy="3416300"/>
          </a:xfrm>
          <a:prstGeom prst="rect">
            <a:avLst/>
          </a:prstGeom>
          <a:noFill/>
          <a:ln w="12700">
            <a:solidFill>
              <a:schemeClr val="tx1"/>
            </a:solidFill>
            <a:miter lim="800000"/>
            <a:headEnd/>
            <a:tailEnd/>
          </a:ln>
        </p:spPr>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F567777-04EB-490B-BA72-97A7781EB169}" type="slidenum">
              <a:rPr lang="en-US"/>
              <a:pPr/>
              <a:t>30</a:t>
            </a:fld>
            <a:endParaRPr lang="en-US" dirty="0"/>
          </a:p>
        </p:txBody>
      </p:sp>
      <p:sp>
        <p:nvSpPr>
          <p:cNvPr id="68610" name="Rectangle 2"/>
          <p:cNvSpPr>
            <a:spLocks noGrp="1" noChangeArrowheads="1"/>
          </p:cNvSpPr>
          <p:nvPr>
            <p:ph type="body" idx="1"/>
          </p:nvPr>
        </p:nvSpPr>
        <p:spPr bwMode="auto">
          <a:xfrm>
            <a:off x="914400" y="4344108"/>
            <a:ext cx="5029200" cy="4114643"/>
          </a:xfrm>
          <a:prstGeom prst="rect">
            <a:avLst/>
          </a:prstGeom>
          <a:noFill/>
          <a:ln>
            <a:miter lim="800000"/>
            <a:headEnd/>
            <a:tailEnd/>
          </a:ln>
        </p:spPr>
        <p:txBody>
          <a:bodyPr lIns="90488" tIns="44450" rIns="90488" bIns="44450"/>
          <a:lstStyle/>
          <a:p>
            <a:pPr eaLnBrk="0" hangingPunct="0">
              <a:spcBef>
                <a:spcPct val="0"/>
              </a:spcBef>
              <a:buFont typeface="Wingdings" pitchFamily="2" charset="2"/>
              <a:buChar char="Ø"/>
            </a:pPr>
            <a:r>
              <a:rPr lang="en-US" sz="1500" dirty="0"/>
              <a:t>Man on scale.  The consequences of his getting on the scale may be that he is bummed out the rest of the day over how much weight he is putting on.  On the other hand he may get on the scale and see that he’s lost a few pounds so he knows that he can go out for burgers and beers with the boys tonight!</a:t>
            </a:r>
          </a:p>
          <a:p>
            <a:pPr eaLnBrk="0" hangingPunct="0">
              <a:spcBef>
                <a:spcPct val="0"/>
              </a:spcBef>
            </a:pPr>
            <a:endParaRPr lang="en-US" dirty="0"/>
          </a:p>
          <a:p>
            <a:pPr eaLnBrk="0" hangingPunct="0">
              <a:spcBef>
                <a:spcPct val="0"/>
              </a:spcBef>
              <a:buFont typeface="Wingdings" pitchFamily="2" charset="2"/>
              <a:buChar char="Ø"/>
            </a:pPr>
            <a:r>
              <a:rPr lang="en-US" sz="1500" dirty="0"/>
              <a:t>Crying child.  Children quickly learn how to shape the behaviors of their parents.  By crying the child’s consequences may be that Mom and Dad come running to soothe them, or try to bribe the child by saying they can stay up late and watch TV or that if they stop crying they will buy her a new toy tomorrow.  These are all positive consequences for the child.  What might be some negative consequences?</a:t>
            </a:r>
          </a:p>
          <a:p>
            <a:pPr eaLnBrk="0" hangingPunct="0">
              <a:spcBef>
                <a:spcPct val="0"/>
              </a:spcBef>
            </a:pPr>
            <a:endParaRPr lang="en-US" sz="1500" dirty="0"/>
          </a:p>
          <a:p>
            <a:pPr eaLnBrk="0" hangingPunct="0">
              <a:spcBef>
                <a:spcPct val="0"/>
              </a:spcBef>
              <a:buFont typeface="Wingdings" pitchFamily="2" charset="2"/>
              <a:buChar char="Ø"/>
            </a:pPr>
            <a:r>
              <a:rPr lang="en-US" sz="1500" dirty="0"/>
              <a:t>Traffic cop.  Usually we associate cops with negative consequences or punishment.  The consequence for parking in a No Parking zone or for failing to feed the parking meter or for speeding may be a ticket.  On the other hand for the police officer the consequences of this behavior may be highly reinforcing - a feeling of authority, power, got another bad guy.</a:t>
            </a:r>
          </a:p>
          <a:p>
            <a:pPr eaLnBrk="0" hangingPunct="0">
              <a:spcBef>
                <a:spcPct val="0"/>
              </a:spcBef>
            </a:pPr>
            <a:endParaRPr lang="en-US" sz="1500" dirty="0"/>
          </a:p>
          <a:p>
            <a:pPr eaLnBrk="0" hangingPunct="0">
              <a:spcBef>
                <a:spcPct val="0"/>
              </a:spcBef>
              <a:buFont typeface="Wingdings" pitchFamily="2" charset="2"/>
              <a:buChar char="Ø"/>
            </a:pPr>
            <a:r>
              <a:rPr lang="en-US" sz="1500" dirty="0"/>
              <a:t>As you can see it is not easy to try and guess what the consequences of a particular behavior are for the person receiving those consequences.  You generally have to ask.</a:t>
            </a:r>
          </a:p>
        </p:txBody>
      </p:sp>
      <p:sp>
        <p:nvSpPr>
          <p:cNvPr id="68611" name="Rectangle 3"/>
          <p:cNvSpPr>
            <a:spLocks noGrp="1" noRot="1" noChangeAspect="1" noChangeArrowheads="1" noTextEdit="1"/>
          </p:cNvSpPr>
          <p:nvPr>
            <p:ph type="sldImg"/>
          </p:nvPr>
        </p:nvSpPr>
        <p:spPr bwMode="auto">
          <a:xfrm>
            <a:off x="1152525" y="692150"/>
            <a:ext cx="4554538" cy="3416300"/>
          </a:xfrm>
          <a:prstGeom prst="rect">
            <a:avLst/>
          </a:prstGeom>
          <a:noFill/>
          <a:ln w="12700">
            <a:solidFill>
              <a:schemeClr val="tx1"/>
            </a:solidFill>
            <a:miter lim="800000"/>
            <a:headEnd/>
            <a:tailEnd/>
          </a:ln>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ECA302D-104F-4F77-9DD5-783D46118FB2}" type="slidenum">
              <a:rPr lang="en-US"/>
              <a:pPr/>
              <a:t>4</a:t>
            </a:fld>
            <a:endParaRPr lang="en-US" dirty="0"/>
          </a:p>
        </p:txBody>
      </p:sp>
      <p:sp>
        <p:nvSpPr>
          <p:cNvPr id="11266" name="Rectangle 2"/>
          <p:cNvSpPr>
            <a:spLocks noGrp="1" noRot="1" noChangeAspect="1" noChangeArrowheads="1" noTextEdit="1"/>
          </p:cNvSpPr>
          <p:nvPr>
            <p:ph type="sldImg"/>
          </p:nvPr>
        </p:nvSpPr>
        <p:spPr bwMode="auto">
          <a:xfrm>
            <a:off x="1119188" y="681038"/>
            <a:ext cx="4622800" cy="3467100"/>
          </a:xfrm>
          <a:prstGeom prst="rect">
            <a:avLst/>
          </a:prstGeom>
          <a:noFill/>
          <a:ln w="12700">
            <a:solidFill>
              <a:srgbClr val="000000"/>
            </a:solidFill>
            <a:miter lim="800000"/>
            <a:headEnd/>
            <a:tailEnd/>
          </a:ln>
        </p:spPr>
      </p:sp>
      <p:sp>
        <p:nvSpPr>
          <p:cNvPr id="11267" name="Rectangle 3"/>
          <p:cNvSpPr>
            <a:spLocks noGrp="1" noChangeArrowheads="1"/>
          </p:cNvSpPr>
          <p:nvPr>
            <p:ph type="body" idx="1"/>
          </p:nvPr>
        </p:nvSpPr>
        <p:spPr bwMode="auto">
          <a:xfrm>
            <a:off x="914400" y="4375541"/>
            <a:ext cx="5029200" cy="4073779"/>
          </a:xfrm>
          <a:prstGeom prst="rect">
            <a:avLst/>
          </a:prstGeom>
          <a:noFill/>
          <a:ln>
            <a:miter lim="800000"/>
            <a:headEnd/>
            <a:tailEnd/>
          </a:ln>
        </p:spPr>
        <p:txBody>
          <a:bodyPr lIns="92075" tIns="46038" rIns="92075" bIns="46038"/>
          <a:lstStyle/>
          <a:p>
            <a:endParaRPr lang="en-US" dirty="0"/>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6AF3DDC-6703-416B-BC6C-736634CD2924}" type="slidenum">
              <a:rPr lang="en-US"/>
              <a:pPr/>
              <a:t>31</a:t>
            </a:fld>
            <a:endParaRPr lang="en-US" dirty="0"/>
          </a:p>
        </p:txBody>
      </p:sp>
      <p:sp>
        <p:nvSpPr>
          <p:cNvPr id="70658" name="Rectangle 2"/>
          <p:cNvSpPr>
            <a:spLocks noGrp="1" noChangeArrowheads="1"/>
          </p:cNvSpPr>
          <p:nvPr>
            <p:ph type="body" idx="1"/>
          </p:nvPr>
        </p:nvSpPr>
        <p:spPr bwMode="auto">
          <a:xfrm>
            <a:off x="914400" y="4344108"/>
            <a:ext cx="5029200" cy="4114643"/>
          </a:xfrm>
          <a:prstGeom prst="rect">
            <a:avLst/>
          </a:prstGeom>
          <a:noFill/>
          <a:ln>
            <a:miter lim="800000"/>
            <a:headEnd/>
            <a:tailEnd/>
          </a:ln>
        </p:spPr>
        <p:txBody>
          <a:bodyPr lIns="90488" tIns="44450" rIns="90488" bIns="44450">
            <a:normAutofit fontScale="85000" lnSpcReduction="10000"/>
          </a:bodyPr>
          <a:lstStyle/>
          <a:p>
            <a:pPr eaLnBrk="0" hangingPunct="0">
              <a:spcBef>
                <a:spcPct val="0"/>
              </a:spcBef>
              <a:buFont typeface="Wingdings" pitchFamily="2" charset="2"/>
              <a:buChar char="Ø"/>
            </a:pPr>
            <a:r>
              <a:rPr lang="en-US" sz="1400" dirty="0"/>
              <a:t>Note:  this overhead and the following one should be used by the instructor to develop a list of positive and negative consequences (as seen through the eyes of the sunbather, aggressive driver, battery handler, and errant parker).  From this list the instructor will then use some of the consequences to perform an ABC analysis to gain a better understanding of why the behaviors may be occurring and how easy or hard it may be to change the behavior.</a:t>
            </a:r>
            <a:r>
              <a:rPr lang="en-US" sz="1400" b="1" dirty="0"/>
              <a:t> </a:t>
            </a:r>
          </a:p>
          <a:p>
            <a:pPr eaLnBrk="0" hangingPunct="0">
              <a:spcBef>
                <a:spcPct val="0"/>
              </a:spcBef>
            </a:pPr>
            <a:endParaRPr lang="en-US" sz="1400" b="1" dirty="0"/>
          </a:p>
          <a:p>
            <a:pPr eaLnBrk="0" hangingPunct="0">
              <a:spcBef>
                <a:spcPct val="0"/>
              </a:spcBef>
              <a:buFont typeface="Wingdings" pitchFamily="2" charset="2"/>
              <a:buChar char="Ø"/>
            </a:pPr>
            <a:r>
              <a:rPr lang="en-US" sz="1400" b="1" dirty="0"/>
              <a:t>Sunbathing:</a:t>
            </a:r>
            <a:r>
              <a:rPr lang="en-US" sz="1400" dirty="0"/>
              <a:t>  what are some of the consequences of this behavior?  Let’s list them on the board under the headings of Positive and Negative.  Some might be:</a:t>
            </a:r>
          </a:p>
          <a:p>
            <a:pPr lvl="1" eaLnBrk="0" hangingPunct="0">
              <a:spcBef>
                <a:spcPct val="0"/>
              </a:spcBef>
            </a:pPr>
            <a:r>
              <a:rPr lang="en-US" sz="1400" u="sng" dirty="0"/>
              <a:t>Positive	</a:t>
            </a:r>
            <a:r>
              <a:rPr lang="en-US" sz="1400" dirty="0"/>
              <a:t>		</a:t>
            </a:r>
            <a:r>
              <a:rPr lang="en-US" sz="1400" u="sng" dirty="0"/>
              <a:t>Negative</a:t>
            </a:r>
          </a:p>
          <a:p>
            <a:pPr lvl="1" eaLnBrk="0" hangingPunct="0">
              <a:spcBef>
                <a:spcPct val="0"/>
              </a:spcBef>
            </a:pPr>
            <a:r>
              <a:rPr lang="en-US" sz="1400" dirty="0"/>
              <a:t>Relaxing		Hot sun</a:t>
            </a:r>
          </a:p>
          <a:p>
            <a:pPr lvl="1" eaLnBrk="0" hangingPunct="0">
              <a:spcBef>
                <a:spcPct val="0"/>
              </a:spcBef>
            </a:pPr>
            <a:r>
              <a:rPr lang="en-US" sz="1400" dirty="0"/>
              <a:t>Good tan says “healthy”		Sand flies, sand and oils</a:t>
            </a:r>
          </a:p>
          <a:p>
            <a:pPr lvl="1" eaLnBrk="0" hangingPunct="0">
              <a:spcBef>
                <a:spcPct val="0"/>
              </a:spcBef>
            </a:pPr>
            <a:r>
              <a:rPr lang="en-US" sz="1400" dirty="0"/>
              <a:t>Perceived more beautiful	Skin cancer potential increased</a:t>
            </a:r>
          </a:p>
          <a:p>
            <a:pPr lvl="1" eaLnBrk="0" hangingPunct="0">
              <a:spcBef>
                <a:spcPct val="0"/>
              </a:spcBef>
            </a:pPr>
            <a:r>
              <a:rPr lang="en-US" sz="1400" dirty="0"/>
              <a:t>Socializing with other sunbathers	Traffic driving to beach</a:t>
            </a:r>
          </a:p>
          <a:p>
            <a:pPr lvl="1" eaLnBrk="0" hangingPunct="0">
              <a:spcBef>
                <a:spcPct val="0"/>
              </a:spcBef>
            </a:pPr>
            <a:r>
              <a:rPr lang="en-US" sz="1400" dirty="0"/>
              <a:t>Watch the hunks &amp; babes	</a:t>
            </a:r>
            <a:r>
              <a:rPr lang="en-US" sz="1400" dirty="0" smtClean="0"/>
              <a:t>Embarrassed </a:t>
            </a:r>
            <a:r>
              <a:rPr lang="en-US" sz="1400" dirty="0"/>
              <a:t>by my naked body</a:t>
            </a:r>
          </a:p>
          <a:p>
            <a:pPr eaLnBrk="0" hangingPunct="0">
              <a:spcBef>
                <a:spcPct val="0"/>
              </a:spcBef>
              <a:buFont typeface="Wingdings" pitchFamily="2" charset="2"/>
              <a:buChar char="Ø"/>
            </a:pPr>
            <a:r>
              <a:rPr lang="en-US" sz="1400" b="1" dirty="0"/>
              <a:t>Aggressive Driver:</a:t>
            </a:r>
          </a:p>
          <a:p>
            <a:pPr lvl="1" eaLnBrk="0" hangingPunct="0">
              <a:spcBef>
                <a:spcPct val="0"/>
              </a:spcBef>
            </a:pPr>
            <a:r>
              <a:rPr lang="en-US" sz="1400" u="sng" dirty="0"/>
              <a:t>Positive			Negative</a:t>
            </a:r>
          </a:p>
          <a:p>
            <a:pPr lvl="1" eaLnBrk="0" hangingPunct="0">
              <a:spcBef>
                <a:spcPct val="0"/>
              </a:spcBef>
            </a:pPr>
            <a:r>
              <a:rPr lang="en-US" sz="1400" dirty="0"/>
              <a:t>Feeling of power		May get ticket or accident</a:t>
            </a:r>
          </a:p>
          <a:p>
            <a:pPr lvl="1" eaLnBrk="0" hangingPunct="0">
              <a:spcBef>
                <a:spcPct val="0"/>
              </a:spcBef>
            </a:pPr>
            <a:r>
              <a:rPr lang="en-US" sz="1400" dirty="0"/>
              <a:t>Forcing poor drivers off the road	May get shoot by another motorist</a:t>
            </a:r>
          </a:p>
          <a:p>
            <a:pPr lvl="1" eaLnBrk="0" hangingPunct="0">
              <a:spcBef>
                <a:spcPct val="0"/>
              </a:spcBef>
            </a:pPr>
            <a:r>
              <a:rPr lang="en-US" sz="1400" dirty="0"/>
              <a:t>Teaching others how to drive	Hard on car - brakes, gas, shocks</a:t>
            </a:r>
          </a:p>
        </p:txBody>
      </p:sp>
      <p:sp>
        <p:nvSpPr>
          <p:cNvPr id="70659" name="Rectangle 3"/>
          <p:cNvSpPr>
            <a:spLocks noGrp="1" noRot="1" noChangeAspect="1" noChangeArrowheads="1" noTextEdit="1"/>
          </p:cNvSpPr>
          <p:nvPr>
            <p:ph type="sldImg"/>
          </p:nvPr>
        </p:nvSpPr>
        <p:spPr bwMode="auto">
          <a:xfrm>
            <a:off x="1152525" y="692150"/>
            <a:ext cx="4554538" cy="3416300"/>
          </a:xfrm>
          <a:prstGeom prst="rect">
            <a:avLst/>
          </a:prstGeom>
          <a:noFill/>
          <a:ln w="12700">
            <a:solidFill>
              <a:schemeClr val="tx1"/>
            </a:solidFill>
            <a:miter lim="800000"/>
            <a:headEnd/>
            <a:tailEnd/>
          </a:ln>
        </p:spPr>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60D576F-4B09-4F58-907B-17AE2ECDDBF9}" type="slidenum">
              <a:rPr lang="en-US"/>
              <a:pPr/>
              <a:t>32</a:t>
            </a:fld>
            <a:endParaRPr lang="en-US" dirty="0"/>
          </a:p>
        </p:txBody>
      </p:sp>
      <p:sp>
        <p:nvSpPr>
          <p:cNvPr id="72706" name="Rectangle 2"/>
          <p:cNvSpPr>
            <a:spLocks noGrp="1" noChangeArrowheads="1"/>
          </p:cNvSpPr>
          <p:nvPr>
            <p:ph type="body" idx="1"/>
          </p:nvPr>
        </p:nvSpPr>
        <p:spPr bwMode="auto">
          <a:xfrm>
            <a:off x="917576" y="4329963"/>
            <a:ext cx="5021263" cy="4122501"/>
          </a:xfrm>
          <a:prstGeom prst="rect">
            <a:avLst/>
          </a:prstGeom>
          <a:noFill/>
          <a:ln>
            <a:miter lim="800000"/>
            <a:headEnd/>
            <a:tailEnd/>
          </a:ln>
        </p:spPr>
        <p:txBody>
          <a:bodyPr lIns="90488" tIns="44450" rIns="90488" bIns="44450"/>
          <a:lstStyle/>
          <a:p>
            <a:pPr algn="ctr" eaLnBrk="0" hangingPunct="0">
              <a:spcBef>
                <a:spcPct val="0"/>
              </a:spcBef>
            </a:pPr>
            <a:r>
              <a:rPr lang="en-US" sz="1600" b="1" dirty="0"/>
              <a:t>Key Concepts</a:t>
            </a:r>
            <a:endParaRPr lang="en-US" sz="1600" dirty="0"/>
          </a:p>
          <a:p>
            <a:pPr eaLnBrk="0" hangingPunct="0">
              <a:spcBef>
                <a:spcPct val="0"/>
              </a:spcBef>
            </a:pPr>
            <a:endParaRPr lang="en-US" sz="1600" dirty="0"/>
          </a:p>
          <a:p>
            <a:pPr eaLnBrk="0" hangingPunct="0">
              <a:spcBef>
                <a:spcPct val="0"/>
              </a:spcBef>
              <a:buFontTx/>
              <a:buChar char="•"/>
            </a:pPr>
            <a:r>
              <a:rPr lang="en-US" sz="1600" dirty="0"/>
              <a:t>There are 4 types of consequences: 2 (positive and negative reinforcement) tend  to increase behavior; 2 (extinction and punishment) tend to decrease behavior.</a:t>
            </a:r>
          </a:p>
          <a:p>
            <a:pPr eaLnBrk="0" hangingPunct="0">
              <a:spcBef>
                <a:spcPct val="0"/>
              </a:spcBef>
              <a:buFontTx/>
              <a:buChar char="•"/>
            </a:pPr>
            <a:r>
              <a:rPr lang="en-US" sz="1600" dirty="0"/>
              <a:t> </a:t>
            </a:r>
            <a:r>
              <a:rPr lang="en-US" sz="1600" b="1" dirty="0"/>
              <a:t>Extinction</a:t>
            </a:r>
            <a:r>
              <a:rPr lang="en-US" sz="1600" dirty="0"/>
              <a:t> (essentially there’s no consequence). Seldom used in business to decrease undesired safety behaviors, but commonly (unknowingly) used to decrease desired safety behaviors.</a:t>
            </a:r>
          </a:p>
          <a:p>
            <a:pPr eaLnBrk="0" hangingPunct="0">
              <a:spcBef>
                <a:spcPct val="0"/>
              </a:spcBef>
              <a:buFontTx/>
              <a:buChar char="•"/>
            </a:pPr>
            <a:r>
              <a:rPr lang="en-US" sz="1600" dirty="0"/>
              <a:t> </a:t>
            </a:r>
            <a:r>
              <a:rPr lang="en-US" sz="1600" b="1" dirty="0"/>
              <a:t>Punishment</a:t>
            </a:r>
            <a:r>
              <a:rPr lang="en-US" sz="1600" dirty="0"/>
              <a:t>: Very effective &amp; essential -- there always will be behaviors which cannot be tolerated.  We need to understand how the punishment affects the person being punished. WHEN WOULD YOU USE PUNISHMENT?</a:t>
            </a:r>
          </a:p>
          <a:p>
            <a:pPr eaLnBrk="0" hangingPunct="0">
              <a:spcBef>
                <a:spcPct val="0"/>
              </a:spcBef>
              <a:buFontTx/>
              <a:buChar char="•"/>
            </a:pPr>
            <a:r>
              <a:rPr lang="en-US" sz="1600" dirty="0"/>
              <a:t> </a:t>
            </a:r>
            <a:r>
              <a:rPr lang="en-US" sz="1600" b="1" dirty="0"/>
              <a:t>Positive</a:t>
            </a:r>
            <a:r>
              <a:rPr lang="en-US" sz="1600" dirty="0"/>
              <a:t> and </a:t>
            </a:r>
            <a:r>
              <a:rPr lang="en-US" sz="1600" b="1" dirty="0"/>
              <a:t>Negative Reinforcement </a:t>
            </a:r>
            <a:r>
              <a:rPr lang="en-US" sz="1600" dirty="0"/>
              <a:t>can both increase behavior, but Positive gives the benefit of </a:t>
            </a:r>
            <a:r>
              <a:rPr lang="en-US" sz="1600" u="sng" dirty="0"/>
              <a:t>discretionary effort. </a:t>
            </a:r>
          </a:p>
          <a:p>
            <a:pPr eaLnBrk="0" hangingPunct="0">
              <a:spcBef>
                <a:spcPct val="0"/>
              </a:spcBef>
              <a:buFontTx/>
              <a:buChar char="•"/>
            </a:pPr>
            <a:r>
              <a:rPr lang="en-US" sz="1600" dirty="0"/>
              <a:t> Positive Reinforcement is not necessarily always beneficial: it can increase undesired behavior as well (ex: peer support for violating safety rules)</a:t>
            </a:r>
          </a:p>
          <a:p>
            <a:pPr eaLnBrk="0" hangingPunct="0">
              <a:spcBef>
                <a:spcPct val="0"/>
              </a:spcBef>
              <a:buFontTx/>
              <a:buChar char="•"/>
            </a:pPr>
            <a:r>
              <a:rPr lang="en-US" sz="1600" dirty="0"/>
              <a:t> Consequences are negative or positive based upon receiver’s perception, not sender’s intent</a:t>
            </a:r>
          </a:p>
        </p:txBody>
      </p:sp>
      <p:sp>
        <p:nvSpPr>
          <p:cNvPr id="72707" name="Rectangle 3"/>
          <p:cNvSpPr>
            <a:spLocks noGrp="1" noRot="1" noChangeAspect="1" noChangeArrowheads="1" noTextEdit="1"/>
          </p:cNvSpPr>
          <p:nvPr>
            <p:ph type="sldImg"/>
          </p:nvPr>
        </p:nvSpPr>
        <p:spPr bwMode="auto">
          <a:xfrm>
            <a:off x="1152525" y="692150"/>
            <a:ext cx="4554538" cy="3416300"/>
          </a:xfrm>
          <a:prstGeom prst="rect">
            <a:avLst/>
          </a:prstGeom>
          <a:noFill/>
          <a:ln w="12700">
            <a:solidFill>
              <a:schemeClr val="tx1"/>
            </a:solidFill>
            <a:miter lim="800000"/>
            <a:headEnd/>
            <a:tailEnd/>
          </a:ln>
        </p:spPr>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7"/>
          <p:cNvSpPr>
            <a:spLocks noGrp="1" noChangeArrowheads="1"/>
          </p:cNvSpPr>
          <p:nvPr>
            <p:ph type="sldNum" sz="quarter" idx="5"/>
          </p:nvPr>
        </p:nvSpPr>
        <p:spPr>
          <a:ln/>
        </p:spPr>
        <p:txBody>
          <a:bodyPr/>
          <a:lstStyle/>
          <a:p>
            <a:fld id="{2D3A4739-1889-4722-B36B-9B41A847BBE9}" type="slidenum">
              <a:rPr lang="en-US"/>
              <a:pPr/>
              <a:t>33</a:t>
            </a:fld>
            <a:endParaRPr lang="en-US" dirty="0"/>
          </a:p>
        </p:txBody>
      </p:sp>
      <p:sp>
        <p:nvSpPr>
          <p:cNvPr id="74754" name="Rectangle 2"/>
          <p:cNvSpPr>
            <a:spLocks noChangeArrowheads="1"/>
          </p:cNvSpPr>
          <p:nvPr/>
        </p:nvSpPr>
        <p:spPr bwMode="auto">
          <a:xfrm>
            <a:off x="3886200" y="1"/>
            <a:ext cx="2971800" cy="455785"/>
          </a:xfrm>
          <a:prstGeom prst="rect">
            <a:avLst/>
          </a:prstGeom>
          <a:noFill/>
          <a:ln w="9525">
            <a:noFill/>
            <a:miter lim="800000"/>
            <a:headEnd/>
            <a:tailEnd/>
          </a:ln>
          <a:effectLst/>
        </p:spPr>
        <p:txBody>
          <a:bodyPr wrap="none" anchor="ctr"/>
          <a:lstStyle/>
          <a:p>
            <a:endParaRPr lang="en-US" dirty="0"/>
          </a:p>
        </p:txBody>
      </p:sp>
      <p:sp>
        <p:nvSpPr>
          <p:cNvPr id="74755" name="Rectangle 3"/>
          <p:cNvSpPr>
            <a:spLocks noChangeArrowheads="1"/>
          </p:cNvSpPr>
          <p:nvPr/>
        </p:nvSpPr>
        <p:spPr bwMode="auto">
          <a:xfrm>
            <a:off x="1" y="8686643"/>
            <a:ext cx="2970213" cy="457357"/>
          </a:xfrm>
          <a:prstGeom prst="rect">
            <a:avLst/>
          </a:prstGeom>
          <a:noFill/>
          <a:ln w="9525">
            <a:noFill/>
            <a:miter lim="800000"/>
            <a:headEnd/>
            <a:tailEnd/>
          </a:ln>
          <a:effectLst/>
        </p:spPr>
        <p:txBody>
          <a:bodyPr wrap="none" anchor="ctr"/>
          <a:lstStyle/>
          <a:p>
            <a:endParaRPr lang="en-US" dirty="0"/>
          </a:p>
        </p:txBody>
      </p:sp>
      <p:sp>
        <p:nvSpPr>
          <p:cNvPr id="74756" name="Rectangle 4"/>
          <p:cNvSpPr>
            <a:spLocks noChangeArrowheads="1"/>
          </p:cNvSpPr>
          <p:nvPr/>
        </p:nvSpPr>
        <p:spPr bwMode="auto">
          <a:xfrm>
            <a:off x="1" y="1"/>
            <a:ext cx="2970213" cy="455785"/>
          </a:xfrm>
          <a:prstGeom prst="rect">
            <a:avLst/>
          </a:prstGeom>
          <a:noFill/>
          <a:ln w="9525">
            <a:noFill/>
            <a:miter lim="800000"/>
            <a:headEnd/>
            <a:tailEnd/>
          </a:ln>
          <a:effectLst/>
        </p:spPr>
        <p:txBody>
          <a:bodyPr wrap="none" anchor="ctr"/>
          <a:lstStyle/>
          <a:p>
            <a:endParaRPr lang="en-US" dirty="0"/>
          </a:p>
        </p:txBody>
      </p:sp>
      <p:sp>
        <p:nvSpPr>
          <p:cNvPr id="74757" name="Rectangle 5"/>
          <p:cNvSpPr>
            <a:spLocks noGrp="1" noChangeArrowheads="1"/>
          </p:cNvSpPr>
          <p:nvPr>
            <p:ph type="body" idx="1"/>
          </p:nvPr>
        </p:nvSpPr>
        <p:spPr bwMode="auto">
          <a:xfrm>
            <a:off x="912814" y="4344107"/>
            <a:ext cx="5030787" cy="4188512"/>
          </a:xfrm>
          <a:prstGeom prst="rect">
            <a:avLst/>
          </a:prstGeom>
          <a:noFill/>
          <a:ln>
            <a:miter lim="800000"/>
            <a:headEnd/>
            <a:tailEnd/>
          </a:ln>
        </p:spPr>
        <p:txBody>
          <a:bodyPr lIns="90488" tIns="44450" rIns="90488" bIns="44450"/>
          <a:lstStyle/>
          <a:p>
            <a:pPr eaLnBrk="0" hangingPunct="0">
              <a:spcBef>
                <a:spcPct val="0"/>
              </a:spcBef>
              <a:buFont typeface="Wingdings" pitchFamily="2" charset="2"/>
              <a:buChar char="Ø"/>
            </a:pPr>
            <a:r>
              <a:rPr lang="en-US" sz="1500" dirty="0"/>
              <a:t>Consequences influence behavior based upon three factors: timing, consistency, and significance.  Significance is dependent on magnitude </a:t>
            </a:r>
            <a:r>
              <a:rPr lang="en-US" sz="1400" dirty="0"/>
              <a:t>and impact. The different combinations of these factors will determine the likelihood of behavior increasing or decreasing in the future.</a:t>
            </a:r>
          </a:p>
          <a:p>
            <a:pPr eaLnBrk="0" hangingPunct="0">
              <a:spcBef>
                <a:spcPct val="0"/>
              </a:spcBef>
              <a:buFont typeface="Wingdings" pitchFamily="2" charset="2"/>
              <a:buChar char="Ø"/>
            </a:pPr>
            <a:endParaRPr lang="en-US" sz="1400" dirty="0"/>
          </a:p>
          <a:p>
            <a:pPr eaLnBrk="0" hangingPunct="0">
              <a:spcBef>
                <a:spcPct val="0"/>
              </a:spcBef>
              <a:buFont typeface="Wingdings" pitchFamily="2" charset="2"/>
              <a:buChar char="Ø"/>
            </a:pPr>
            <a:r>
              <a:rPr lang="en-US" sz="1400" b="1" dirty="0"/>
              <a:t>Timing:</a:t>
            </a:r>
            <a:r>
              <a:rPr lang="en-US" sz="1400" dirty="0"/>
              <a:t> Is the consequence immediate or does it happen in the future?  For example, the consequence of putting your hand on a red hot burner on the stove is immediate - pain!!  The consequence of not exercising for most of your adult life is not so immediate.  Poor health in old age may come years down the road from now.</a:t>
            </a:r>
          </a:p>
          <a:p>
            <a:pPr eaLnBrk="0" hangingPunct="0">
              <a:spcBef>
                <a:spcPct val="0"/>
              </a:spcBef>
              <a:buFont typeface="Wingdings" pitchFamily="2" charset="2"/>
              <a:buChar char="Ø"/>
            </a:pPr>
            <a:endParaRPr lang="en-US" sz="1400" dirty="0"/>
          </a:p>
          <a:p>
            <a:pPr eaLnBrk="0" hangingPunct="0">
              <a:spcBef>
                <a:spcPct val="0"/>
              </a:spcBef>
              <a:buFont typeface="Wingdings" pitchFamily="2" charset="2"/>
              <a:buChar char="Ø"/>
            </a:pPr>
            <a:r>
              <a:rPr lang="en-US" sz="1400" b="1" dirty="0"/>
              <a:t>Consistency:</a:t>
            </a:r>
            <a:r>
              <a:rPr lang="en-US" sz="1400" dirty="0"/>
              <a:t> Is the consequence certain to happen or is there uncertainty?  For example, if everyone who smoked cigarettes was guaranteed that by the time they had smoked their third cigarette they would have developed lung cancer, you’d have a lot less smokers.  Because of the high degree of uncertainty of contracting lung cancer due to smoking, many people still smoke.</a:t>
            </a:r>
          </a:p>
          <a:p>
            <a:pPr eaLnBrk="0" hangingPunct="0">
              <a:spcBef>
                <a:spcPct val="0"/>
              </a:spcBef>
              <a:buFont typeface="Wingdings" pitchFamily="2" charset="2"/>
              <a:buChar char="Ø"/>
            </a:pPr>
            <a:endParaRPr lang="en-US" sz="1400" dirty="0"/>
          </a:p>
          <a:p>
            <a:pPr eaLnBrk="0" hangingPunct="0">
              <a:spcBef>
                <a:spcPct val="0"/>
              </a:spcBef>
              <a:buFont typeface="Wingdings" pitchFamily="2" charset="2"/>
              <a:buChar char="Ø"/>
            </a:pPr>
            <a:r>
              <a:rPr lang="en-US" sz="1400" b="1" dirty="0"/>
              <a:t>Significance</a:t>
            </a:r>
            <a:r>
              <a:rPr lang="en-US" sz="1400" dirty="0"/>
              <a:t> refers to whether the consequence is viewed as positive or negative by the </a:t>
            </a:r>
            <a:r>
              <a:rPr lang="en-US" sz="1400" b="1" u="sng" dirty="0"/>
              <a:t>person who receives the consequence.</a:t>
            </a:r>
            <a:r>
              <a:rPr lang="en-US" sz="1400" dirty="0"/>
              <a:t>  If I find that a friendly pat on the back by my boss is a positive stroke, another female co-worker may see that hand on her shoulder as a sign of sexual harassment - very negative. Significance means is the consequence of large or small magnitude and what impact does it have on the person receiving it.</a:t>
            </a:r>
            <a:endParaRPr lang="en-US" sz="1400" b="1" u="sng" dirty="0"/>
          </a:p>
          <a:p>
            <a:pPr eaLnBrk="0" hangingPunct="0">
              <a:spcBef>
                <a:spcPct val="0"/>
              </a:spcBef>
              <a:buFont typeface="Wingdings" pitchFamily="2" charset="2"/>
              <a:buChar char="Ø"/>
            </a:pPr>
            <a:endParaRPr lang="en-US" sz="1400" b="1" u="sng" dirty="0"/>
          </a:p>
        </p:txBody>
      </p:sp>
      <p:sp>
        <p:nvSpPr>
          <p:cNvPr id="74758" name="Rectangle 6"/>
          <p:cNvSpPr>
            <a:spLocks noGrp="1" noRot="1" noChangeAspect="1" noChangeArrowheads="1" noTextEdit="1"/>
          </p:cNvSpPr>
          <p:nvPr>
            <p:ph type="sldImg"/>
          </p:nvPr>
        </p:nvSpPr>
        <p:spPr bwMode="auto">
          <a:xfrm>
            <a:off x="1152525" y="692150"/>
            <a:ext cx="4554538" cy="3416300"/>
          </a:xfrm>
          <a:prstGeom prst="rect">
            <a:avLst/>
          </a:prstGeom>
          <a:noFill/>
          <a:ln w="12700">
            <a:solidFill>
              <a:schemeClr val="tx1"/>
            </a:solidFill>
            <a:miter lim="800000"/>
            <a:headEnd/>
            <a:tailEnd/>
          </a:ln>
        </p:spPr>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7"/>
          <p:cNvSpPr>
            <a:spLocks noGrp="1" noChangeArrowheads="1"/>
          </p:cNvSpPr>
          <p:nvPr>
            <p:ph type="sldNum" sz="quarter" idx="5"/>
          </p:nvPr>
        </p:nvSpPr>
        <p:spPr>
          <a:ln/>
        </p:spPr>
        <p:txBody>
          <a:bodyPr/>
          <a:lstStyle/>
          <a:p>
            <a:fld id="{F5A855BB-D224-49AE-A0AF-D9F2AFBB349B}" type="slidenum">
              <a:rPr lang="en-US"/>
              <a:pPr/>
              <a:t>34</a:t>
            </a:fld>
            <a:endParaRPr lang="en-US" dirty="0"/>
          </a:p>
        </p:txBody>
      </p:sp>
      <p:sp>
        <p:nvSpPr>
          <p:cNvPr id="76802" name="Rectangle 2"/>
          <p:cNvSpPr>
            <a:spLocks noChangeArrowheads="1"/>
          </p:cNvSpPr>
          <p:nvPr/>
        </p:nvSpPr>
        <p:spPr bwMode="auto">
          <a:xfrm>
            <a:off x="3886200" y="0"/>
            <a:ext cx="2971800" cy="457358"/>
          </a:xfrm>
          <a:prstGeom prst="rect">
            <a:avLst/>
          </a:prstGeom>
          <a:noFill/>
          <a:ln w="9525">
            <a:noFill/>
            <a:miter lim="800000"/>
            <a:headEnd/>
            <a:tailEnd/>
          </a:ln>
          <a:effectLst/>
        </p:spPr>
        <p:txBody>
          <a:bodyPr wrap="none" anchor="ctr"/>
          <a:lstStyle/>
          <a:p>
            <a:endParaRPr lang="en-US" dirty="0"/>
          </a:p>
        </p:txBody>
      </p:sp>
      <p:sp>
        <p:nvSpPr>
          <p:cNvPr id="76803" name="Rectangle 3"/>
          <p:cNvSpPr>
            <a:spLocks noChangeArrowheads="1"/>
          </p:cNvSpPr>
          <p:nvPr/>
        </p:nvSpPr>
        <p:spPr bwMode="auto">
          <a:xfrm>
            <a:off x="0" y="8686643"/>
            <a:ext cx="2971800" cy="457357"/>
          </a:xfrm>
          <a:prstGeom prst="rect">
            <a:avLst/>
          </a:prstGeom>
          <a:noFill/>
          <a:ln w="9525">
            <a:noFill/>
            <a:miter lim="800000"/>
            <a:headEnd/>
            <a:tailEnd/>
          </a:ln>
          <a:effectLst/>
        </p:spPr>
        <p:txBody>
          <a:bodyPr wrap="none" anchor="ctr"/>
          <a:lstStyle/>
          <a:p>
            <a:endParaRPr lang="en-US" dirty="0"/>
          </a:p>
        </p:txBody>
      </p:sp>
      <p:sp>
        <p:nvSpPr>
          <p:cNvPr id="76804" name="Rectangle 4"/>
          <p:cNvSpPr>
            <a:spLocks noChangeArrowheads="1"/>
          </p:cNvSpPr>
          <p:nvPr/>
        </p:nvSpPr>
        <p:spPr bwMode="auto">
          <a:xfrm>
            <a:off x="0" y="0"/>
            <a:ext cx="2971800" cy="457358"/>
          </a:xfrm>
          <a:prstGeom prst="rect">
            <a:avLst/>
          </a:prstGeom>
          <a:noFill/>
          <a:ln w="9525">
            <a:noFill/>
            <a:miter lim="800000"/>
            <a:headEnd/>
            <a:tailEnd/>
          </a:ln>
          <a:effectLst/>
        </p:spPr>
        <p:txBody>
          <a:bodyPr wrap="none" anchor="ctr"/>
          <a:lstStyle/>
          <a:p>
            <a:endParaRPr lang="en-US" dirty="0"/>
          </a:p>
        </p:txBody>
      </p:sp>
      <p:sp>
        <p:nvSpPr>
          <p:cNvPr id="76805" name="Rectangle 5"/>
          <p:cNvSpPr>
            <a:spLocks noGrp="1" noChangeArrowheads="1"/>
          </p:cNvSpPr>
          <p:nvPr>
            <p:ph type="body" idx="1"/>
          </p:nvPr>
        </p:nvSpPr>
        <p:spPr bwMode="auto">
          <a:xfrm>
            <a:off x="914400" y="4344108"/>
            <a:ext cx="5029200" cy="4114643"/>
          </a:xfrm>
          <a:prstGeom prst="rect">
            <a:avLst/>
          </a:prstGeom>
          <a:noFill/>
          <a:ln>
            <a:miter lim="800000"/>
            <a:headEnd/>
            <a:tailEnd/>
          </a:ln>
        </p:spPr>
        <p:txBody>
          <a:bodyPr lIns="90488" tIns="44450" rIns="90488" bIns="44450"/>
          <a:lstStyle/>
          <a:p>
            <a:pPr eaLnBrk="0" hangingPunct="0">
              <a:spcBef>
                <a:spcPct val="0"/>
              </a:spcBef>
              <a:buFont typeface="Wingdings" pitchFamily="2" charset="2"/>
              <a:buChar char="Ø"/>
            </a:pPr>
            <a:r>
              <a:rPr lang="en-US" sz="1400" dirty="0"/>
              <a:t>Positive reinforcement increases the likelihood of future behavior because the person who receives the consequences gets something they want.  </a:t>
            </a:r>
            <a:r>
              <a:rPr lang="en-US" sz="1400" b="1" dirty="0"/>
              <a:t>Positive reinforcement maximizes performance.</a:t>
            </a:r>
            <a:endParaRPr lang="en-US" sz="1400" dirty="0"/>
          </a:p>
          <a:p>
            <a:pPr eaLnBrk="0" hangingPunct="0">
              <a:spcBef>
                <a:spcPct val="0"/>
              </a:spcBef>
            </a:pPr>
            <a:endParaRPr lang="en-US" sz="1400" dirty="0"/>
          </a:p>
          <a:p>
            <a:pPr eaLnBrk="0" hangingPunct="0">
              <a:spcBef>
                <a:spcPct val="0"/>
              </a:spcBef>
              <a:buFont typeface="Wingdings" pitchFamily="2" charset="2"/>
              <a:buChar char="Ø"/>
            </a:pPr>
            <a:r>
              <a:rPr lang="en-US" sz="1400" dirty="0"/>
              <a:t>It is important to note that if you are the person who is delivering the consequence for another person’s actions (behavior) and what you are delivering would be positive if it were given to you, it may not be positive for the receiver.  </a:t>
            </a:r>
          </a:p>
          <a:p>
            <a:pPr eaLnBrk="0" hangingPunct="0">
              <a:spcBef>
                <a:spcPct val="0"/>
              </a:spcBef>
            </a:pPr>
            <a:endParaRPr lang="en-US" sz="1400" dirty="0"/>
          </a:p>
          <a:p>
            <a:pPr eaLnBrk="0" hangingPunct="0">
              <a:spcBef>
                <a:spcPct val="0"/>
              </a:spcBef>
              <a:buFont typeface="Wingdings" pitchFamily="2" charset="2"/>
              <a:buChar char="Ø"/>
            </a:pPr>
            <a:r>
              <a:rPr lang="en-US" sz="1400" dirty="0"/>
              <a:t>For example, you are the supervisor of an employee who has put in tremendous extra effort to get a project completed ahead of schedule and under budget.  You want to provide some positive reinforcement to that person so you give him two tickets to the opera (which you love to attend).  Unbeknownst to you the person hates the opera and would have preferred 2 tickets to the monster truck show.  The 2 opera tickets may actually now be viewed as punishment.</a:t>
            </a:r>
          </a:p>
          <a:p>
            <a:pPr eaLnBrk="0" hangingPunct="0">
              <a:spcBef>
                <a:spcPct val="0"/>
              </a:spcBef>
            </a:pPr>
            <a:endParaRPr lang="en-US" sz="1400" dirty="0"/>
          </a:p>
          <a:p>
            <a:pPr eaLnBrk="0" hangingPunct="0">
              <a:spcBef>
                <a:spcPct val="0"/>
              </a:spcBef>
              <a:buFont typeface="Wingdings" pitchFamily="2" charset="2"/>
              <a:buChar char="Ø"/>
            </a:pPr>
            <a:r>
              <a:rPr lang="en-US" sz="1400" dirty="0"/>
              <a:t>Negative reinforcement increases behavior  because a person is trying to avoid or escape something they don’t want.  For example as a supervisor you have a deadline to meet and it doesn’t look like the project will make it.  You tell everyone on the project team that they will be expected to devote 2 nights a week and every Saturday for the next month to working more hours.  Suddenly work gets caught up and the project is back on schedule. </a:t>
            </a:r>
            <a:r>
              <a:rPr lang="en-US" sz="1400" b="1" dirty="0"/>
              <a:t>Negative reinforcement only gets you compliance!</a:t>
            </a:r>
          </a:p>
        </p:txBody>
      </p:sp>
      <p:sp>
        <p:nvSpPr>
          <p:cNvPr id="76806" name="Rectangle 6"/>
          <p:cNvSpPr>
            <a:spLocks noGrp="1" noRot="1" noChangeAspect="1" noChangeArrowheads="1" noTextEdit="1"/>
          </p:cNvSpPr>
          <p:nvPr>
            <p:ph type="sldImg"/>
          </p:nvPr>
        </p:nvSpPr>
        <p:spPr bwMode="auto">
          <a:xfrm>
            <a:off x="1152525" y="692150"/>
            <a:ext cx="4554538" cy="3416300"/>
          </a:xfrm>
          <a:prstGeom prst="rect">
            <a:avLst/>
          </a:prstGeom>
          <a:noFill/>
          <a:ln w="12700">
            <a:solidFill>
              <a:schemeClr val="tx1"/>
            </a:solidFill>
            <a:miter lim="800000"/>
            <a:headEnd/>
            <a:tailEnd/>
          </a:ln>
        </p:spPr>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4109BFF-4E29-46A4-AD9E-F0F0CF0DD28D}" type="slidenum">
              <a:rPr lang="en-US"/>
              <a:pPr/>
              <a:t>35</a:t>
            </a:fld>
            <a:endParaRPr lang="en-US" dirty="0"/>
          </a:p>
        </p:txBody>
      </p:sp>
      <p:sp>
        <p:nvSpPr>
          <p:cNvPr id="78850" name="Rectangle 2"/>
          <p:cNvSpPr>
            <a:spLocks noGrp="1" noChangeArrowheads="1"/>
          </p:cNvSpPr>
          <p:nvPr>
            <p:ph type="body" idx="1"/>
          </p:nvPr>
        </p:nvSpPr>
        <p:spPr bwMode="auto">
          <a:xfrm>
            <a:off x="914400" y="4344108"/>
            <a:ext cx="5029200" cy="4114643"/>
          </a:xfrm>
          <a:prstGeom prst="rect">
            <a:avLst/>
          </a:prstGeom>
          <a:noFill/>
          <a:ln>
            <a:miter lim="800000"/>
            <a:headEnd/>
            <a:tailEnd/>
          </a:ln>
        </p:spPr>
        <p:txBody>
          <a:bodyPr lIns="90488" tIns="44450" rIns="90488" bIns="44450"/>
          <a:lstStyle/>
          <a:p>
            <a:pPr eaLnBrk="0" hangingPunct="0">
              <a:spcBef>
                <a:spcPct val="0"/>
              </a:spcBef>
              <a:buFont typeface="Wingdings" pitchFamily="2" charset="2"/>
              <a:buChar char="Ø"/>
            </a:pPr>
            <a:r>
              <a:rPr lang="en-US" sz="1500" dirty="0"/>
              <a:t>Points to remember on positive reinforcement:</a:t>
            </a:r>
          </a:p>
          <a:p>
            <a:pPr eaLnBrk="0" hangingPunct="0">
              <a:spcBef>
                <a:spcPct val="0"/>
              </a:spcBef>
            </a:pPr>
            <a:r>
              <a:rPr lang="en-US" sz="1500" dirty="0"/>
              <a:t>1. it is determined to be positive by the person receiving it</a:t>
            </a:r>
          </a:p>
          <a:p>
            <a:pPr eaLnBrk="0" hangingPunct="0">
              <a:spcBef>
                <a:spcPct val="0"/>
              </a:spcBef>
            </a:pPr>
            <a:r>
              <a:rPr lang="en-US" sz="1500" dirty="0"/>
              <a:t>2. it must be delivered contingent on the desired behavior</a:t>
            </a:r>
          </a:p>
          <a:p>
            <a:pPr eaLnBrk="0" hangingPunct="0">
              <a:spcBef>
                <a:spcPct val="0"/>
              </a:spcBef>
            </a:pPr>
            <a:r>
              <a:rPr lang="en-US" sz="1500" dirty="0"/>
              <a:t>3. it is the only way to maximize performance</a:t>
            </a:r>
          </a:p>
          <a:p>
            <a:pPr eaLnBrk="0" hangingPunct="0">
              <a:spcBef>
                <a:spcPct val="0"/>
              </a:spcBef>
            </a:pPr>
            <a:r>
              <a:rPr lang="en-US" sz="1500" dirty="0"/>
              <a:t>4. anything is reinforcing to somebody, somewhere in the world nothing is reinforcing to everybody in the world</a:t>
            </a:r>
          </a:p>
          <a:p>
            <a:pPr lvl="1" eaLnBrk="0" hangingPunct="0">
              <a:spcBef>
                <a:spcPct val="0"/>
              </a:spcBef>
            </a:pPr>
            <a:endParaRPr lang="en-US" dirty="0"/>
          </a:p>
          <a:p>
            <a:pPr eaLnBrk="0" hangingPunct="0">
              <a:spcBef>
                <a:spcPct val="0"/>
              </a:spcBef>
              <a:buFont typeface="Wingdings" pitchFamily="2" charset="2"/>
              <a:buChar char="Ø"/>
            </a:pPr>
            <a:r>
              <a:rPr lang="en-US" sz="1500" dirty="0"/>
              <a:t>Points to remember about negative reinforcement:</a:t>
            </a:r>
          </a:p>
          <a:p>
            <a:pPr eaLnBrk="0" hangingPunct="0">
              <a:spcBef>
                <a:spcPct val="0"/>
              </a:spcBef>
            </a:pPr>
            <a:r>
              <a:rPr lang="en-US" sz="1500" dirty="0"/>
              <a:t>1. it gets you only enough improvement in performance to escape or avoid punishment</a:t>
            </a:r>
          </a:p>
          <a:p>
            <a:pPr eaLnBrk="0" hangingPunct="0">
              <a:spcBef>
                <a:spcPct val="0"/>
              </a:spcBef>
            </a:pPr>
            <a:r>
              <a:rPr lang="en-US" sz="1500" dirty="0"/>
              <a:t>2. use of R- has negative side effects, such as escape and avoidance</a:t>
            </a:r>
          </a:p>
          <a:p>
            <a:pPr eaLnBrk="0" hangingPunct="0">
              <a:spcBef>
                <a:spcPct val="0"/>
              </a:spcBef>
            </a:pPr>
            <a:r>
              <a:rPr lang="en-US" sz="1500" dirty="0"/>
              <a:t>3. R- never maximizes performance</a:t>
            </a:r>
          </a:p>
          <a:p>
            <a:pPr eaLnBrk="0" hangingPunct="0">
              <a:spcBef>
                <a:spcPct val="0"/>
              </a:spcBef>
            </a:pPr>
            <a:r>
              <a:rPr lang="en-US" sz="1500" dirty="0"/>
              <a:t>4. it is only effective when it is followed by positive reinforcement</a:t>
            </a:r>
          </a:p>
          <a:p>
            <a:pPr eaLnBrk="0" hangingPunct="0">
              <a:spcBef>
                <a:spcPct val="0"/>
              </a:spcBef>
            </a:pPr>
            <a:endParaRPr lang="en-US" dirty="0"/>
          </a:p>
          <a:p>
            <a:pPr eaLnBrk="0" hangingPunct="0">
              <a:spcBef>
                <a:spcPct val="0"/>
              </a:spcBef>
              <a:buFont typeface="Wingdings" pitchFamily="2" charset="2"/>
              <a:buChar char="Ø"/>
            </a:pPr>
            <a:r>
              <a:rPr lang="en-US" sz="1500" dirty="0"/>
              <a:t>One way to tell if you are using positive or negative reinforcement to drive performance is to remove the requirement for the performance and see if performance drops.  If it does then you were using negative reinforcement.  For example, you have a requirement to conduct weekly safety inspections by each supervisor in his/her department and you are currently getting 80% compliance.  If you then say the weekly inspections are no longer required, although still a good idea, does the compliance rate drop off?</a:t>
            </a:r>
          </a:p>
        </p:txBody>
      </p:sp>
      <p:sp>
        <p:nvSpPr>
          <p:cNvPr id="78851" name="Rectangle 3"/>
          <p:cNvSpPr>
            <a:spLocks noGrp="1" noRot="1" noChangeAspect="1" noChangeArrowheads="1" noTextEdit="1"/>
          </p:cNvSpPr>
          <p:nvPr>
            <p:ph type="sldImg"/>
          </p:nvPr>
        </p:nvSpPr>
        <p:spPr bwMode="auto">
          <a:xfrm>
            <a:off x="1152525" y="692150"/>
            <a:ext cx="4554538" cy="3416300"/>
          </a:xfrm>
          <a:prstGeom prst="rect">
            <a:avLst/>
          </a:prstGeom>
          <a:noFill/>
          <a:ln w="12700">
            <a:solidFill>
              <a:schemeClr val="tx1"/>
            </a:solidFill>
            <a:miter lim="800000"/>
            <a:headEnd/>
            <a:tailEnd/>
          </a:ln>
        </p:spPr>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7"/>
          <p:cNvSpPr>
            <a:spLocks noGrp="1" noChangeArrowheads="1"/>
          </p:cNvSpPr>
          <p:nvPr>
            <p:ph type="sldNum" sz="quarter" idx="5"/>
          </p:nvPr>
        </p:nvSpPr>
        <p:spPr>
          <a:ln/>
        </p:spPr>
        <p:txBody>
          <a:bodyPr/>
          <a:lstStyle/>
          <a:p>
            <a:fld id="{EDD55137-6555-48B2-A61E-31010705C12D}" type="slidenum">
              <a:rPr lang="en-US"/>
              <a:pPr/>
              <a:t>36</a:t>
            </a:fld>
            <a:endParaRPr lang="en-US" dirty="0"/>
          </a:p>
        </p:txBody>
      </p:sp>
      <p:sp>
        <p:nvSpPr>
          <p:cNvPr id="80898" name="Rectangle 2"/>
          <p:cNvSpPr>
            <a:spLocks noChangeArrowheads="1"/>
          </p:cNvSpPr>
          <p:nvPr/>
        </p:nvSpPr>
        <p:spPr bwMode="auto">
          <a:xfrm>
            <a:off x="3886200" y="0"/>
            <a:ext cx="2971800" cy="457358"/>
          </a:xfrm>
          <a:prstGeom prst="rect">
            <a:avLst/>
          </a:prstGeom>
          <a:noFill/>
          <a:ln w="9525">
            <a:noFill/>
            <a:miter lim="800000"/>
            <a:headEnd/>
            <a:tailEnd/>
          </a:ln>
          <a:effectLst/>
        </p:spPr>
        <p:txBody>
          <a:bodyPr wrap="none" anchor="ctr"/>
          <a:lstStyle/>
          <a:p>
            <a:endParaRPr lang="en-US" dirty="0"/>
          </a:p>
        </p:txBody>
      </p:sp>
      <p:sp>
        <p:nvSpPr>
          <p:cNvPr id="80899" name="Rectangle 3"/>
          <p:cNvSpPr>
            <a:spLocks noChangeArrowheads="1"/>
          </p:cNvSpPr>
          <p:nvPr/>
        </p:nvSpPr>
        <p:spPr bwMode="auto">
          <a:xfrm>
            <a:off x="0" y="8686643"/>
            <a:ext cx="2971800" cy="457357"/>
          </a:xfrm>
          <a:prstGeom prst="rect">
            <a:avLst/>
          </a:prstGeom>
          <a:noFill/>
          <a:ln w="9525">
            <a:noFill/>
            <a:miter lim="800000"/>
            <a:headEnd/>
            <a:tailEnd/>
          </a:ln>
          <a:effectLst/>
        </p:spPr>
        <p:txBody>
          <a:bodyPr wrap="none" anchor="ctr"/>
          <a:lstStyle/>
          <a:p>
            <a:endParaRPr lang="en-US" dirty="0"/>
          </a:p>
        </p:txBody>
      </p:sp>
      <p:sp>
        <p:nvSpPr>
          <p:cNvPr id="80900" name="Rectangle 4"/>
          <p:cNvSpPr>
            <a:spLocks noChangeArrowheads="1"/>
          </p:cNvSpPr>
          <p:nvPr/>
        </p:nvSpPr>
        <p:spPr bwMode="auto">
          <a:xfrm>
            <a:off x="0" y="0"/>
            <a:ext cx="2971800" cy="457358"/>
          </a:xfrm>
          <a:prstGeom prst="rect">
            <a:avLst/>
          </a:prstGeom>
          <a:noFill/>
          <a:ln w="9525">
            <a:noFill/>
            <a:miter lim="800000"/>
            <a:headEnd/>
            <a:tailEnd/>
          </a:ln>
          <a:effectLst/>
        </p:spPr>
        <p:txBody>
          <a:bodyPr wrap="none" anchor="ctr"/>
          <a:lstStyle/>
          <a:p>
            <a:endParaRPr lang="en-US" dirty="0"/>
          </a:p>
        </p:txBody>
      </p:sp>
      <p:sp>
        <p:nvSpPr>
          <p:cNvPr id="80901" name="Rectangle 5"/>
          <p:cNvSpPr>
            <a:spLocks noGrp="1" noChangeArrowheads="1"/>
          </p:cNvSpPr>
          <p:nvPr>
            <p:ph type="body" idx="1"/>
          </p:nvPr>
        </p:nvSpPr>
        <p:spPr bwMode="auto">
          <a:xfrm>
            <a:off x="914400" y="4344108"/>
            <a:ext cx="5029200" cy="4114643"/>
          </a:xfrm>
          <a:prstGeom prst="rect">
            <a:avLst/>
          </a:prstGeom>
          <a:noFill/>
          <a:ln>
            <a:miter lim="800000"/>
            <a:headEnd/>
            <a:tailEnd/>
          </a:ln>
        </p:spPr>
        <p:txBody>
          <a:bodyPr lIns="90488" tIns="44450" rIns="90488" bIns="44450">
            <a:normAutofit fontScale="92500"/>
          </a:bodyPr>
          <a:lstStyle/>
          <a:p>
            <a:pPr eaLnBrk="0" hangingPunct="0">
              <a:spcBef>
                <a:spcPct val="0"/>
              </a:spcBef>
              <a:buFont typeface="Wingdings" pitchFamily="2" charset="2"/>
              <a:buChar char="Ø"/>
            </a:pPr>
            <a:r>
              <a:rPr lang="en-US" dirty="0"/>
              <a:t>This chart is a graphical representation of the effects of positive reinforcement on performance improvement - rather dramatic.</a:t>
            </a:r>
          </a:p>
          <a:p>
            <a:pPr eaLnBrk="0" hangingPunct="0">
              <a:spcBef>
                <a:spcPct val="0"/>
              </a:spcBef>
            </a:pPr>
            <a:endParaRPr lang="en-US" dirty="0"/>
          </a:p>
          <a:p>
            <a:pPr eaLnBrk="0" hangingPunct="0">
              <a:spcBef>
                <a:spcPct val="0"/>
              </a:spcBef>
              <a:buFont typeface="Wingdings" pitchFamily="2" charset="2"/>
              <a:buChar char="Ø"/>
            </a:pPr>
            <a:r>
              <a:rPr lang="en-US" dirty="0"/>
              <a:t>Planning and delivery of positive reinforcement is not a natural act for most people.  Therefore we need to plan our use of R+ as well as provide R+ to those who use it.</a:t>
            </a:r>
          </a:p>
          <a:p>
            <a:pPr eaLnBrk="0" hangingPunct="0">
              <a:spcBef>
                <a:spcPct val="0"/>
              </a:spcBef>
            </a:pPr>
            <a:endParaRPr lang="en-US" dirty="0"/>
          </a:p>
          <a:p>
            <a:pPr eaLnBrk="0" hangingPunct="0">
              <a:spcBef>
                <a:spcPct val="0"/>
              </a:spcBef>
              <a:buFont typeface="Wingdings" pitchFamily="2" charset="2"/>
              <a:buChar char="Ø"/>
            </a:pPr>
            <a:r>
              <a:rPr lang="en-US" dirty="0"/>
              <a:t>Everybody gets thousands of R+ everyday.  Remember that R+ follows behavior and increases its frequency.</a:t>
            </a:r>
          </a:p>
          <a:p>
            <a:pPr eaLnBrk="0" hangingPunct="0">
              <a:spcBef>
                <a:spcPct val="0"/>
              </a:spcBef>
            </a:pPr>
            <a:endParaRPr lang="en-US" dirty="0"/>
          </a:p>
          <a:p>
            <a:pPr eaLnBrk="0" hangingPunct="0">
              <a:spcBef>
                <a:spcPct val="0"/>
              </a:spcBef>
              <a:buFont typeface="Wingdings" pitchFamily="2" charset="2"/>
              <a:buChar char="Ø"/>
            </a:pPr>
            <a:r>
              <a:rPr lang="en-US" dirty="0"/>
              <a:t>Common errors in the use of R+:</a:t>
            </a:r>
          </a:p>
          <a:p>
            <a:pPr eaLnBrk="0" hangingPunct="0">
              <a:spcBef>
                <a:spcPct val="0"/>
              </a:spcBef>
              <a:buFont typeface="Wingdings" pitchFamily="2" charset="2"/>
              <a:buChar char="s"/>
            </a:pPr>
            <a:r>
              <a:rPr lang="en-US" dirty="0"/>
              <a:t>Forgetting that what is reinforcing to one person may not be reinforcing to another.  You can’t reinforce a team - you can only reinforce the members.  Vince Lombardi said “Nothing is more unequal than the equal treatment of </a:t>
            </a:r>
            <a:r>
              <a:rPr lang="en-US" dirty="0" smtClean="0"/>
              <a:t>unequal's.”</a:t>
            </a:r>
            <a:endParaRPr lang="en-US" dirty="0"/>
          </a:p>
          <a:p>
            <a:pPr eaLnBrk="0" hangingPunct="0">
              <a:spcBef>
                <a:spcPct val="0"/>
              </a:spcBef>
              <a:buFont typeface="Wingdings" pitchFamily="2" charset="2"/>
              <a:buChar char="s"/>
            </a:pPr>
            <a:r>
              <a:rPr lang="en-US" dirty="0"/>
              <a:t>Not understanding the relationship between a behavior and a reinforcer.  You may be trying to reinforce one thing but actually reinforcing another.  See Dilbert comic about $10 paid for every software bug found and fixed.</a:t>
            </a:r>
          </a:p>
          <a:p>
            <a:pPr eaLnBrk="0" hangingPunct="0">
              <a:spcBef>
                <a:spcPct val="0"/>
              </a:spcBef>
              <a:buFont typeface="Wingdings" pitchFamily="2" charset="2"/>
              <a:buChar char="s"/>
            </a:pPr>
            <a:r>
              <a:rPr lang="en-US" dirty="0"/>
              <a:t>Forgetting that all reinforcement is immediate.  Delayed reinforcement is called a reward.  When there is a delay between behavior and its consequences you may get behavior that you don’t want to reward.  The best supervisors spend significantly more time out on the floor.  Supervision needs to be where the performers are.</a:t>
            </a:r>
          </a:p>
          <a:p>
            <a:pPr eaLnBrk="0" hangingPunct="0">
              <a:spcBef>
                <a:spcPct val="0"/>
              </a:spcBef>
              <a:buFont typeface="Wingdings" pitchFamily="2" charset="2"/>
              <a:buChar char="s"/>
            </a:pPr>
            <a:r>
              <a:rPr lang="en-US" dirty="0"/>
              <a:t>Not understanding that you need a high number of R+ to change a single behavior and make sure that change becomes truly embedded.  Figuring that one R+ will do it!</a:t>
            </a:r>
          </a:p>
        </p:txBody>
      </p:sp>
      <p:sp>
        <p:nvSpPr>
          <p:cNvPr id="80902" name="Rectangle 6"/>
          <p:cNvSpPr>
            <a:spLocks noGrp="1" noRot="1" noChangeAspect="1" noChangeArrowheads="1" noTextEdit="1"/>
          </p:cNvSpPr>
          <p:nvPr>
            <p:ph type="sldImg"/>
          </p:nvPr>
        </p:nvSpPr>
        <p:spPr bwMode="auto">
          <a:xfrm>
            <a:off x="1152525" y="692150"/>
            <a:ext cx="4554538" cy="3416300"/>
          </a:xfrm>
          <a:prstGeom prst="rect">
            <a:avLst/>
          </a:prstGeom>
          <a:noFill/>
          <a:ln w="12700">
            <a:solidFill>
              <a:schemeClr val="tx1"/>
            </a:solidFill>
            <a:miter lim="800000"/>
            <a:headEnd/>
            <a:tailEnd/>
          </a:ln>
        </p:spPr>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7"/>
          <p:cNvSpPr>
            <a:spLocks noGrp="1" noChangeArrowheads="1"/>
          </p:cNvSpPr>
          <p:nvPr>
            <p:ph type="sldNum" sz="quarter" idx="5"/>
          </p:nvPr>
        </p:nvSpPr>
        <p:spPr>
          <a:ln/>
        </p:spPr>
        <p:txBody>
          <a:bodyPr/>
          <a:lstStyle/>
          <a:p>
            <a:fld id="{FD9421C6-F8EB-4F0A-BD83-95AA45DDC595}" type="slidenum">
              <a:rPr lang="en-US"/>
              <a:pPr/>
              <a:t>37</a:t>
            </a:fld>
            <a:endParaRPr lang="en-US" dirty="0"/>
          </a:p>
        </p:txBody>
      </p:sp>
      <p:sp>
        <p:nvSpPr>
          <p:cNvPr id="82946" name="Rectangle 2"/>
          <p:cNvSpPr>
            <a:spLocks noChangeArrowheads="1"/>
          </p:cNvSpPr>
          <p:nvPr/>
        </p:nvSpPr>
        <p:spPr bwMode="auto">
          <a:xfrm>
            <a:off x="3886200" y="0"/>
            <a:ext cx="2971800" cy="457358"/>
          </a:xfrm>
          <a:prstGeom prst="rect">
            <a:avLst/>
          </a:prstGeom>
          <a:noFill/>
          <a:ln w="9525">
            <a:noFill/>
            <a:miter lim="800000"/>
            <a:headEnd/>
            <a:tailEnd/>
          </a:ln>
          <a:effectLst/>
        </p:spPr>
        <p:txBody>
          <a:bodyPr wrap="none" anchor="ctr"/>
          <a:lstStyle/>
          <a:p>
            <a:endParaRPr lang="en-US" dirty="0"/>
          </a:p>
        </p:txBody>
      </p:sp>
      <p:sp>
        <p:nvSpPr>
          <p:cNvPr id="82947" name="Rectangle 3"/>
          <p:cNvSpPr>
            <a:spLocks noChangeArrowheads="1"/>
          </p:cNvSpPr>
          <p:nvPr/>
        </p:nvSpPr>
        <p:spPr bwMode="auto">
          <a:xfrm>
            <a:off x="0" y="8686643"/>
            <a:ext cx="2971800" cy="457357"/>
          </a:xfrm>
          <a:prstGeom prst="rect">
            <a:avLst/>
          </a:prstGeom>
          <a:noFill/>
          <a:ln w="9525">
            <a:noFill/>
            <a:miter lim="800000"/>
            <a:headEnd/>
            <a:tailEnd/>
          </a:ln>
          <a:effectLst/>
        </p:spPr>
        <p:txBody>
          <a:bodyPr wrap="none" anchor="ctr"/>
          <a:lstStyle/>
          <a:p>
            <a:endParaRPr lang="en-US" dirty="0"/>
          </a:p>
        </p:txBody>
      </p:sp>
      <p:sp>
        <p:nvSpPr>
          <p:cNvPr id="82948" name="Rectangle 4"/>
          <p:cNvSpPr>
            <a:spLocks noChangeArrowheads="1"/>
          </p:cNvSpPr>
          <p:nvPr/>
        </p:nvSpPr>
        <p:spPr bwMode="auto">
          <a:xfrm>
            <a:off x="0" y="0"/>
            <a:ext cx="2971800" cy="457358"/>
          </a:xfrm>
          <a:prstGeom prst="rect">
            <a:avLst/>
          </a:prstGeom>
          <a:noFill/>
          <a:ln w="9525">
            <a:noFill/>
            <a:miter lim="800000"/>
            <a:headEnd/>
            <a:tailEnd/>
          </a:ln>
          <a:effectLst/>
        </p:spPr>
        <p:txBody>
          <a:bodyPr wrap="none" anchor="ctr"/>
          <a:lstStyle/>
          <a:p>
            <a:endParaRPr lang="en-US" dirty="0"/>
          </a:p>
        </p:txBody>
      </p:sp>
      <p:sp>
        <p:nvSpPr>
          <p:cNvPr id="82949" name="Rectangle 5"/>
          <p:cNvSpPr>
            <a:spLocks noGrp="1" noChangeArrowheads="1"/>
          </p:cNvSpPr>
          <p:nvPr>
            <p:ph type="body" idx="1"/>
          </p:nvPr>
        </p:nvSpPr>
        <p:spPr bwMode="auto">
          <a:xfrm>
            <a:off x="914400" y="4344108"/>
            <a:ext cx="5029200" cy="4114643"/>
          </a:xfrm>
          <a:prstGeom prst="rect">
            <a:avLst/>
          </a:prstGeom>
          <a:noFill/>
          <a:ln>
            <a:miter lim="800000"/>
            <a:headEnd/>
            <a:tailEnd/>
          </a:ln>
        </p:spPr>
        <p:txBody>
          <a:bodyPr lIns="90488" tIns="44450" rIns="90488" bIns="44450"/>
          <a:lstStyle/>
          <a:p>
            <a:pPr eaLnBrk="0" hangingPunct="0">
              <a:spcBef>
                <a:spcPct val="0"/>
              </a:spcBef>
              <a:buFont typeface="Wingdings" pitchFamily="2" charset="2"/>
              <a:buChar char="Ø"/>
            </a:pPr>
            <a:r>
              <a:rPr lang="en-US" sz="1500" dirty="0"/>
              <a:t>Punishment decreases behavior by providing a consequence that the person did not want. </a:t>
            </a:r>
          </a:p>
          <a:p>
            <a:pPr eaLnBrk="0" hangingPunct="0">
              <a:spcBef>
                <a:spcPct val="0"/>
              </a:spcBef>
            </a:pPr>
            <a:endParaRPr lang="en-US" dirty="0"/>
          </a:p>
          <a:p>
            <a:pPr eaLnBrk="0" hangingPunct="0">
              <a:spcBef>
                <a:spcPct val="0"/>
              </a:spcBef>
              <a:buFont typeface="Wingdings" pitchFamily="2" charset="2"/>
              <a:buChar char="Ø"/>
            </a:pPr>
            <a:r>
              <a:rPr lang="en-US" sz="1500" dirty="0"/>
              <a:t>For example, you see someone working without their safety glasses in an area where there have been a number of serious eye injuries.  You approach the person and tell them to take tomorrow off (without pay) so they can think about why they must obey the safety glass rule.  You have likely decreased the frequency of that behavior of not wearing safety glasses in the future in that person (and possibly others in the area for whom one person’s punishment becomes the antecedent for them to start wearing safety glasses again.) </a:t>
            </a:r>
          </a:p>
          <a:p>
            <a:pPr eaLnBrk="0" hangingPunct="0">
              <a:spcBef>
                <a:spcPct val="0"/>
              </a:spcBef>
            </a:pPr>
            <a:endParaRPr lang="en-US" dirty="0"/>
          </a:p>
          <a:p>
            <a:pPr eaLnBrk="0" hangingPunct="0">
              <a:spcBef>
                <a:spcPct val="0"/>
              </a:spcBef>
              <a:buFont typeface="Wingdings" pitchFamily="2" charset="2"/>
              <a:buChar char="Ø"/>
            </a:pPr>
            <a:r>
              <a:rPr lang="en-US" sz="1500" dirty="0"/>
              <a:t>Extinction decreases behavior by not providing any positive reinforcement for behavior that was previously being reinforced.</a:t>
            </a:r>
          </a:p>
          <a:p>
            <a:pPr eaLnBrk="0" hangingPunct="0">
              <a:spcBef>
                <a:spcPct val="0"/>
              </a:spcBef>
            </a:pPr>
            <a:endParaRPr lang="en-US" dirty="0"/>
          </a:p>
          <a:p>
            <a:pPr eaLnBrk="0" hangingPunct="0">
              <a:spcBef>
                <a:spcPct val="0"/>
              </a:spcBef>
              <a:buFont typeface="Wingdings" pitchFamily="2" charset="2"/>
              <a:buChar char="Ø"/>
            </a:pPr>
            <a:r>
              <a:rPr lang="en-US" sz="1500" dirty="0"/>
              <a:t>For example, when a young child cries in the toy aisle of the grocery store because they want a toy, the parent may buy a toy to shut the child up.  This is positive reinforcement to the child’s act of crying in the store.  If the parent ignores the crying in the future and doesn’t buy any toys, eventually the child will realize that crying to get toys no longer works.  The behavior of crying for attention (and toys) will become ‘extinct’ due to lack of parental response.</a:t>
            </a:r>
          </a:p>
        </p:txBody>
      </p:sp>
      <p:sp>
        <p:nvSpPr>
          <p:cNvPr id="82950" name="Rectangle 6"/>
          <p:cNvSpPr>
            <a:spLocks noGrp="1" noRot="1" noChangeAspect="1" noChangeArrowheads="1" noTextEdit="1"/>
          </p:cNvSpPr>
          <p:nvPr>
            <p:ph type="sldImg"/>
          </p:nvPr>
        </p:nvSpPr>
        <p:spPr bwMode="auto">
          <a:xfrm>
            <a:off x="1152525" y="692150"/>
            <a:ext cx="4554538" cy="3416300"/>
          </a:xfrm>
          <a:prstGeom prst="rect">
            <a:avLst/>
          </a:prstGeom>
          <a:noFill/>
          <a:ln w="12700">
            <a:solidFill>
              <a:schemeClr val="tx1"/>
            </a:solidFill>
            <a:miter lim="800000"/>
            <a:headEnd/>
            <a:tailEnd/>
          </a:ln>
        </p:spPr>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CDFB0CE-522F-4EEB-B0C7-A9D688B1E4D4}" type="slidenum">
              <a:rPr lang="en-US"/>
              <a:pPr/>
              <a:t>38</a:t>
            </a:fld>
            <a:endParaRPr lang="en-US" dirty="0"/>
          </a:p>
        </p:txBody>
      </p:sp>
      <p:sp>
        <p:nvSpPr>
          <p:cNvPr id="84994" name="Rectangle 2"/>
          <p:cNvSpPr>
            <a:spLocks noGrp="1" noChangeArrowheads="1"/>
          </p:cNvSpPr>
          <p:nvPr>
            <p:ph type="body" idx="1"/>
          </p:nvPr>
        </p:nvSpPr>
        <p:spPr bwMode="auto">
          <a:xfrm>
            <a:off x="914400" y="4344108"/>
            <a:ext cx="5029200" cy="4114643"/>
          </a:xfrm>
          <a:prstGeom prst="rect">
            <a:avLst/>
          </a:prstGeom>
          <a:noFill/>
          <a:ln>
            <a:miter lim="800000"/>
            <a:headEnd/>
            <a:tailEnd/>
          </a:ln>
        </p:spPr>
        <p:txBody>
          <a:bodyPr lIns="90488" tIns="44450" rIns="90488" bIns="44450"/>
          <a:lstStyle/>
          <a:p>
            <a:pPr eaLnBrk="0" hangingPunct="0">
              <a:spcBef>
                <a:spcPct val="0"/>
              </a:spcBef>
              <a:buFont typeface="Wingdings" pitchFamily="2" charset="2"/>
              <a:buChar char="Ø"/>
            </a:pPr>
            <a:r>
              <a:rPr lang="en-US" sz="1100" dirty="0"/>
              <a:t>Here are two examples of punishment and extinction.  What are some other examples that you could relate to either in the workplace or at home?</a:t>
            </a:r>
          </a:p>
          <a:p>
            <a:pPr eaLnBrk="0" hangingPunct="0">
              <a:spcBef>
                <a:spcPct val="0"/>
              </a:spcBef>
            </a:pPr>
            <a:endParaRPr lang="en-US" sz="1100" dirty="0"/>
          </a:p>
          <a:p>
            <a:pPr eaLnBrk="0" hangingPunct="0">
              <a:spcBef>
                <a:spcPct val="0"/>
              </a:spcBef>
            </a:pPr>
            <a:endParaRPr lang="en-US" sz="1100" dirty="0"/>
          </a:p>
        </p:txBody>
      </p:sp>
      <p:sp>
        <p:nvSpPr>
          <p:cNvPr id="84995" name="Rectangle 3"/>
          <p:cNvSpPr>
            <a:spLocks noGrp="1" noRot="1" noChangeAspect="1" noChangeArrowheads="1" noTextEdit="1"/>
          </p:cNvSpPr>
          <p:nvPr>
            <p:ph type="sldImg"/>
          </p:nvPr>
        </p:nvSpPr>
        <p:spPr bwMode="auto">
          <a:xfrm>
            <a:off x="1152525" y="692150"/>
            <a:ext cx="4554538" cy="3416300"/>
          </a:xfrm>
          <a:prstGeom prst="rect">
            <a:avLst/>
          </a:prstGeom>
          <a:noFill/>
          <a:ln w="12700">
            <a:solidFill>
              <a:schemeClr val="tx1"/>
            </a:solidFill>
            <a:miter lim="800000"/>
            <a:headEnd/>
            <a:tailEnd/>
          </a:ln>
        </p:spPr>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7"/>
          <p:cNvSpPr>
            <a:spLocks noGrp="1" noChangeArrowheads="1"/>
          </p:cNvSpPr>
          <p:nvPr>
            <p:ph type="sldNum" sz="quarter" idx="5"/>
          </p:nvPr>
        </p:nvSpPr>
        <p:spPr>
          <a:ln/>
        </p:spPr>
        <p:txBody>
          <a:bodyPr/>
          <a:lstStyle/>
          <a:p>
            <a:fld id="{EE6B8FE1-A7AA-498D-AAF3-2A6FE390BCBE}" type="slidenum">
              <a:rPr lang="en-US"/>
              <a:pPr/>
              <a:t>39</a:t>
            </a:fld>
            <a:endParaRPr lang="en-US" dirty="0"/>
          </a:p>
        </p:txBody>
      </p:sp>
      <p:sp>
        <p:nvSpPr>
          <p:cNvPr id="87042" name="Rectangle 2"/>
          <p:cNvSpPr>
            <a:spLocks noChangeArrowheads="1"/>
          </p:cNvSpPr>
          <p:nvPr/>
        </p:nvSpPr>
        <p:spPr bwMode="auto">
          <a:xfrm>
            <a:off x="3886200" y="0"/>
            <a:ext cx="2971800" cy="457358"/>
          </a:xfrm>
          <a:prstGeom prst="rect">
            <a:avLst/>
          </a:prstGeom>
          <a:noFill/>
          <a:ln w="9525">
            <a:noFill/>
            <a:miter lim="800000"/>
            <a:headEnd/>
            <a:tailEnd/>
          </a:ln>
          <a:effectLst/>
        </p:spPr>
        <p:txBody>
          <a:bodyPr wrap="none" anchor="ctr"/>
          <a:lstStyle/>
          <a:p>
            <a:endParaRPr lang="en-US" dirty="0"/>
          </a:p>
        </p:txBody>
      </p:sp>
      <p:sp>
        <p:nvSpPr>
          <p:cNvPr id="87043" name="Rectangle 3"/>
          <p:cNvSpPr>
            <a:spLocks noChangeArrowheads="1"/>
          </p:cNvSpPr>
          <p:nvPr/>
        </p:nvSpPr>
        <p:spPr bwMode="auto">
          <a:xfrm>
            <a:off x="0" y="8686643"/>
            <a:ext cx="2971800" cy="457357"/>
          </a:xfrm>
          <a:prstGeom prst="rect">
            <a:avLst/>
          </a:prstGeom>
          <a:noFill/>
          <a:ln w="9525">
            <a:noFill/>
            <a:miter lim="800000"/>
            <a:headEnd/>
            <a:tailEnd/>
          </a:ln>
          <a:effectLst/>
        </p:spPr>
        <p:txBody>
          <a:bodyPr wrap="none" anchor="ctr"/>
          <a:lstStyle/>
          <a:p>
            <a:endParaRPr lang="en-US" dirty="0"/>
          </a:p>
        </p:txBody>
      </p:sp>
      <p:sp>
        <p:nvSpPr>
          <p:cNvPr id="87044" name="Rectangle 4"/>
          <p:cNvSpPr>
            <a:spLocks noChangeArrowheads="1"/>
          </p:cNvSpPr>
          <p:nvPr/>
        </p:nvSpPr>
        <p:spPr bwMode="auto">
          <a:xfrm>
            <a:off x="0" y="0"/>
            <a:ext cx="2971800" cy="457358"/>
          </a:xfrm>
          <a:prstGeom prst="rect">
            <a:avLst/>
          </a:prstGeom>
          <a:noFill/>
          <a:ln w="9525">
            <a:noFill/>
            <a:miter lim="800000"/>
            <a:headEnd/>
            <a:tailEnd/>
          </a:ln>
          <a:effectLst/>
        </p:spPr>
        <p:txBody>
          <a:bodyPr wrap="none" anchor="ctr"/>
          <a:lstStyle/>
          <a:p>
            <a:endParaRPr lang="en-US" dirty="0"/>
          </a:p>
        </p:txBody>
      </p:sp>
      <p:sp>
        <p:nvSpPr>
          <p:cNvPr id="87045" name="Rectangle 5"/>
          <p:cNvSpPr>
            <a:spLocks noGrp="1" noChangeArrowheads="1"/>
          </p:cNvSpPr>
          <p:nvPr>
            <p:ph type="body" idx="1"/>
          </p:nvPr>
        </p:nvSpPr>
        <p:spPr bwMode="auto">
          <a:xfrm>
            <a:off x="914400" y="4344108"/>
            <a:ext cx="5029200" cy="4114643"/>
          </a:xfrm>
          <a:prstGeom prst="rect">
            <a:avLst/>
          </a:prstGeom>
          <a:noFill/>
          <a:ln>
            <a:miter lim="800000"/>
            <a:headEnd/>
            <a:tailEnd/>
          </a:ln>
        </p:spPr>
        <p:txBody>
          <a:bodyPr lIns="90488" tIns="44450" rIns="90488" bIns="44450"/>
          <a:lstStyle/>
          <a:p>
            <a:pPr eaLnBrk="0" hangingPunct="0">
              <a:spcBef>
                <a:spcPct val="0"/>
              </a:spcBef>
              <a:buFont typeface="Wingdings" pitchFamily="2" charset="2"/>
              <a:buChar char="Ø"/>
            </a:pPr>
            <a:r>
              <a:rPr lang="en-US" sz="1100" dirty="0"/>
              <a:t>This graph represents the effects of punishment for decreasing performance.  </a:t>
            </a:r>
          </a:p>
          <a:p>
            <a:pPr eaLnBrk="0" hangingPunct="0">
              <a:spcBef>
                <a:spcPct val="0"/>
              </a:spcBef>
            </a:pPr>
            <a:endParaRPr lang="en-US" sz="900" dirty="0"/>
          </a:p>
          <a:p>
            <a:pPr eaLnBrk="0" hangingPunct="0">
              <a:spcBef>
                <a:spcPct val="0"/>
              </a:spcBef>
              <a:buFont typeface="Wingdings" pitchFamily="2" charset="2"/>
              <a:buChar char="Ø"/>
            </a:pPr>
            <a:r>
              <a:rPr lang="en-US" sz="1100" dirty="0"/>
              <a:t>With some safety problems the use of punishment is appropriate because you don’t have time to wait to begin applying positive or negative reinforcement.  You need an immediate change in poor performance for the safety of the employee and others. </a:t>
            </a:r>
          </a:p>
          <a:p>
            <a:pPr eaLnBrk="0" hangingPunct="0">
              <a:spcBef>
                <a:spcPct val="0"/>
              </a:spcBef>
            </a:pPr>
            <a:endParaRPr lang="en-US" sz="900" dirty="0"/>
          </a:p>
          <a:p>
            <a:pPr eaLnBrk="0" hangingPunct="0">
              <a:spcBef>
                <a:spcPct val="0"/>
              </a:spcBef>
              <a:buFont typeface="Wingdings" pitchFamily="2" charset="2"/>
              <a:buChar char="Ø"/>
            </a:pPr>
            <a:r>
              <a:rPr lang="en-US" sz="1100" dirty="0"/>
              <a:t>What are some examples of punishment that have been used for dealing with safety problems?</a:t>
            </a:r>
          </a:p>
          <a:p>
            <a:pPr eaLnBrk="0" hangingPunct="0">
              <a:spcBef>
                <a:spcPct val="0"/>
              </a:spcBef>
            </a:pPr>
            <a:endParaRPr lang="en-US" sz="900" dirty="0"/>
          </a:p>
          <a:p>
            <a:pPr eaLnBrk="0" hangingPunct="0">
              <a:spcBef>
                <a:spcPct val="0"/>
              </a:spcBef>
              <a:buFont typeface="Wingdings" pitchFamily="2" charset="2"/>
              <a:buChar char="Ø"/>
            </a:pPr>
            <a:r>
              <a:rPr lang="en-US" sz="1100" dirty="0"/>
              <a:t>Some points to remember about punishment:</a:t>
            </a:r>
          </a:p>
          <a:p>
            <a:pPr eaLnBrk="0" hangingPunct="0">
              <a:spcBef>
                <a:spcPct val="0"/>
              </a:spcBef>
              <a:buFont typeface="Wingdings" pitchFamily="2" charset="2"/>
              <a:buChar char="s"/>
            </a:pPr>
            <a:r>
              <a:rPr lang="en-US" sz="1100" dirty="0"/>
              <a:t>P weakens or stops behavior</a:t>
            </a:r>
          </a:p>
          <a:p>
            <a:pPr eaLnBrk="0" hangingPunct="0">
              <a:spcBef>
                <a:spcPct val="0"/>
              </a:spcBef>
              <a:buFont typeface="Wingdings" pitchFamily="2" charset="2"/>
              <a:buChar char="s"/>
            </a:pPr>
            <a:r>
              <a:rPr lang="en-US" sz="1100" dirty="0"/>
              <a:t>P may cause undesired behaviors to increase</a:t>
            </a:r>
          </a:p>
          <a:p>
            <a:pPr eaLnBrk="0" hangingPunct="0">
              <a:spcBef>
                <a:spcPct val="0"/>
              </a:spcBef>
              <a:buFont typeface="Wingdings" pitchFamily="2" charset="2"/>
              <a:buChar char="s"/>
            </a:pPr>
            <a:r>
              <a:rPr lang="en-US" sz="1100" dirty="0"/>
              <a:t>P never solves the root cause of  the problem</a:t>
            </a:r>
          </a:p>
          <a:p>
            <a:pPr eaLnBrk="0" hangingPunct="0">
              <a:spcBef>
                <a:spcPct val="0"/>
              </a:spcBef>
              <a:buFont typeface="Wingdings" pitchFamily="2" charset="2"/>
              <a:buChar char="s"/>
            </a:pPr>
            <a:r>
              <a:rPr lang="en-US" sz="1100" dirty="0"/>
              <a:t>P has many negative side effects, including hostility, fear, avoidance, escape, sabotage</a:t>
            </a:r>
          </a:p>
          <a:p>
            <a:pPr eaLnBrk="0" hangingPunct="0">
              <a:spcBef>
                <a:spcPct val="0"/>
              </a:spcBef>
              <a:buFont typeface="Wingdings" pitchFamily="2" charset="2"/>
              <a:buChar char="s"/>
            </a:pPr>
            <a:r>
              <a:rPr lang="en-US" sz="1100" dirty="0"/>
              <a:t>The person receiving the consequence is the one who determines if it is P, not the consequence itself</a:t>
            </a:r>
          </a:p>
          <a:p>
            <a:pPr eaLnBrk="0" hangingPunct="0">
              <a:spcBef>
                <a:spcPct val="0"/>
              </a:spcBef>
              <a:buFont typeface="Wingdings" pitchFamily="2" charset="2"/>
              <a:buChar char="s"/>
            </a:pPr>
            <a:endParaRPr lang="en-US" sz="1100" dirty="0"/>
          </a:p>
        </p:txBody>
      </p:sp>
      <p:sp>
        <p:nvSpPr>
          <p:cNvPr id="87046" name="Rectangle 6"/>
          <p:cNvSpPr>
            <a:spLocks noGrp="1" noRot="1" noChangeAspect="1" noChangeArrowheads="1" noTextEdit="1"/>
          </p:cNvSpPr>
          <p:nvPr>
            <p:ph type="sldImg"/>
          </p:nvPr>
        </p:nvSpPr>
        <p:spPr bwMode="auto">
          <a:xfrm>
            <a:off x="1152525" y="692150"/>
            <a:ext cx="4554538" cy="3416300"/>
          </a:xfrm>
          <a:prstGeom prst="rect">
            <a:avLst/>
          </a:prstGeom>
          <a:noFill/>
          <a:ln w="12700">
            <a:solidFill>
              <a:schemeClr val="tx1"/>
            </a:solidFill>
            <a:miter lim="800000"/>
            <a:headEnd/>
            <a:tailEnd/>
          </a:ln>
        </p:spPr>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7"/>
          <p:cNvSpPr>
            <a:spLocks noGrp="1" noChangeArrowheads="1"/>
          </p:cNvSpPr>
          <p:nvPr>
            <p:ph type="sldNum" sz="quarter" idx="5"/>
          </p:nvPr>
        </p:nvSpPr>
        <p:spPr>
          <a:ln/>
        </p:spPr>
        <p:txBody>
          <a:bodyPr/>
          <a:lstStyle/>
          <a:p>
            <a:fld id="{589B54FA-6043-4595-8E60-CD68717ED450}" type="slidenum">
              <a:rPr lang="en-US"/>
              <a:pPr/>
              <a:t>40</a:t>
            </a:fld>
            <a:endParaRPr lang="en-US" dirty="0"/>
          </a:p>
        </p:txBody>
      </p:sp>
      <p:sp>
        <p:nvSpPr>
          <p:cNvPr id="89090" name="Rectangle 2"/>
          <p:cNvSpPr>
            <a:spLocks noChangeArrowheads="1"/>
          </p:cNvSpPr>
          <p:nvPr/>
        </p:nvSpPr>
        <p:spPr bwMode="auto">
          <a:xfrm>
            <a:off x="3886200" y="0"/>
            <a:ext cx="2971800" cy="457358"/>
          </a:xfrm>
          <a:prstGeom prst="rect">
            <a:avLst/>
          </a:prstGeom>
          <a:noFill/>
          <a:ln w="9525">
            <a:noFill/>
            <a:miter lim="800000"/>
            <a:headEnd/>
            <a:tailEnd/>
          </a:ln>
          <a:effectLst/>
        </p:spPr>
        <p:txBody>
          <a:bodyPr wrap="none" anchor="ctr"/>
          <a:lstStyle/>
          <a:p>
            <a:endParaRPr lang="en-US" dirty="0"/>
          </a:p>
        </p:txBody>
      </p:sp>
      <p:sp>
        <p:nvSpPr>
          <p:cNvPr id="89091" name="Rectangle 3"/>
          <p:cNvSpPr>
            <a:spLocks noChangeArrowheads="1"/>
          </p:cNvSpPr>
          <p:nvPr/>
        </p:nvSpPr>
        <p:spPr bwMode="auto">
          <a:xfrm>
            <a:off x="0" y="8686643"/>
            <a:ext cx="2971800" cy="457357"/>
          </a:xfrm>
          <a:prstGeom prst="rect">
            <a:avLst/>
          </a:prstGeom>
          <a:noFill/>
          <a:ln w="9525">
            <a:noFill/>
            <a:miter lim="800000"/>
            <a:headEnd/>
            <a:tailEnd/>
          </a:ln>
          <a:effectLst/>
        </p:spPr>
        <p:txBody>
          <a:bodyPr wrap="none" anchor="ctr"/>
          <a:lstStyle/>
          <a:p>
            <a:endParaRPr lang="en-US" dirty="0"/>
          </a:p>
        </p:txBody>
      </p:sp>
      <p:sp>
        <p:nvSpPr>
          <p:cNvPr id="89092" name="Rectangle 4"/>
          <p:cNvSpPr>
            <a:spLocks noChangeArrowheads="1"/>
          </p:cNvSpPr>
          <p:nvPr/>
        </p:nvSpPr>
        <p:spPr bwMode="auto">
          <a:xfrm>
            <a:off x="0" y="0"/>
            <a:ext cx="2971800" cy="457358"/>
          </a:xfrm>
          <a:prstGeom prst="rect">
            <a:avLst/>
          </a:prstGeom>
          <a:noFill/>
          <a:ln w="9525">
            <a:noFill/>
            <a:miter lim="800000"/>
            <a:headEnd/>
            <a:tailEnd/>
          </a:ln>
          <a:effectLst/>
        </p:spPr>
        <p:txBody>
          <a:bodyPr wrap="none" anchor="ctr"/>
          <a:lstStyle/>
          <a:p>
            <a:endParaRPr lang="en-US" dirty="0"/>
          </a:p>
        </p:txBody>
      </p:sp>
      <p:sp>
        <p:nvSpPr>
          <p:cNvPr id="89093" name="Rectangle 5"/>
          <p:cNvSpPr>
            <a:spLocks noGrp="1" noChangeArrowheads="1"/>
          </p:cNvSpPr>
          <p:nvPr>
            <p:ph type="body" idx="1"/>
          </p:nvPr>
        </p:nvSpPr>
        <p:spPr bwMode="auto">
          <a:xfrm>
            <a:off x="914400" y="4344108"/>
            <a:ext cx="5029200" cy="4342536"/>
          </a:xfrm>
          <a:prstGeom prst="rect">
            <a:avLst/>
          </a:prstGeom>
          <a:noFill/>
          <a:ln>
            <a:miter lim="800000"/>
            <a:headEnd/>
            <a:tailEnd/>
          </a:ln>
        </p:spPr>
        <p:txBody>
          <a:bodyPr lIns="90488" tIns="44450" rIns="90488" bIns="44450"/>
          <a:lstStyle/>
          <a:p>
            <a:pPr eaLnBrk="0" hangingPunct="0">
              <a:spcBef>
                <a:spcPct val="0"/>
              </a:spcBef>
              <a:buFont typeface="Wingdings" pitchFamily="2" charset="2"/>
              <a:buChar char="Ø"/>
            </a:pPr>
            <a:r>
              <a:rPr lang="en-US" sz="1400" dirty="0"/>
              <a:t>This graph represents the effects of extinction on decreasing behavior.</a:t>
            </a:r>
          </a:p>
          <a:p>
            <a:pPr eaLnBrk="0" hangingPunct="0">
              <a:spcBef>
                <a:spcPct val="0"/>
              </a:spcBef>
            </a:pPr>
            <a:endParaRPr lang="en-US" sz="1400" dirty="0"/>
          </a:p>
          <a:p>
            <a:pPr eaLnBrk="0" hangingPunct="0">
              <a:spcBef>
                <a:spcPct val="0"/>
              </a:spcBef>
              <a:buFont typeface="Wingdings" pitchFamily="2" charset="2"/>
              <a:buChar char="Ø"/>
            </a:pPr>
            <a:r>
              <a:rPr lang="en-US" sz="1400" dirty="0"/>
              <a:t>Performance may increase after you begin applying extinction as the performer tries harder to get your attention, before realizing that it is not going to work and starts decreasing performance.  This increase in undesired behavior is called an “extinction burst.”</a:t>
            </a:r>
          </a:p>
          <a:p>
            <a:pPr eaLnBrk="0" hangingPunct="0">
              <a:spcBef>
                <a:spcPct val="0"/>
              </a:spcBef>
            </a:pPr>
            <a:endParaRPr lang="en-US" sz="1400" dirty="0"/>
          </a:p>
          <a:p>
            <a:pPr eaLnBrk="0" hangingPunct="0">
              <a:spcBef>
                <a:spcPct val="0"/>
              </a:spcBef>
              <a:buFont typeface="Wingdings" pitchFamily="2" charset="2"/>
              <a:buChar char="Ø"/>
            </a:pPr>
            <a:r>
              <a:rPr lang="en-US" sz="1400" dirty="0"/>
              <a:t>A good example for anyone who has kids is the way a child responds when you are trying to extinguish an undesirable behavior by ignoring it.  A child crying in their room will cry for a period of time and then stop when there is no response.  Then, in case you didn’t hear it the first time, another salvo of crying - louder and longer - with toys being thrown against the wall will follow.  This second salvo is the extinction burst at work.  When they realize that this new effort still hasn’t produced results then the undesired behavior will start to decrease.</a:t>
            </a:r>
          </a:p>
          <a:p>
            <a:pPr eaLnBrk="0" hangingPunct="0">
              <a:spcBef>
                <a:spcPct val="0"/>
              </a:spcBef>
            </a:pPr>
            <a:endParaRPr lang="en-US" sz="1400" dirty="0"/>
          </a:p>
          <a:p>
            <a:pPr eaLnBrk="0" hangingPunct="0">
              <a:spcBef>
                <a:spcPct val="0"/>
              </a:spcBef>
              <a:buFont typeface="Wingdings" pitchFamily="2" charset="2"/>
              <a:buChar char="Ø"/>
            </a:pPr>
            <a:r>
              <a:rPr lang="en-US" sz="1400" dirty="0"/>
              <a:t>Some points to remember about extinction:</a:t>
            </a:r>
          </a:p>
          <a:p>
            <a:pPr eaLnBrk="0" hangingPunct="0">
              <a:spcBef>
                <a:spcPct val="0"/>
              </a:spcBef>
              <a:buFont typeface="Wingdings" pitchFamily="2" charset="2"/>
              <a:buChar char="s"/>
            </a:pPr>
            <a:r>
              <a:rPr lang="en-US" sz="1400" dirty="0"/>
              <a:t>E weakens or stops behavior - we often mistakenly extinguish desired behaviors too!</a:t>
            </a:r>
          </a:p>
          <a:p>
            <a:pPr eaLnBrk="0" hangingPunct="0">
              <a:spcBef>
                <a:spcPct val="0"/>
              </a:spcBef>
              <a:buFont typeface="Wingdings" pitchFamily="2" charset="2"/>
              <a:buChar char="s"/>
            </a:pPr>
            <a:r>
              <a:rPr lang="en-US" sz="1400" dirty="0"/>
              <a:t>E occurs when nothing happens</a:t>
            </a:r>
          </a:p>
          <a:p>
            <a:pPr eaLnBrk="0" hangingPunct="0">
              <a:spcBef>
                <a:spcPct val="0"/>
              </a:spcBef>
              <a:buFont typeface="Wingdings" pitchFamily="2" charset="2"/>
              <a:buChar char="s"/>
            </a:pPr>
            <a:r>
              <a:rPr lang="en-US" sz="1400" dirty="0"/>
              <a:t>E may also weaken desired and undesired behaviors</a:t>
            </a:r>
          </a:p>
          <a:p>
            <a:pPr eaLnBrk="0" hangingPunct="0">
              <a:spcBef>
                <a:spcPct val="0"/>
              </a:spcBef>
              <a:buFont typeface="Wingdings" pitchFamily="2" charset="2"/>
              <a:buChar char="s"/>
            </a:pPr>
            <a:r>
              <a:rPr lang="en-US" sz="1400" dirty="0"/>
              <a:t>It is most effectively used when new behaviors that you do want to see are positively reinforced while the old behavior is being extinguished.</a:t>
            </a:r>
          </a:p>
          <a:p>
            <a:pPr eaLnBrk="0" hangingPunct="0">
              <a:spcBef>
                <a:spcPct val="0"/>
              </a:spcBef>
              <a:buFont typeface="Wingdings" pitchFamily="2" charset="2"/>
              <a:buChar char="s"/>
            </a:pPr>
            <a:r>
              <a:rPr lang="en-US" sz="1400" dirty="0"/>
              <a:t>If you are not actively using R+ then you it becomes E that is then driven to R-</a:t>
            </a:r>
          </a:p>
        </p:txBody>
      </p:sp>
      <p:sp>
        <p:nvSpPr>
          <p:cNvPr id="89094" name="Rectangle 6"/>
          <p:cNvSpPr>
            <a:spLocks noGrp="1" noRot="1" noChangeAspect="1" noChangeArrowheads="1" noTextEdit="1"/>
          </p:cNvSpPr>
          <p:nvPr>
            <p:ph type="sldImg"/>
          </p:nvPr>
        </p:nvSpPr>
        <p:spPr bwMode="auto">
          <a:xfrm>
            <a:off x="1152525" y="692150"/>
            <a:ext cx="4554538" cy="3416300"/>
          </a:xfrm>
          <a:prstGeom prst="rect">
            <a:avLst/>
          </a:prstGeom>
          <a:noFill/>
          <a:ln w="12700">
            <a:solidFill>
              <a:schemeClr val="tx1"/>
            </a:solidFill>
            <a:miter lim="800000"/>
            <a:headEnd/>
            <a:tailEnd/>
          </a:ln>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53A1911-59AD-4452-8B5C-FC213B74FC54}" type="slidenum">
              <a:rPr lang="en-US"/>
              <a:pPr/>
              <a:t>5</a:t>
            </a:fld>
            <a:endParaRPr lang="en-US" dirty="0"/>
          </a:p>
        </p:txBody>
      </p:sp>
      <p:sp>
        <p:nvSpPr>
          <p:cNvPr id="13314" name="Rectangle 2"/>
          <p:cNvSpPr>
            <a:spLocks noGrp="1" noRot="1" noChangeAspect="1" noChangeArrowheads="1" noTextEdit="1"/>
          </p:cNvSpPr>
          <p:nvPr>
            <p:ph type="sldImg"/>
          </p:nvPr>
        </p:nvSpPr>
        <p:spPr bwMode="auto">
          <a:xfrm>
            <a:off x="1119188" y="681038"/>
            <a:ext cx="4622800" cy="3467100"/>
          </a:xfrm>
          <a:prstGeom prst="rect">
            <a:avLst/>
          </a:prstGeom>
          <a:noFill/>
          <a:ln w="12700">
            <a:solidFill>
              <a:srgbClr val="000000"/>
            </a:solidFill>
            <a:miter lim="800000"/>
            <a:headEnd/>
            <a:tailEnd/>
          </a:ln>
        </p:spPr>
      </p:sp>
      <p:sp>
        <p:nvSpPr>
          <p:cNvPr id="13315" name="Rectangle 3"/>
          <p:cNvSpPr>
            <a:spLocks noGrp="1" noChangeArrowheads="1"/>
          </p:cNvSpPr>
          <p:nvPr>
            <p:ph type="body" idx="1"/>
          </p:nvPr>
        </p:nvSpPr>
        <p:spPr bwMode="auto">
          <a:xfrm>
            <a:off x="914400" y="4375541"/>
            <a:ext cx="5029200" cy="4073779"/>
          </a:xfrm>
          <a:prstGeom prst="rect">
            <a:avLst/>
          </a:prstGeom>
          <a:noFill/>
          <a:ln>
            <a:miter lim="800000"/>
            <a:headEnd/>
            <a:tailEnd/>
          </a:ln>
        </p:spPr>
        <p:txBody>
          <a:bodyPr lIns="92075" tIns="46038" rIns="92075" bIns="46038"/>
          <a:lstStyle/>
          <a:p>
            <a:endParaRPr lang="en-US" dirty="0"/>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7"/>
          <p:cNvSpPr>
            <a:spLocks noGrp="1" noChangeArrowheads="1"/>
          </p:cNvSpPr>
          <p:nvPr>
            <p:ph type="sldNum" sz="quarter" idx="5"/>
          </p:nvPr>
        </p:nvSpPr>
        <p:spPr>
          <a:ln/>
        </p:spPr>
        <p:txBody>
          <a:bodyPr/>
          <a:lstStyle/>
          <a:p>
            <a:fld id="{C8A71083-8839-42B6-AD4A-48EDDAAF41B2}" type="slidenum">
              <a:rPr lang="en-US"/>
              <a:pPr/>
              <a:t>41</a:t>
            </a:fld>
            <a:endParaRPr lang="en-US" dirty="0"/>
          </a:p>
        </p:txBody>
      </p:sp>
      <p:sp>
        <p:nvSpPr>
          <p:cNvPr id="91138" name="Rectangle 2"/>
          <p:cNvSpPr>
            <a:spLocks noChangeArrowheads="1"/>
          </p:cNvSpPr>
          <p:nvPr/>
        </p:nvSpPr>
        <p:spPr bwMode="auto">
          <a:xfrm>
            <a:off x="3886200" y="1"/>
            <a:ext cx="2971800" cy="455785"/>
          </a:xfrm>
          <a:prstGeom prst="rect">
            <a:avLst/>
          </a:prstGeom>
          <a:noFill/>
          <a:ln w="9525">
            <a:noFill/>
            <a:miter lim="800000"/>
            <a:headEnd/>
            <a:tailEnd/>
          </a:ln>
          <a:effectLst/>
        </p:spPr>
        <p:txBody>
          <a:bodyPr wrap="none" anchor="ctr"/>
          <a:lstStyle/>
          <a:p>
            <a:endParaRPr lang="en-US" dirty="0"/>
          </a:p>
        </p:txBody>
      </p:sp>
      <p:sp>
        <p:nvSpPr>
          <p:cNvPr id="91139" name="Rectangle 3"/>
          <p:cNvSpPr>
            <a:spLocks noChangeArrowheads="1"/>
          </p:cNvSpPr>
          <p:nvPr/>
        </p:nvSpPr>
        <p:spPr bwMode="auto">
          <a:xfrm>
            <a:off x="1" y="8686643"/>
            <a:ext cx="2970213" cy="457357"/>
          </a:xfrm>
          <a:prstGeom prst="rect">
            <a:avLst/>
          </a:prstGeom>
          <a:noFill/>
          <a:ln w="9525">
            <a:noFill/>
            <a:miter lim="800000"/>
            <a:headEnd/>
            <a:tailEnd/>
          </a:ln>
          <a:effectLst/>
        </p:spPr>
        <p:txBody>
          <a:bodyPr wrap="none" anchor="ctr"/>
          <a:lstStyle/>
          <a:p>
            <a:endParaRPr lang="en-US" dirty="0"/>
          </a:p>
        </p:txBody>
      </p:sp>
      <p:sp>
        <p:nvSpPr>
          <p:cNvPr id="91140" name="Rectangle 4"/>
          <p:cNvSpPr>
            <a:spLocks noChangeArrowheads="1"/>
          </p:cNvSpPr>
          <p:nvPr/>
        </p:nvSpPr>
        <p:spPr bwMode="auto">
          <a:xfrm>
            <a:off x="1" y="1"/>
            <a:ext cx="2970213" cy="455785"/>
          </a:xfrm>
          <a:prstGeom prst="rect">
            <a:avLst/>
          </a:prstGeom>
          <a:noFill/>
          <a:ln w="9525">
            <a:noFill/>
            <a:miter lim="800000"/>
            <a:headEnd/>
            <a:tailEnd/>
          </a:ln>
          <a:effectLst/>
        </p:spPr>
        <p:txBody>
          <a:bodyPr wrap="none" anchor="ctr"/>
          <a:lstStyle/>
          <a:p>
            <a:endParaRPr lang="en-US" dirty="0"/>
          </a:p>
        </p:txBody>
      </p:sp>
      <p:sp>
        <p:nvSpPr>
          <p:cNvPr id="91141" name="Rectangle 5"/>
          <p:cNvSpPr>
            <a:spLocks noGrp="1" noChangeArrowheads="1"/>
          </p:cNvSpPr>
          <p:nvPr>
            <p:ph type="body" idx="1"/>
          </p:nvPr>
        </p:nvSpPr>
        <p:spPr bwMode="auto">
          <a:xfrm>
            <a:off x="912814" y="4344107"/>
            <a:ext cx="5030787" cy="4188512"/>
          </a:xfrm>
          <a:prstGeom prst="rect">
            <a:avLst/>
          </a:prstGeom>
          <a:noFill/>
          <a:ln>
            <a:miter lim="800000"/>
            <a:headEnd/>
            <a:tailEnd/>
          </a:ln>
        </p:spPr>
        <p:txBody>
          <a:bodyPr lIns="90488" tIns="44450" rIns="90488" bIns="44450"/>
          <a:lstStyle/>
          <a:p>
            <a:pPr eaLnBrk="0" hangingPunct="0">
              <a:spcBef>
                <a:spcPct val="0"/>
              </a:spcBef>
              <a:buFont typeface="Wingdings" pitchFamily="2" charset="2"/>
              <a:buChar char="Ø"/>
            </a:pPr>
            <a:r>
              <a:rPr lang="en-US" sz="1400" dirty="0" smtClean="0"/>
              <a:t>This performance displays </a:t>
            </a:r>
            <a:r>
              <a:rPr lang="en-US" sz="1400" dirty="0"/>
              <a:t>the effects of the use of negative reinforcement.</a:t>
            </a:r>
          </a:p>
          <a:p>
            <a:pPr eaLnBrk="0" hangingPunct="0">
              <a:spcBef>
                <a:spcPct val="0"/>
              </a:spcBef>
            </a:pPr>
            <a:endParaRPr lang="en-US" sz="1400" dirty="0"/>
          </a:p>
          <a:p>
            <a:pPr eaLnBrk="0" hangingPunct="0">
              <a:spcBef>
                <a:spcPct val="0"/>
              </a:spcBef>
              <a:buFont typeface="Wingdings" pitchFamily="2" charset="2"/>
              <a:buChar char="Ø"/>
            </a:pPr>
            <a:r>
              <a:rPr lang="en-US" sz="1400" dirty="0"/>
              <a:t>The dotted lines represent goals that management has established. </a:t>
            </a:r>
          </a:p>
          <a:p>
            <a:pPr eaLnBrk="0" hangingPunct="0">
              <a:spcBef>
                <a:spcPct val="0"/>
              </a:spcBef>
            </a:pPr>
            <a:endParaRPr lang="en-US" sz="1400" dirty="0"/>
          </a:p>
          <a:p>
            <a:pPr eaLnBrk="0" hangingPunct="0">
              <a:spcBef>
                <a:spcPct val="0"/>
              </a:spcBef>
              <a:buFont typeface="Wingdings" pitchFamily="2" charset="2"/>
              <a:buChar char="Ø"/>
            </a:pPr>
            <a:r>
              <a:rPr lang="en-US" sz="1400" dirty="0"/>
              <a:t>When managed through the use of negative reinforcement people will likely wait until the last minute before ramping up their performance to meet the goal.  Once they have met the goal then they coast along slowly until the next goal is set.  Then they ramp up performance again at the last minute - go into idle and wait again.</a:t>
            </a:r>
          </a:p>
          <a:p>
            <a:pPr eaLnBrk="0" hangingPunct="0">
              <a:spcBef>
                <a:spcPct val="0"/>
              </a:spcBef>
              <a:buFont typeface="Wingdings" pitchFamily="2" charset="2"/>
              <a:buChar char="Ø"/>
            </a:pPr>
            <a:endParaRPr lang="en-US" sz="1400" dirty="0"/>
          </a:p>
          <a:p>
            <a:pPr eaLnBrk="0" hangingPunct="0">
              <a:spcBef>
                <a:spcPct val="0"/>
              </a:spcBef>
              <a:buFont typeface="Wingdings" pitchFamily="2" charset="2"/>
              <a:buChar char="Ø"/>
            </a:pPr>
            <a:r>
              <a:rPr lang="en-US" sz="1400" dirty="0"/>
              <a:t>What are some examples of this type of “J curve” performance that you have experienced in your careers?</a:t>
            </a:r>
          </a:p>
          <a:p>
            <a:pPr eaLnBrk="0" hangingPunct="0">
              <a:spcBef>
                <a:spcPct val="0"/>
              </a:spcBef>
            </a:pPr>
            <a:endParaRPr lang="en-US" sz="1400" dirty="0"/>
          </a:p>
          <a:p>
            <a:pPr eaLnBrk="0" hangingPunct="0">
              <a:spcBef>
                <a:spcPct val="0"/>
              </a:spcBef>
              <a:buFont typeface="Wingdings" pitchFamily="2" charset="2"/>
              <a:buChar char="Ø"/>
            </a:pPr>
            <a:r>
              <a:rPr lang="en-US" sz="1400" dirty="0"/>
              <a:t>Other ways to tell if there is management by use of negative reinforcement:</a:t>
            </a:r>
          </a:p>
          <a:p>
            <a:pPr eaLnBrk="0" hangingPunct="0">
              <a:spcBef>
                <a:spcPct val="0"/>
              </a:spcBef>
              <a:buFont typeface="Wingdings" pitchFamily="2" charset="2"/>
              <a:buChar char="s"/>
            </a:pPr>
            <a:r>
              <a:rPr lang="en-US" sz="1400" dirty="0"/>
              <a:t>“Negative talk” in the workplace - “Got too much to do and not enough time to do it” “I need a break” “I’m getting burned out” “They (workers) ought to want to do this and be glad they have jobs”  “That’s what they’re paid to do”.  R+ generates talk like “Could I help?”  “When are we going to get started?”  “The day just flies by”</a:t>
            </a:r>
          </a:p>
          <a:p>
            <a:pPr eaLnBrk="0" hangingPunct="0">
              <a:spcBef>
                <a:spcPct val="0"/>
              </a:spcBef>
              <a:buFont typeface="Wingdings" pitchFamily="2" charset="2"/>
              <a:buChar char="s"/>
            </a:pPr>
            <a:r>
              <a:rPr lang="en-US" sz="1400" dirty="0"/>
              <a:t>If a company is into stretch goals then they are usually into R-.  Most managers are more likely to reinforce unrealistic goals than realistic goals.  If performance goes flat at reaching the goal then you’ve got R- at work (unless you’re at the point of maximum performance improvement - and not many companies are!)</a:t>
            </a:r>
          </a:p>
          <a:p>
            <a:pPr eaLnBrk="0" hangingPunct="0">
              <a:spcBef>
                <a:spcPct val="0"/>
              </a:spcBef>
              <a:buFont typeface="Wingdings" pitchFamily="2" charset="2"/>
              <a:buChar char="s"/>
            </a:pPr>
            <a:r>
              <a:rPr lang="en-US" sz="1400" dirty="0"/>
              <a:t>If there is no planned R+ then it is R- by default.</a:t>
            </a:r>
          </a:p>
        </p:txBody>
      </p:sp>
      <p:sp>
        <p:nvSpPr>
          <p:cNvPr id="91142" name="Rectangle 6"/>
          <p:cNvSpPr>
            <a:spLocks noGrp="1" noRot="1" noChangeAspect="1" noChangeArrowheads="1" noTextEdit="1"/>
          </p:cNvSpPr>
          <p:nvPr>
            <p:ph type="sldImg"/>
          </p:nvPr>
        </p:nvSpPr>
        <p:spPr bwMode="auto">
          <a:xfrm>
            <a:off x="1152525" y="692150"/>
            <a:ext cx="4554538" cy="3416300"/>
          </a:xfrm>
          <a:prstGeom prst="rect">
            <a:avLst/>
          </a:prstGeom>
          <a:noFill/>
          <a:ln w="12700">
            <a:solidFill>
              <a:schemeClr val="tx1"/>
            </a:solidFill>
            <a:miter lim="800000"/>
            <a:headEnd/>
            <a:tailEnd/>
          </a:ln>
        </p:spPr>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78498D0-3E66-47D0-8636-3266AB196471}" type="slidenum">
              <a:rPr lang="en-US"/>
              <a:pPr/>
              <a:t>42</a:t>
            </a:fld>
            <a:endParaRPr lang="en-US" dirty="0"/>
          </a:p>
        </p:txBody>
      </p:sp>
      <p:sp>
        <p:nvSpPr>
          <p:cNvPr id="93186" name="Rectangle 2"/>
          <p:cNvSpPr>
            <a:spLocks noGrp="1" noRot="1" noChangeAspect="1" noChangeArrowheads="1" noTextEdit="1"/>
          </p:cNvSpPr>
          <p:nvPr>
            <p:ph type="sldImg"/>
          </p:nvPr>
        </p:nvSpPr>
        <p:spPr bwMode="auto">
          <a:xfrm>
            <a:off x="1119188" y="681038"/>
            <a:ext cx="4622800" cy="3467100"/>
          </a:xfrm>
          <a:prstGeom prst="rect">
            <a:avLst/>
          </a:prstGeom>
          <a:noFill/>
          <a:ln w="12700">
            <a:solidFill>
              <a:srgbClr val="000000"/>
            </a:solidFill>
            <a:miter lim="800000"/>
            <a:headEnd/>
            <a:tailEnd/>
          </a:ln>
        </p:spPr>
      </p:sp>
      <p:sp>
        <p:nvSpPr>
          <p:cNvPr id="93187" name="Rectangle 3"/>
          <p:cNvSpPr>
            <a:spLocks noGrp="1" noChangeArrowheads="1"/>
          </p:cNvSpPr>
          <p:nvPr>
            <p:ph type="body" idx="1"/>
          </p:nvPr>
        </p:nvSpPr>
        <p:spPr bwMode="auto">
          <a:xfrm>
            <a:off x="914400" y="4375541"/>
            <a:ext cx="5029200" cy="4073779"/>
          </a:xfrm>
          <a:prstGeom prst="rect">
            <a:avLst/>
          </a:prstGeom>
          <a:noFill/>
          <a:ln>
            <a:miter lim="800000"/>
            <a:headEnd/>
            <a:tailEnd/>
          </a:ln>
        </p:spPr>
        <p:txBody>
          <a:bodyPr lIns="92075" tIns="46038" rIns="92075" bIns="46038"/>
          <a:lstStyle/>
          <a:p>
            <a:endParaRPr lang="en-US" dirty="0"/>
          </a:p>
        </p:txBody>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F90956E-83DF-44FB-A243-18B071462C57}" type="slidenum">
              <a:rPr lang="en-US"/>
              <a:pPr/>
              <a:t>43</a:t>
            </a:fld>
            <a:endParaRPr lang="en-US" dirty="0"/>
          </a:p>
        </p:txBody>
      </p:sp>
      <p:sp>
        <p:nvSpPr>
          <p:cNvPr id="95234" name="Rectangle 2"/>
          <p:cNvSpPr>
            <a:spLocks noGrp="1" noRot="1" noChangeAspect="1" noChangeArrowheads="1" noTextEdit="1"/>
          </p:cNvSpPr>
          <p:nvPr>
            <p:ph type="sldImg"/>
          </p:nvPr>
        </p:nvSpPr>
        <p:spPr bwMode="auto">
          <a:xfrm>
            <a:off x="1119188" y="681038"/>
            <a:ext cx="4622800" cy="3467100"/>
          </a:xfrm>
          <a:prstGeom prst="rect">
            <a:avLst/>
          </a:prstGeom>
          <a:noFill/>
          <a:ln w="12700">
            <a:solidFill>
              <a:srgbClr val="000000"/>
            </a:solidFill>
            <a:miter lim="800000"/>
            <a:headEnd/>
            <a:tailEnd/>
          </a:ln>
        </p:spPr>
      </p:sp>
      <p:sp>
        <p:nvSpPr>
          <p:cNvPr id="95235" name="Rectangle 3"/>
          <p:cNvSpPr>
            <a:spLocks noGrp="1" noChangeArrowheads="1"/>
          </p:cNvSpPr>
          <p:nvPr>
            <p:ph type="body" idx="1"/>
          </p:nvPr>
        </p:nvSpPr>
        <p:spPr bwMode="auto">
          <a:xfrm>
            <a:off x="914400" y="4375541"/>
            <a:ext cx="5029200" cy="4073779"/>
          </a:xfrm>
          <a:prstGeom prst="rect">
            <a:avLst/>
          </a:prstGeom>
          <a:noFill/>
          <a:ln>
            <a:miter lim="800000"/>
            <a:headEnd/>
            <a:tailEnd/>
          </a:ln>
        </p:spPr>
        <p:txBody>
          <a:bodyPr lIns="92075" tIns="46038" rIns="92075" bIns="46038"/>
          <a:lstStyle/>
          <a:p>
            <a:endParaRPr lang="en-US" dirty="0"/>
          </a:p>
        </p:txBody>
      </p:sp>
    </p:spTree>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7"/>
          <p:cNvSpPr>
            <a:spLocks noGrp="1" noChangeArrowheads="1"/>
          </p:cNvSpPr>
          <p:nvPr>
            <p:ph type="sldNum" sz="quarter" idx="5"/>
          </p:nvPr>
        </p:nvSpPr>
        <p:spPr>
          <a:ln/>
        </p:spPr>
        <p:txBody>
          <a:bodyPr/>
          <a:lstStyle/>
          <a:p>
            <a:fld id="{1C15F29A-6AF7-4273-BEAD-24A77744AA35}" type="slidenum">
              <a:rPr lang="en-US"/>
              <a:pPr/>
              <a:t>44</a:t>
            </a:fld>
            <a:endParaRPr lang="en-US" dirty="0"/>
          </a:p>
        </p:txBody>
      </p:sp>
      <p:sp>
        <p:nvSpPr>
          <p:cNvPr id="97282" name="Rectangle 2"/>
          <p:cNvSpPr>
            <a:spLocks noChangeArrowheads="1"/>
          </p:cNvSpPr>
          <p:nvPr/>
        </p:nvSpPr>
        <p:spPr bwMode="auto">
          <a:xfrm>
            <a:off x="3886200" y="0"/>
            <a:ext cx="2971800" cy="457358"/>
          </a:xfrm>
          <a:prstGeom prst="rect">
            <a:avLst/>
          </a:prstGeom>
          <a:noFill/>
          <a:ln w="9525">
            <a:noFill/>
            <a:miter lim="800000"/>
            <a:headEnd/>
            <a:tailEnd/>
          </a:ln>
          <a:effectLst/>
        </p:spPr>
        <p:txBody>
          <a:bodyPr wrap="none" anchor="ctr"/>
          <a:lstStyle/>
          <a:p>
            <a:endParaRPr lang="en-US" dirty="0"/>
          </a:p>
        </p:txBody>
      </p:sp>
      <p:sp>
        <p:nvSpPr>
          <p:cNvPr id="97283" name="Rectangle 3"/>
          <p:cNvSpPr>
            <a:spLocks noChangeArrowheads="1"/>
          </p:cNvSpPr>
          <p:nvPr/>
        </p:nvSpPr>
        <p:spPr bwMode="auto">
          <a:xfrm>
            <a:off x="0" y="8686643"/>
            <a:ext cx="2971800" cy="457357"/>
          </a:xfrm>
          <a:prstGeom prst="rect">
            <a:avLst/>
          </a:prstGeom>
          <a:noFill/>
          <a:ln w="9525">
            <a:noFill/>
            <a:miter lim="800000"/>
            <a:headEnd/>
            <a:tailEnd/>
          </a:ln>
          <a:effectLst/>
        </p:spPr>
        <p:txBody>
          <a:bodyPr wrap="none" anchor="ctr"/>
          <a:lstStyle/>
          <a:p>
            <a:endParaRPr lang="en-US" dirty="0"/>
          </a:p>
        </p:txBody>
      </p:sp>
      <p:sp>
        <p:nvSpPr>
          <p:cNvPr id="97284" name="Rectangle 4"/>
          <p:cNvSpPr>
            <a:spLocks noChangeArrowheads="1"/>
          </p:cNvSpPr>
          <p:nvPr/>
        </p:nvSpPr>
        <p:spPr bwMode="auto">
          <a:xfrm>
            <a:off x="0" y="0"/>
            <a:ext cx="2971800" cy="457358"/>
          </a:xfrm>
          <a:prstGeom prst="rect">
            <a:avLst/>
          </a:prstGeom>
          <a:noFill/>
          <a:ln w="9525">
            <a:noFill/>
            <a:miter lim="800000"/>
            <a:headEnd/>
            <a:tailEnd/>
          </a:ln>
          <a:effectLst/>
        </p:spPr>
        <p:txBody>
          <a:bodyPr wrap="none" anchor="ctr"/>
          <a:lstStyle/>
          <a:p>
            <a:endParaRPr lang="en-US" dirty="0"/>
          </a:p>
        </p:txBody>
      </p:sp>
      <p:sp>
        <p:nvSpPr>
          <p:cNvPr id="97285" name="Rectangle 5"/>
          <p:cNvSpPr>
            <a:spLocks noGrp="1" noChangeArrowheads="1"/>
          </p:cNvSpPr>
          <p:nvPr>
            <p:ph type="body" idx="1"/>
          </p:nvPr>
        </p:nvSpPr>
        <p:spPr bwMode="auto">
          <a:xfrm>
            <a:off x="914400" y="4344108"/>
            <a:ext cx="5029200" cy="4114643"/>
          </a:xfrm>
          <a:prstGeom prst="rect">
            <a:avLst/>
          </a:prstGeom>
          <a:noFill/>
          <a:ln>
            <a:miter lim="800000"/>
            <a:headEnd/>
            <a:tailEnd/>
          </a:ln>
        </p:spPr>
        <p:txBody>
          <a:bodyPr lIns="90488" tIns="44450" rIns="90488" bIns="44450"/>
          <a:lstStyle/>
          <a:p>
            <a:pPr eaLnBrk="0" hangingPunct="0">
              <a:spcBef>
                <a:spcPct val="0"/>
              </a:spcBef>
              <a:buFont typeface="Wingdings" pitchFamily="2" charset="2"/>
              <a:buChar char="Ø"/>
            </a:pPr>
            <a:r>
              <a:rPr lang="en-US" sz="1500" dirty="0"/>
              <a:t>Think sign - this type of sign is often ignored because people naturally assume that they are always thinking that way.  In the absence of any systematic job safety training they may not have been told the safe way so they improvise what they feel is the safe way.  Lack of reinforcement from supervisors and co-workers about taking a few seconds to think things through - what are the hazards, how can I protect myself - before acting then becomes another example of extinction.  While management may want employees to Think About Safety, lack of feedback and reinforcement causes that thinking habit to extinguish.</a:t>
            </a:r>
          </a:p>
          <a:p>
            <a:pPr eaLnBrk="0" hangingPunct="0">
              <a:spcBef>
                <a:spcPct val="0"/>
              </a:spcBef>
            </a:pPr>
            <a:endParaRPr lang="en-US" dirty="0"/>
          </a:p>
          <a:p>
            <a:pPr eaLnBrk="0" hangingPunct="0">
              <a:spcBef>
                <a:spcPct val="0"/>
              </a:spcBef>
              <a:buFont typeface="Wingdings" pitchFamily="2" charset="2"/>
              <a:buChar char="Ø"/>
            </a:pPr>
            <a:r>
              <a:rPr lang="en-US" sz="1500" dirty="0"/>
              <a:t>The stop sign on the other hand is frequently obeyed because the consequences if you don’t stop are likely to be negative, immediate, and almost certain, particularly if you are in downtown Manhattan during the morning rush hour.  If you are out in the back roads of North Dakota at 10 AM the benefits of driving right through without stopping may outweigh the remote possibility of another car being at the intersection and running into you.  Past consequences - accidents, near misses, tickets - may be powerful.  Lack of these three things - associated with stop signs - is more common.  How many of us come to a complete stop - behind the stop sign at every intersection?  How many of us come to a “rolling stop” where we slow down to 5 miles an hour, cover the brake and then blast on through?</a:t>
            </a:r>
          </a:p>
        </p:txBody>
      </p:sp>
      <p:sp>
        <p:nvSpPr>
          <p:cNvPr id="97286" name="Rectangle 6"/>
          <p:cNvSpPr>
            <a:spLocks noGrp="1" noRot="1" noChangeAspect="1" noChangeArrowheads="1" noTextEdit="1"/>
          </p:cNvSpPr>
          <p:nvPr>
            <p:ph type="sldImg"/>
          </p:nvPr>
        </p:nvSpPr>
        <p:spPr bwMode="auto">
          <a:xfrm>
            <a:off x="1152525" y="692150"/>
            <a:ext cx="4554538" cy="3416300"/>
          </a:xfrm>
          <a:prstGeom prst="rect">
            <a:avLst/>
          </a:prstGeom>
          <a:noFill/>
          <a:ln w="12700">
            <a:solidFill>
              <a:schemeClr val="tx1"/>
            </a:solidFill>
            <a:miter lim="800000"/>
            <a:headEnd/>
            <a:tailEnd/>
          </a:ln>
        </p:spPr>
      </p:sp>
    </p:spTree>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7"/>
          <p:cNvSpPr>
            <a:spLocks noGrp="1" noChangeArrowheads="1"/>
          </p:cNvSpPr>
          <p:nvPr>
            <p:ph type="sldNum" sz="quarter" idx="5"/>
          </p:nvPr>
        </p:nvSpPr>
        <p:spPr>
          <a:ln/>
        </p:spPr>
        <p:txBody>
          <a:bodyPr/>
          <a:lstStyle/>
          <a:p>
            <a:fld id="{77B8DDAF-C36F-4AF1-9ED4-6850C2C6E607}" type="slidenum">
              <a:rPr lang="en-US"/>
              <a:pPr/>
              <a:t>45</a:t>
            </a:fld>
            <a:endParaRPr lang="en-US" dirty="0"/>
          </a:p>
        </p:txBody>
      </p:sp>
      <p:sp>
        <p:nvSpPr>
          <p:cNvPr id="99330" name="Rectangle 2"/>
          <p:cNvSpPr>
            <a:spLocks noChangeArrowheads="1"/>
          </p:cNvSpPr>
          <p:nvPr/>
        </p:nvSpPr>
        <p:spPr bwMode="auto">
          <a:xfrm>
            <a:off x="3886200" y="0"/>
            <a:ext cx="2971800" cy="457358"/>
          </a:xfrm>
          <a:prstGeom prst="rect">
            <a:avLst/>
          </a:prstGeom>
          <a:noFill/>
          <a:ln w="9525">
            <a:noFill/>
            <a:miter lim="800000"/>
            <a:headEnd/>
            <a:tailEnd/>
          </a:ln>
          <a:effectLst/>
        </p:spPr>
        <p:txBody>
          <a:bodyPr wrap="none" anchor="ctr"/>
          <a:lstStyle/>
          <a:p>
            <a:endParaRPr lang="en-US" dirty="0"/>
          </a:p>
        </p:txBody>
      </p:sp>
      <p:sp>
        <p:nvSpPr>
          <p:cNvPr id="99331" name="Rectangle 3"/>
          <p:cNvSpPr>
            <a:spLocks noChangeArrowheads="1"/>
          </p:cNvSpPr>
          <p:nvPr/>
        </p:nvSpPr>
        <p:spPr bwMode="auto">
          <a:xfrm>
            <a:off x="0" y="8686643"/>
            <a:ext cx="2971800" cy="457357"/>
          </a:xfrm>
          <a:prstGeom prst="rect">
            <a:avLst/>
          </a:prstGeom>
          <a:noFill/>
          <a:ln w="9525">
            <a:noFill/>
            <a:miter lim="800000"/>
            <a:headEnd/>
            <a:tailEnd/>
          </a:ln>
          <a:effectLst/>
        </p:spPr>
        <p:txBody>
          <a:bodyPr wrap="none" anchor="ctr"/>
          <a:lstStyle/>
          <a:p>
            <a:endParaRPr lang="en-US" dirty="0"/>
          </a:p>
        </p:txBody>
      </p:sp>
      <p:sp>
        <p:nvSpPr>
          <p:cNvPr id="99332" name="Rectangle 4"/>
          <p:cNvSpPr>
            <a:spLocks noChangeArrowheads="1"/>
          </p:cNvSpPr>
          <p:nvPr/>
        </p:nvSpPr>
        <p:spPr bwMode="auto">
          <a:xfrm>
            <a:off x="0" y="0"/>
            <a:ext cx="2971800" cy="457358"/>
          </a:xfrm>
          <a:prstGeom prst="rect">
            <a:avLst/>
          </a:prstGeom>
          <a:noFill/>
          <a:ln w="9525">
            <a:noFill/>
            <a:miter lim="800000"/>
            <a:headEnd/>
            <a:tailEnd/>
          </a:ln>
          <a:effectLst/>
        </p:spPr>
        <p:txBody>
          <a:bodyPr wrap="none" anchor="ctr"/>
          <a:lstStyle/>
          <a:p>
            <a:endParaRPr lang="en-US" dirty="0"/>
          </a:p>
        </p:txBody>
      </p:sp>
      <p:sp>
        <p:nvSpPr>
          <p:cNvPr id="99333" name="Rectangle 5"/>
          <p:cNvSpPr>
            <a:spLocks noGrp="1" noChangeArrowheads="1"/>
          </p:cNvSpPr>
          <p:nvPr>
            <p:ph type="body" idx="1"/>
          </p:nvPr>
        </p:nvSpPr>
        <p:spPr bwMode="auto">
          <a:xfrm>
            <a:off x="914400" y="4344108"/>
            <a:ext cx="5029200" cy="4114643"/>
          </a:xfrm>
          <a:prstGeom prst="rect">
            <a:avLst/>
          </a:prstGeom>
          <a:noFill/>
          <a:ln>
            <a:miter lim="800000"/>
            <a:headEnd/>
            <a:tailEnd/>
          </a:ln>
        </p:spPr>
        <p:txBody>
          <a:bodyPr lIns="90488" tIns="44450" rIns="90488" bIns="44450"/>
          <a:lstStyle/>
          <a:p>
            <a:pPr eaLnBrk="0" hangingPunct="0">
              <a:spcBef>
                <a:spcPct val="0"/>
              </a:spcBef>
              <a:buFont typeface="Wingdings" pitchFamily="2" charset="2"/>
              <a:buChar char="Ø"/>
            </a:pPr>
            <a:r>
              <a:rPr lang="en-US" sz="1100" dirty="0"/>
              <a:t>What is reinforcing for one person is often not reinforcing for another person, particularly in the workplace.  When you are talking about hobbies you frequently find people with similar interests socializing together and enjoying activities that they find mutually reinforcing.  Community sports teams are a perfect example.</a:t>
            </a:r>
          </a:p>
          <a:p>
            <a:pPr eaLnBrk="0" hangingPunct="0">
              <a:spcBef>
                <a:spcPct val="0"/>
              </a:spcBef>
            </a:pPr>
            <a:endParaRPr lang="en-US" sz="900" dirty="0"/>
          </a:p>
          <a:p>
            <a:pPr eaLnBrk="0" hangingPunct="0">
              <a:spcBef>
                <a:spcPct val="0"/>
              </a:spcBef>
              <a:buFont typeface="Wingdings" pitchFamily="2" charset="2"/>
              <a:buChar char="Ø"/>
            </a:pPr>
            <a:r>
              <a:rPr lang="en-US" sz="1100" dirty="0"/>
              <a:t>What do people do for enjoyment when they leave work?  </a:t>
            </a:r>
          </a:p>
          <a:p>
            <a:pPr eaLnBrk="0" hangingPunct="0">
              <a:spcBef>
                <a:spcPct val="0"/>
              </a:spcBef>
            </a:pPr>
            <a:endParaRPr lang="en-US" sz="900" dirty="0"/>
          </a:p>
          <a:p>
            <a:pPr eaLnBrk="0" hangingPunct="0">
              <a:spcBef>
                <a:spcPct val="0"/>
              </a:spcBef>
              <a:buFont typeface="Wingdings" pitchFamily="2" charset="2"/>
              <a:buChar char="Ø"/>
            </a:pPr>
            <a:r>
              <a:rPr lang="en-US" sz="1100" dirty="0"/>
              <a:t>What types of hobbies do they have?  </a:t>
            </a:r>
          </a:p>
          <a:p>
            <a:pPr eaLnBrk="0" hangingPunct="0">
              <a:spcBef>
                <a:spcPct val="0"/>
              </a:spcBef>
            </a:pPr>
            <a:endParaRPr lang="en-US" sz="900" dirty="0"/>
          </a:p>
          <a:p>
            <a:pPr eaLnBrk="0" hangingPunct="0">
              <a:spcBef>
                <a:spcPct val="0"/>
              </a:spcBef>
              <a:buFont typeface="Wingdings" pitchFamily="2" charset="2"/>
              <a:buChar char="Ø"/>
            </a:pPr>
            <a:r>
              <a:rPr lang="en-US" sz="1100" dirty="0"/>
              <a:t>How do they spend their time on vacation?  </a:t>
            </a:r>
          </a:p>
          <a:p>
            <a:pPr eaLnBrk="0" hangingPunct="0">
              <a:spcBef>
                <a:spcPct val="0"/>
              </a:spcBef>
            </a:pPr>
            <a:endParaRPr lang="en-US" sz="900" dirty="0"/>
          </a:p>
          <a:p>
            <a:pPr eaLnBrk="0" hangingPunct="0">
              <a:spcBef>
                <a:spcPct val="0"/>
              </a:spcBef>
              <a:buFont typeface="Wingdings" pitchFamily="2" charset="2"/>
              <a:buChar char="Ø"/>
            </a:pPr>
            <a:r>
              <a:rPr lang="en-US" sz="1100" dirty="0"/>
              <a:t>If you won the Powerball lottery tonight and received $50 million, what would you do with your time?  Would you come back to work?  Most of us would not!</a:t>
            </a:r>
          </a:p>
        </p:txBody>
      </p:sp>
      <p:sp>
        <p:nvSpPr>
          <p:cNvPr id="99334" name="Rectangle 6"/>
          <p:cNvSpPr>
            <a:spLocks noGrp="1" noRot="1" noChangeAspect="1" noChangeArrowheads="1" noTextEdit="1"/>
          </p:cNvSpPr>
          <p:nvPr>
            <p:ph type="sldImg"/>
          </p:nvPr>
        </p:nvSpPr>
        <p:spPr bwMode="auto">
          <a:xfrm>
            <a:off x="1152525" y="692150"/>
            <a:ext cx="4554538" cy="3416300"/>
          </a:xfrm>
          <a:prstGeom prst="rect">
            <a:avLst/>
          </a:prstGeom>
          <a:noFill/>
          <a:ln w="12700">
            <a:solidFill>
              <a:schemeClr val="tx1"/>
            </a:solidFill>
            <a:miter lim="800000"/>
            <a:headEnd/>
            <a:tailEnd/>
          </a:ln>
        </p:spPr>
      </p:sp>
    </p:spTree>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7"/>
          <p:cNvSpPr>
            <a:spLocks noGrp="1" noChangeArrowheads="1"/>
          </p:cNvSpPr>
          <p:nvPr>
            <p:ph type="sldNum" sz="quarter" idx="5"/>
          </p:nvPr>
        </p:nvSpPr>
        <p:spPr>
          <a:ln/>
        </p:spPr>
        <p:txBody>
          <a:bodyPr/>
          <a:lstStyle/>
          <a:p>
            <a:fld id="{D6CB4BAE-AB5E-49FF-A2D3-8D4EDE75D2A0}" type="slidenum">
              <a:rPr lang="en-US"/>
              <a:pPr/>
              <a:t>46</a:t>
            </a:fld>
            <a:endParaRPr lang="en-US" dirty="0"/>
          </a:p>
        </p:txBody>
      </p:sp>
      <p:sp>
        <p:nvSpPr>
          <p:cNvPr id="101378" name="Rectangle 2"/>
          <p:cNvSpPr>
            <a:spLocks noChangeArrowheads="1"/>
          </p:cNvSpPr>
          <p:nvPr/>
        </p:nvSpPr>
        <p:spPr bwMode="auto">
          <a:xfrm>
            <a:off x="3886200" y="0"/>
            <a:ext cx="2971800" cy="457358"/>
          </a:xfrm>
          <a:prstGeom prst="rect">
            <a:avLst/>
          </a:prstGeom>
          <a:noFill/>
          <a:ln w="9525">
            <a:noFill/>
            <a:miter lim="800000"/>
            <a:headEnd/>
            <a:tailEnd/>
          </a:ln>
          <a:effectLst/>
        </p:spPr>
        <p:txBody>
          <a:bodyPr wrap="none" anchor="ctr"/>
          <a:lstStyle/>
          <a:p>
            <a:endParaRPr lang="en-US" dirty="0"/>
          </a:p>
        </p:txBody>
      </p:sp>
      <p:sp>
        <p:nvSpPr>
          <p:cNvPr id="101379" name="Rectangle 3"/>
          <p:cNvSpPr>
            <a:spLocks noChangeArrowheads="1"/>
          </p:cNvSpPr>
          <p:nvPr/>
        </p:nvSpPr>
        <p:spPr bwMode="auto">
          <a:xfrm>
            <a:off x="3886200" y="8686643"/>
            <a:ext cx="2971800" cy="457357"/>
          </a:xfrm>
          <a:prstGeom prst="rect">
            <a:avLst/>
          </a:prstGeom>
          <a:noFill/>
          <a:ln w="9525">
            <a:noFill/>
            <a:miter lim="800000"/>
            <a:headEnd/>
            <a:tailEnd/>
          </a:ln>
          <a:effectLst/>
        </p:spPr>
        <p:txBody>
          <a:bodyPr lIns="19050" tIns="0" rIns="19050" bIns="0" anchor="b"/>
          <a:lstStyle/>
          <a:p>
            <a:pPr algn="r"/>
            <a:r>
              <a:rPr lang="en-US" sz="1000" i="1" dirty="0">
                <a:solidFill>
                  <a:schemeClr val="tx1"/>
                </a:solidFill>
                <a:latin typeface="Times New Roman" pitchFamily="18" charset="0"/>
              </a:rPr>
              <a:t>23</a:t>
            </a:r>
          </a:p>
        </p:txBody>
      </p:sp>
      <p:sp>
        <p:nvSpPr>
          <p:cNvPr id="101380" name="Rectangle 4"/>
          <p:cNvSpPr>
            <a:spLocks noChangeArrowheads="1"/>
          </p:cNvSpPr>
          <p:nvPr/>
        </p:nvSpPr>
        <p:spPr bwMode="auto">
          <a:xfrm>
            <a:off x="0" y="8686643"/>
            <a:ext cx="2971800" cy="457357"/>
          </a:xfrm>
          <a:prstGeom prst="rect">
            <a:avLst/>
          </a:prstGeom>
          <a:noFill/>
          <a:ln w="9525">
            <a:noFill/>
            <a:miter lim="800000"/>
            <a:headEnd/>
            <a:tailEnd/>
          </a:ln>
          <a:effectLst/>
        </p:spPr>
        <p:txBody>
          <a:bodyPr wrap="none" anchor="ctr"/>
          <a:lstStyle/>
          <a:p>
            <a:endParaRPr lang="en-US" dirty="0"/>
          </a:p>
        </p:txBody>
      </p:sp>
      <p:sp>
        <p:nvSpPr>
          <p:cNvPr id="101381" name="Rectangle 5"/>
          <p:cNvSpPr>
            <a:spLocks noChangeArrowheads="1"/>
          </p:cNvSpPr>
          <p:nvPr/>
        </p:nvSpPr>
        <p:spPr bwMode="auto">
          <a:xfrm>
            <a:off x="0" y="0"/>
            <a:ext cx="2971800" cy="457358"/>
          </a:xfrm>
          <a:prstGeom prst="rect">
            <a:avLst/>
          </a:prstGeom>
          <a:noFill/>
          <a:ln w="9525">
            <a:noFill/>
            <a:miter lim="800000"/>
            <a:headEnd/>
            <a:tailEnd/>
          </a:ln>
          <a:effectLst/>
        </p:spPr>
        <p:txBody>
          <a:bodyPr wrap="none" anchor="ctr"/>
          <a:lstStyle/>
          <a:p>
            <a:endParaRPr lang="en-US" dirty="0"/>
          </a:p>
        </p:txBody>
      </p:sp>
      <p:sp>
        <p:nvSpPr>
          <p:cNvPr id="101382" name="Rectangle 6"/>
          <p:cNvSpPr>
            <a:spLocks noGrp="1" noChangeArrowheads="1"/>
          </p:cNvSpPr>
          <p:nvPr>
            <p:ph type="body" idx="1"/>
          </p:nvPr>
        </p:nvSpPr>
        <p:spPr bwMode="auto">
          <a:xfrm>
            <a:off x="914400" y="4344108"/>
            <a:ext cx="5029200" cy="4114643"/>
          </a:xfrm>
          <a:prstGeom prst="rect">
            <a:avLst/>
          </a:prstGeom>
          <a:noFill/>
          <a:ln>
            <a:miter lim="800000"/>
            <a:headEnd/>
            <a:tailEnd/>
          </a:ln>
        </p:spPr>
        <p:txBody>
          <a:bodyPr lIns="90488" tIns="44450" rIns="90488" bIns="44450"/>
          <a:lstStyle/>
          <a:p>
            <a:pPr eaLnBrk="0" hangingPunct="0">
              <a:spcBef>
                <a:spcPct val="0"/>
              </a:spcBef>
              <a:buFont typeface="Wingdings" pitchFamily="2" charset="2"/>
              <a:buChar char="Ø"/>
            </a:pPr>
            <a:r>
              <a:rPr lang="en-US" sz="1100" dirty="0"/>
              <a:t>Our challenge then is go from a negative reinforcement environment to a positive reinforcement environment.  </a:t>
            </a:r>
          </a:p>
          <a:p>
            <a:pPr eaLnBrk="0" hangingPunct="0">
              <a:spcBef>
                <a:spcPct val="0"/>
              </a:spcBef>
            </a:pPr>
            <a:endParaRPr lang="en-US" sz="900" dirty="0"/>
          </a:p>
          <a:p>
            <a:pPr eaLnBrk="0" hangingPunct="0">
              <a:spcBef>
                <a:spcPct val="0"/>
              </a:spcBef>
              <a:buFont typeface="Wingdings" pitchFamily="2" charset="2"/>
              <a:buChar char="Ø"/>
            </a:pPr>
            <a:r>
              <a:rPr lang="en-US" sz="1100" dirty="0"/>
              <a:t>I am sure we would all like to see everyone at our workplace showing up for work because they want to, not because they have to just to receive a paycheck.  </a:t>
            </a:r>
          </a:p>
          <a:p>
            <a:pPr eaLnBrk="0" hangingPunct="0">
              <a:spcBef>
                <a:spcPct val="0"/>
              </a:spcBef>
            </a:pPr>
            <a:endParaRPr lang="en-US" sz="900" dirty="0"/>
          </a:p>
          <a:p>
            <a:pPr eaLnBrk="0" hangingPunct="0">
              <a:spcBef>
                <a:spcPct val="0"/>
              </a:spcBef>
              <a:buFont typeface="Wingdings" pitchFamily="2" charset="2"/>
              <a:buChar char="Ø"/>
            </a:pPr>
            <a:r>
              <a:rPr lang="en-US" sz="1100" dirty="0"/>
              <a:t>The more we can increase the amount of discretionary effort expended by employees, the more rapidly  we can tap into the reservoir of human potential that often lies dormant in most companies.</a:t>
            </a:r>
          </a:p>
        </p:txBody>
      </p:sp>
      <p:sp>
        <p:nvSpPr>
          <p:cNvPr id="101383" name="Rectangle 7"/>
          <p:cNvSpPr>
            <a:spLocks noGrp="1" noRot="1" noChangeAspect="1" noChangeArrowheads="1" noTextEdit="1"/>
          </p:cNvSpPr>
          <p:nvPr>
            <p:ph type="sldImg"/>
          </p:nvPr>
        </p:nvSpPr>
        <p:spPr bwMode="auto">
          <a:xfrm>
            <a:off x="1152525" y="692150"/>
            <a:ext cx="4554538" cy="3416300"/>
          </a:xfrm>
          <a:prstGeom prst="rect">
            <a:avLst/>
          </a:prstGeom>
          <a:noFill/>
          <a:ln w="12700">
            <a:solidFill>
              <a:schemeClr val="tx1"/>
            </a:solidFill>
            <a:miter lim="800000"/>
            <a:headEnd/>
            <a:tailEnd/>
          </a:ln>
        </p:spPr>
      </p:sp>
    </p:spTree>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3196B6B-4ECE-41A8-BAC6-BCD020D5CE67}" type="slidenum">
              <a:rPr lang="en-US"/>
              <a:pPr/>
              <a:t>47</a:t>
            </a:fld>
            <a:endParaRPr lang="en-US" dirty="0"/>
          </a:p>
        </p:txBody>
      </p:sp>
      <p:sp>
        <p:nvSpPr>
          <p:cNvPr id="103426" name="Rectangle 2"/>
          <p:cNvSpPr>
            <a:spLocks noGrp="1" noRot="1" noChangeAspect="1" noChangeArrowheads="1" noTextEdit="1"/>
          </p:cNvSpPr>
          <p:nvPr>
            <p:ph type="sldImg"/>
          </p:nvPr>
        </p:nvSpPr>
        <p:spPr bwMode="auto">
          <a:xfrm>
            <a:off x="1154113" y="720725"/>
            <a:ext cx="4549775" cy="3411538"/>
          </a:xfrm>
          <a:prstGeom prst="rect">
            <a:avLst/>
          </a:prstGeom>
          <a:noFill/>
          <a:ln w="12700">
            <a:solidFill>
              <a:schemeClr val="tx1"/>
            </a:solidFill>
            <a:miter lim="800000"/>
            <a:headEnd/>
            <a:tailEnd/>
          </a:ln>
        </p:spPr>
      </p:sp>
      <p:sp>
        <p:nvSpPr>
          <p:cNvPr id="103427" name="Rectangle 3"/>
          <p:cNvSpPr>
            <a:spLocks noGrp="1" noChangeArrowheads="1"/>
          </p:cNvSpPr>
          <p:nvPr>
            <p:ph type="body" idx="1"/>
          </p:nvPr>
        </p:nvSpPr>
        <p:spPr bwMode="auto">
          <a:xfrm>
            <a:off x="914400" y="4369254"/>
            <a:ext cx="5029200" cy="4062778"/>
          </a:xfrm>
          <a:prstGeom prst="rect">
            <a:avLst/>
          </a:prstGeom>
          <a:noFill/>
          <a:ln>
            <a:miter lim="800000"/>
            <a:headEnd/>
            <a:tailEnd/>
          </a:ln>
        </p:spPr>
        <p:txBody>
          <a:bodyPr lIns="92075" tIns="46038" rIns="92075" bIns="46038"/>
          <a:lstStyle/>
          <a:p>
            <a:endParaRPr lang="en-US" dirty="0"/>
          </a:p>
        </p:txBody>
      </p:sp>
    </p:spTree>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2BA9F2D-839A-4036-B7A4-FD6A6975007E}" type="slidenum">
              <a:rPr lang="en-US"/>
              <a:pPr/>
              <a:t>48</a:t>
            </a:fld>
            <a:endParaRPr lang="en-US" dirty="0"/>
          </a:p>
        </p:txBody>
      </p:sp>
      <p:sp>
        <p:nvSpPr>
          <p:cNvPr id="105474" name="Rectangle 2"/>
          <p:cNvSpPr>
            <a:spLocks noGrp="1" noRot="1" noChangeAspect="1" noChangeArrowheads="1" noTextEdit="1"/>
          </p:cNvSpPr>
          <p:nvPr>
            <p:ph type="sldImg"/>
          </p:nvPr>
        </p:nvSpPr>
        <p:spPr bwMode="auto">
          <a:xfrm>
            <a:off x="1119188" y="681038"/>
            <a:ext cx="4622800" cy="3467100"/>
          </a:xfrm>
          <a:prstGeom prst="rect">
            <a:avLst/>
          </a:prstGeom>
          <a:noFill/>
          <a:ln w="12700">
            <a:solidFill>
              <a:srgbClr val="000000"/>
            </a:solidFill>
            <a:miter lim="800000"/>
            <a:headEnd/>
            <a:tailEnd/>
          </a:ln>
        </p:spPr>
      </p:sp>
      <p:sp>
        <p:nvSpPr>
          <p:cNvPr id="105475" name="Rectangle 3"/>
          <p:cNvSpPr>
            <a:spLocks noGrp="1" noChangeArrowheads="1"/>
          </p:cNvSpPr>
          <p:nvPr>
            <p:ph type="body" idx="1"/>
          </p:nvPr>
        </p:nvSpPr>
        <p:spPr bwMode="auto">
          <a:xfrm>
            <a:off x="914400" y="4375541"/>
            <a:ext cx="5029200" cy="4073779"/>
          </a:xfrm>
          <a:prstGeom prst="rect">
            <a:avLst/>
          </a:prstGeom>
          <a:noFill/>
          <a:ln>
            <a:miter lim="800000"/>
            <a:headEnd/>
            <a:tailEnd/>
          </a:ln>
        </p:spPr>
        <p:txBody>
          <a:bodyPr lIns="92075" tIns="46038" rIns="92075" bIns="46038"/>
          <a:lstStyle/>
          <a:p>
            <a:endParaRPr lang="en-US" dirty="0"/>
          </a:p>
        </p:txBody>
      </p:sp>
    </p:spTree>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47A4372-6955-4D52-A698-7F063C3AD13E}" type="slidenum">
              <a:rPr lang="en-US"/>
              <a:pPr/>
              <a:t>49</a:t>
            </a:fld>
            <a:endParaRPr lang="en-US" dirty="0"/>
          </a:p>
        </p:txBody>
      </p:sp>
      <p:sp>
        <p:nvSpPr>
          <p:cNvPr id="107522" name="Rectangle 2"/>
          <p:cNvSpPr>
            <a:spLocks noGrp="1" noRot="1" noChangeAspect="1" noChangeArrowheads="1" noTextEdit="1"/>
          </p:cNvSpPr>
          <p:nvPr>
            <p:ph type="sldImg"/>
          </p:nvPr>
        </p:nvSpPr>
        <p:spPr bwMode="auto">
          <a:xfrm>
            <a:off x="1152525" y="692150"/>
            <a:ext cx="4554538" cy="3416300"/>
          </a:xfrm>
          <a:prstGeom prst="rect">
            <a:avLst/>
          </a:prstGeom>
          <a:noFill/>
          <a:ln w="12700">
            <a:solidFill>
              <a:schemeClr val="tx1"/>
            </a:solidFill>
            <a:miter lim="800000"/>
            <a:headEnd/>
            <a:tailEnd/>
          </a:ln>
        </p:spPr>
      </p:sp>
      <p:sp>
        <p:nvSpPr>
          <p:cNvPr id="107523" name="Rectangle 3"/>
          <p:cNvSpPr>
            <a:spLocks noGrp="1" noChangeArrowheads="1"/>
          </p:cNvSpPr>
          <p:nvPr>
            <p:ph type="body" idx="1"/>
          </p:nvPr>
        </p:nvSpPr>
        <p:spPr bwMode="auto">
          <a:xfrm>
            <a:off x="912814" y="4344108"/>
            <a:ext cx="5030787" cy="4114643"/>
          </a:xfrm>
          <a:prstGeom prst="rect">
            <a:avLst/>
          </a:prstGeom>
          <a:noFill/>
          <a:ln>
            <a:miter lim="800000"/>
            <a:headEnd/>
            <a:tailEnd/>
          </a:ln>
        </p:spPr>
        <p:txBody>
          <a:bodyPr lIns="90488" tIns="44450" rIns="90488" bIns="44450"/>
          <a:lstStyle/>
          <a:p>
            <a:pPr eaLnBrk="0" hangingPunct="0">
              <a:spcBef>
                <a:spcPct val="0"/>
              </a:spcBef>
            </a:pPr>
            <a:r>
              <a:rPr lang="en-US" sz="1600" dirty="0"/>
              <a:t>This quote by Lester Thurow is quite appropriate when we talk about behavior-based safety.</a:t>
            </a:r>
          </a:p>
          <a:p>
            <a:pPr eaLnBrk="0" hangingPunct="0">
              <a:spcBef>
                <a:spcPct val="0"/>
              </a:spcBef>
            </a:pPr>
            <a:endParaRPr lang="en-US" sz="1600" dirty="0"/>
          </a:p>
          <a:p>
            <a:pPr eaLnBrk="0" hangingPunct="0">
              <a:spcBef>
                <a:spcPct val="0"/>
              </a:spcBef>
            </a:pPr>
            <a:r>
              <a:rPr lang="en-US" sz="1600" dirty="0"/>
              <a:t>Accidents, near misses, injuries and illnesses in the workplace and at-home do not have to be an accepted norm.  Companies that want to be competitive have to become better at eliminating waste.  There is no greater waste that the waste of human capabilities, talents and lives because of unsafe working environments.  Human capital is truly the most important resource in most organizations today.</a:t>
            </a:r>
          </a:p>
          <a:p>
            <a:pPr eaLnBrk="0" hangingPunct="0">
              <a:spcBef>
                <a:spcPct val="0"/>
              </a:spcBef>
            </a:pPr>
            <a:endParaRPr lang="en-US" sz="1600" dirty="0"/>
          </a:p>
          <a:p>
            <a:pPr eaLnBrk="0" hangingPunct="0">
              <a:spcBef>
                <a:spcPct val="0"/>
              </a:spcBef>
            </a:pPr>
            <a:r>
              <a:rPr lang="en-US" sz="1600" dirty="0"/>
              <a:t>Companies that want to become competitive or remain competitive are those that will be the best at managing safety in the workplace.  That will require change in how we approach safety.  Behavior based safety techniques offer another important tool for doing this.</a:t>
            </a:r>
          </a:p>
          <a:p>
            <a:pPr eaLnBrk="0" hangingPunct="0">
              <a:spcBef>
                <a:spcPct val="0"/>
              </a:spcBef>
            </a:pPr>
            <a:endParaRPr lang="en-US" sz="1600" dirty="0"/>
          </a:p>
          <a:p>
            <a:pPr eaLnBrk="0" hangingPunct="0">
              <a:spcBef>
                <a:spcPct val="0"/>
              </a:spcBef>
            </a:pPr>
            <a:r>
              <a:rPr lang="en-US" sz="1600" dirty="0"/>
              <a:t>Or as Mr. Thurow states, “You can lose”.  Which do you want to do?</a:t>
            </a: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02DBA30-7518-465C-8767-23F6AF08DAB5}" type="slidenum">
              <a:rPr lang="en-US"/>
              <a:pPr/>
              <a:t>6</a:t>
            </a:fld>
            <a:endParaRPr lang="en-US" dirty="0"/>
          </a:p>
        </p:txBody>
      </p:sp>
      <p:sp>
        <p:nvSpPr>
          <p:cNvPr id="15362" name="Rectangle 2"/>
          <p:cNvSpPr>
            <a:spLocks noGrp="1" noRot="1" noChangeAspect="1" noChangeArrowheads="1" noTextEdit="1"/>
          </p:cNvSpPr>
          <p:nvPr>
            <p:ph type="sldImg"/>
          </p:nvPr>
        </p:nvSpPr>
        <p:spPr bwMode="auto">
          <a:xfrm>
            <a:off x="1119188" y="681038"/>
            <a:ext cx="4622800" cy="3467100"/>
          </a:xfrm>
          <a:prstGeom prst="rect">
            <a:avLst/>
          </a:prstGeom>
          <a:noFill/>
          <a:ln w="12700">
            <a:solidFill>
              <a:srgbClr val="000000"/>
            </a:solidFill>
            <a:miter lim="800000"/>
            <a:headEnd/>
            <a:tailEnd/>
          </a:ln>
        </p:spPr>
      </p:sp>
      <p:sp>
        <p:nvSpPr>
          <p:cNvPr id="15363" name="Rectangle 3"/>
          <p:cNvSpPr>
            <a:spLocks noGrp="1" noChangeArrowheads="1"/>
          </p:cNvSpPr>
          <p:nvPr>
            <p:ph type="body" idx="1"/>
          </p:nvPr>
        </p:nvSpPr>
        <p:spPr bwMode="auto">
          <a:xfrm>
            <a:off x="914400" y="4375541"/>
            <a:ext cx="5029200" cy="4073779"/>
          </a:xfrm>
          <a:prstGeom prst="rect">
            <a:avLst/>
          </a:prstGeom>
          <a:noFill/>
          <a:ln>
            <a:miter lim="800000"/>
            <a:headEnd/>
            <a:tailEnd/>
          </a:ln>
        </p:spPr>
        <p:txBody>
          <a:bodyPr lIns="92075" tIns="46038" rIns="92075" bIns="46038"/>
          <a:lstStyle/>
          <a:p>
            <a:endParaRPr lang="en-US"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B246D2E-2357-4929-B125-866EBB5292F3}" type="slidenum">
              <a:rPr lang="en-US"/>
              <a:pPr/>
              <a:t>7</a:t>
            </a:fld>
            <a:endParaRPr lang="en-US" dirty="0"/>
          </a:p>
        </p:txBody>
      </p:sp>
      <p:sp>
        <p:nvSpPr>
          <p:cNvPr id="17410" name="Rectangle 2"/>
          <p:cNvSpPr>
            <a:spLocks noGrp="1" noRot="1" noChangeAspect="1" noChangeArrowheads="1" noTextEdit="1"/>
          </p:cNvSpPr>
          <p:nvPr>
            <p:ph type="sldImg"/>
          </p:nvPr>
        </p:nvSpPr>
        <p:spPr bwMode="auto">
          <a:xfrm>
            <a:off x="1119188" y="681038"/>
            <a:ext cx="4622800" cy="3467100"/>
          </a:xfrm>
          <a:prstGeom prst="rect">
            <a:avLst/>
          </a:prstGeom>
          <a:noFill/>
          <a:ln w="12700">
            <a:solidFill>
              <a:srgbClr val="000000"/>
            </a:solidFill>
            <a:miter lim="800000"/>
            <a:headEnd/>
            <a:tailEnd/>
          </a:ln>
        </p:spPr>
      </p:sp>
      <p:sp>
        <p:nvSpPr>
          <p:cNvPr id="17411" name="Rectangle 3"/>
          <p:cNvSpPr>
            <a:spLocks noGrp="1" noChangeArrowheads="1"/>
          </p:cNvSpPr>
          <p:nvPr>
            <p:ph type="body" idx="1"/>
          </p:nvPr>
        </p:nvSpPr>
        <p:spPr bwMode="auto">
          <a:xfrm>
            <a:off x="914400" y="4375541"/>
            <a:ext cx="5029200" cy="4073779"/>
          </a:xfrm>
          <a:prstGeom prst="rect">
            <a:avLst/>
          </a:prstGeom>
          <a:noFill/>
          <a:ln>
            <a:miter lim="800000"/>
            <a:headEnd/>
            <a:tailEnd/>
          </a:ln>
        </p:spPr>
        <p:txBody>
          <a:bodyPr lIns="92075" tIns="46038" rIns="92075" bIns="46038"/>
          <a:lstStyle/>
          <a:p>
            <a:endParaRPr lang="en-US"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3EDF323-9085-4F6B-818F-CA6B156AC416}" type="slidenum">
              <a:rPr lang="en-US"/>
              <a:pPr/>
              <a:t>8</a:t>
            </a:fld>
            <a:endParaRPr lang="en-US" dirty="0"/>
          </a:p>
        </p:txBody>
      </p:sp>
      <p:sp>
        <p:nvSpPr>
          <p:cNvPr id="19458" name="Rectangle 2"/>
          <p:cNvSpPr>
            <a:spLocks noGrp="1" noRot="1" noChangeAspect="1" noChangeArrowheads="1" noTextEdit="1"/>
          </p:cNvSpPr>
          <p:nvPr>
            <p:ph type="sldImg"/>
          </p:nvPr>
        </p:nvSpPr>
        <p:spPr bwMode="auto">
          <a:xfrm>
            <a:off x="1152525" y="692150"/>
            <a:ext cx="4554538" cy="3416300"/>
          </a:xfrm>
          <a:prstGeom prst="rect">
            <a:avLst/>
          </a:prstGeom>
          <a:noFill/>
          <a:ln w="12700">
            <a:solidFill>
              <a:schemeClr val="tx1"/>
            </a:solidFill>
            <a:miter lim="800000"/>
            <a:headEnd/>
            <a:tailEnd/>
          </a:ln>
        </p:spPr>
      </p:sp>
      <p:sp>
        <p:nvSpPr>
          <p:cNvPr id="19459" name="Rectangle 3"/>
          <p:cNvSpPr>
            <a:spLocks noGrp="1" noChangeArrowheads="1"/>
          </p:cNvSpPr>
          <p:nvPr>
            <p:ph type="body" idx="1"/>
          </p:nvPr>
        </p:nvSpPr>
        <p:spPr bwMode="auto">
          <a:xfrm>
            <a:off x="912814" y="4344108"/>
            <a:ext cx="5030787" cy="4114643"/>
          </a:xfrm>
          <a:prstGeom prst="rect">
            <a:avLst/>
          </a:prstGeom>
          <a:noFill/>
          <a:ln>
            <a:miter lim="800000"/>
            <a:headEnd/>
            <a:tailEnd/>
          </a:ln>
        </p:spPr>
        <p:txBody>
          <a:bodyPr lIns="90488" tIns="44450" rIns="90488" bIns="44450"/>
          <a:lstStyle/>
          <a:p>
            <a:pPr eaLnBrk="0" hangingPunct="0">
              <a:spcBef>
                <a:spcPct val="0"/>
              </a:spcBef>
            </a:pPr>
            <a:r>
              <a:rPr lang="en-US" dirty="0"/>
              <a:t>In summary then, what is Behavior-Based Safety?  It is……</a:t>
            </a:r>
          </a:p>
          <a:p>
            <a:pPr eaLnBrk="0" hangingPunct="0">
              <a:spcBef>
                <a:spcPct val="0"/>
              </a:spcBef>
            </a:pPr>
            <a:endParaRPr lang="en-US" dirty="0"/>
          </a:p>
          <a:p>
            <a:pPr eaLnBrk="0" hangingPunct="0">
              <a:spcBef>
                <a:spcPct val="0"/>
              </a:spcBef>
            </a:pPr>
            <a:r>
              <a:rPr lang="en-US" dirty="0"/>
              <a:t>(discuss each of these bullet points)</a:t>
            </a:r>
          </a:p>
          <a:p>
            <a:pPr eaLnBrk="0" hangingPunct="0">
              <a:spcBef>
                <a:spcPct val="0"/>
              </a:spcBef>
            </a:pPr>
            <a:endParaRPr lang="en-US" dirty="0"/>
          </a:p>
          <a:p>
            <a:pPr eaLnBrk="0" hangingPunct="0">
              <a:spcBef>
                <a:spcPct val="0"/>
              </a:spcBef>
            </a:pPr>
            <a:r>
              <a:rPr lang="en-US" dirty="0"/>
              <a:t>Emphasize the last bullet point about being easy to understand but difficult to do.  Aubrey Daniels has often said “If you think performance management (or behavior-based safety) is easy, you’re doing it all wrong!”</a:t>
            </a:r>
          </a:p>
          <a:p>
            <a:pPr eaLnBrk="0" hangingPunct="0">
              <a:spcBef>
                <a:spcPct val="0"/>
              </a:spcBef>
            </a:pPr>
            <a:endParaRPr lang="en-US"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876C970-4E09-40E9-89F7-4DF2B7738087}" type="slidenum">
              <a:rPr lang="en-US"/>
              <a:pPr/>
              <a:t>9</a:t>
            </a:fld>
            <a:endParaRPr lang="en-US" dirty="0"/>
          </a:p>
        </p:txBody>
      </p:sp>
      <p:sp>
        <p:nvSpPr>
          <p:cNvPr id="21506" name="Rectangle 2"/>
          <p:cNvSpPr>
            <a:spLocks noGrp="1" noRot="1" noChangeAspect="1" noChangeArrowheads="1" noTextEdit="1"/>
          </p:cNvSpPr>
          <p:nvPr>
            <p:ph type="sldImg"/>
          </p:nvPr>
        </p:nvSpPr>
        <p:spPr bwMode="auto">
          <a:xfrm>
            <a:off x="1152525" y="692150"/>
            <a:ext cx="4554538" cy="3416300"/>
          </a:xfrm>
          <a:prstGeom prst="rect">
            <a:avLst/>
          </a:prstGeom>
          <a:noFill/>
          <a:ln w="12700">
            <a:solidFill>
              <a:schemeClr val="tx1"/>
            </a:solidFill>
            <a:miter lim="800000"/>
            <a:headEnd/>
            <a:tailEnd/>
          </a:ln>
        </p:spPr>
      </p:sp>
      <p:sp>
        <p:nvSpPr>
          <p:cNvPr id="21507" name="Rectangle 3"/>
          <p:cNvSpPr>
            <a:spLocks noGrp="1" noChangeArrowheads="1"/>
          </p:cNvSpPr>
          <p:nvPr>
            <p:ph type="body" idx="1"/>
          </p:nvPr>
        </p:nvSpPr>
        <p:spPr bwMode="auto">
          <a:xfrm>
            <a:off x="912814" y="4344108"/>
            <a:ext cx="5030787" cy="4114643"/>
          </a:xfrm>
          <a:prstGeom prst="rect">
            <a:avLst/>
          </a:prstGeom>
          <a:noFill/>
          <a:ln>
            <a:miter lim="800000"/>
            <a:headEnd/>
            <a:tailEnd/>
          </a:ln>
        </p:spPr>
        <p:txBody>
          <a:bodyPr lIns="90488" tIns="44450" rIns="90488" bIns="44450"/>
          <a:lstStyle/>
          <a:p>
            <a:pPr eaLnBrk="0" hangingPunct="0">
              <a:spcBef>
                <a:spcPct val="0"/>
              </a:spcBef>
            </a:pPr>
            <a:r>
              <a:rPr lang="en-US" dirty="0"/>
              <a:t>What Behavior-Based Safety is not……</a:t>
            </a:r>
          </a:p>
          <a:p>
            <a:pPr eaLnBrk="0" hangingPunct="0">
              <a:spcBef>
                <a:spcPct val="0"/>
              </a:spcBef>
            </a:pPr>
            <a:r>
              <a:rPr lang="en-US" dirty="0"/>
              <a:t> elaborate on each point</a:t>
            </a: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C043667-5EEF-4424-8617-E67AA4A3B7A6}" type="slidenum">
              <a:rPr lang="en-US"/>
              <a:pPr/>
              <a:t>10</a:t>
            </a:fld>
            <a:endParaRPr lang="en-US" dirty="0"/>
          </a:p>
        </p:txBody>
      </p:sp>
      <p:sp>
        <p:nvSpPr>
          <p:cNvPr id="23554" name="Rectangle 2"/>
          <p:cNvSpPr>
            <a:spLocks noGrp="1" noChangeArrowheads="1"/>
          </p:cNvSpPr>
          <p:nvPr>
            <p:ph type="body" idx="1"/>
          </p:nvPr>
        </p:nvSpPr>
        <p:spPr bwMode="auto">
          <a:xfrm>
            <a:off x="912814" y="4344108"/>
            <a:ext cx="5030787" cy="4114643"/>
          </a:xfrm>
          <a:prstGeom prst="rect">
            <a:avLst/>
          </a:prstGeom>
          <a:noFill/>
          <a:ln>
            <a:miter lim="800000"/>
            <a:headEnd/>
            <a:tailEnd/>
          </a:ln>
        </p:spPr>
        <p:txBody>
          <a:bodyPr lIns="90488" tIns="44450" rIns="90488" bIns="44450"/>
          <a:lstStyle/>
          <a:p>
            <a:pPr eaLnBrk="0" hangingPunct="0">
              <a:spcBef>
                <a:spcPct val="0"/>
              </a:spcBef>
            </a:pPr>
            <a:r>
              <a:rPr lang="en-US" sz="1600" dirty="0"/>
              <a:t>When you look at the at-risk data and are deciding what types of solutions or interventions to make, always consider each of these three components.</a:t>
            </a:r>
          </a:p>
          <a:p>
            <a:pPr eaLnBrk="0" hangingPunct="0">
              <a:spcBef>
                <a:spcPct val="0"/>
              </a:spcBef>
            </a:pPr>
            <a:r>
              <a:rPr lang="en-US" sz="1600" dirty="0"/>
              <a:t>  Safety management system - how does the current system that is being used to manage safety in the workplace need to be changed to increase the amount of “safe behavior”?</a:t>
            </a:r>
          </a:p>
          <a:p>
            <a:pPr eaLnBrk="0" hangingPunct="0">
              <a:spcBef>
                <a:spcPct val="0"/>
              </a:spcBef>
            </a:pPr>
            <a:r>
              <a:rPr lang="en-US" sz="1600" dirty="0"/>
              <a:t>  What engineering controls can be implemented to reduce or eliminate some of the causes of the at-risk behavior that is being observed.  If deviated wrists are considered to be “at-risk” posture, what engineering changes need to be made in the job?  Redesign of the work zone?  Changes in tools and equipment?  Elevation of working surfaces or change in their physical orientation?  Having a machine perform the tasks that were previously done by hand?</a:t>
            </a:r>
          </a:p>
          <a:p>
            <a:pPr eaLnBrk="0" hangingPunct="0">
              <a:spcBef>
                <a:spcPct val="0"/>
              </a:spcBef>
            </a:pPr>
            <a:r>
              <a:rPr lang="en-US" sz="1600" dirty="0"/>
              <a:t>  Behavioral interventions - you may provide all the proper tools, training, and adequate supervision but people may still be working in postures or positions that occasionally puts themselves at risk.  This may be conscious behavior or unconscious behavior.    Look at other job aids that may increase safe behavior awareness.  What sort of self monitoring techniques can be employed?  How can the necessary behavior changes be shaped and reinforced?</a:t>
            </a:r>
          </a:p>
          <a:p>
            <a:pPr eaLnBrk="0" hangingPunct="0">
              <a:spcBef>
                <a:spcPct val="0"/>
              </a:spcBef>
            </a:pPr>
            <a:r>
              <a:rPr lang="en-US" sz="1600" dirty="0"/>
              <a:t>Effective solutions may often require a combination of all 3 approaches. </a:t>
            </a:r>
          </a:p>
          <a:p>
            <a:pPr eaLnBrk="0" hangingPunct="0">
              <a:spcBef>
                <a:spcPct val="0"/>
              </a:spcBef>
            </a:pPr>
            <a:endParaRPr lang="en-US" sz="1600" dirty="0"/>
          </a:p>
        </p:txBody>
      </p:sp>
      <p:sp>
        <p:nvSpPr>
          <p:cNvPr id="23555" name="Rectangle 3"/>
          <p:cNvSpPr>
            <a:spLocks noGrp="1" noRot="1" noChangeAspect="1" noChangeArrowheads="1" noTextEdit="1"/>
          </p:cNvSpPr>
          <p:nvPr>
            <p:ph type="sldImg"/>
          </p:nvPr>
        </p:nvSpPr>
        <p:spPr bwMode="auto">
          <a:xfrm>
            <a:off x="1152525" y="692150"/>
            <a:ext cx="4554538" cy="3416300"/>
          </a:xfrm>
          <a:prstGeom prst="rect">
            <a:avLst/>
          </a:prstGeom>
          <a:noFill/>
          <a:ln w="12700">
            <a:solidFill>
              <a:schemeClr val="tx1"/>
            </a:solidFill>
            <a:miter lim="800000"/>
            <a:headEnd/>
            <a:tailEnd/>
          </a:ln>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normAutofit/>
          </a:bodyPr>
          <a:lstStyle>
            <a:lvl1pPr>
              <a:defRPr sz="4000" cap="all" baseline="0">
                <a:solidFill>
                  <a:srgbClr val="3569B2"/>
                </a:solidFill>
                <a:latin typeface="Lucida Sans" pitchFamily="34" charset="0"/>
              </a:defRPr>
            </a:lvl1pPr>
          </a:lstStyle>
          <a:p>
            <a:r>
              <a:rPr lang="en-US" dirty="0" smtClean="0"/>
              <a:t>Click to edit Master title style</a:t>
            </a:r>
            <a:endParaRPr lang="en-US"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7" name="TextBox 6"/>
          <p:cNvSpPr txBox="1"/>
          <p:nvPr userDrawn="1"/>
        </p:nvSpPr>
        <p:spPr>
          <a:xfrm>
            <a:off x="172278" y="662609"/>
            <a:ext cx="344557" cy="369332"/>
          </a:xfrm>
          <a:prstGeom prst="rect">
            <a:avLst/>
          </a:prstGeom>
          <a:solidFill>
            <a:schemeClr val="bg1"/>
          </a:solidFill>
        </p:spPr>
        <p:txBody>
          <a:bodyPr wrap="square" rtlCol="0">
            <a:spAutoFit/>
          </a:bodyPr>
          <a:lstStyle/>
          <a:p>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BA4EE32E-154B-7245-85F5-3E96C5773896}" type="datetimeFigureOut">
              <a:rPr lang="en-US" smtClean="0"/>
              <a:pPr/>
              <a:t>10/24/2011</a:t>
            </a:fld>
            <a:endParaRPr lang="en-US" dirty="0"/>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dirty="0"/>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CAFE940A-B68B-1149-83CF-351CD40EB9AA}"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BA4EE32E-154B-7245-85F5-3E96C5773896}" type="datetimeFigureOut">
              <a:rPr lang="en-US" smtClean="0"/>
              <a:pPr/>
              <a:t>10/24/2011</a:t>
            </a:fld>
            <a:endParaRPr lang="en-US" dirty="0"/>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dirty="0"/>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CAFE940A-B68B-1149-83CF-351CD40EB9AA}"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BA4EE32E-154B-7245-85F5-3E96C5773896}" type="datetimeFigureOut">
              <a:rPr lang="en-US" smtClean="0"/>
              <a:pPr/>
              <a:t>10/24/2011</a:t>
            </a:fld>
            <a:endParaRPr lang="en-US" dirty="0"/>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dirty="0"/>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CAFE940A-B68B-1149-83CF-351CD40EB9AA}"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BA4EE32E-154B-7245-85F5-3E96C5773896}" type="datetimeFigureOut">
              <a:rPr lang="en-US" smtClean="0"/>
              <a:pPr/>
              <a:t>10/24/2011</a:t>
            </a:fld>
            <a:endParaRPr lang="en-US" dirty="0"/>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dirty="0"/>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CAFE940A-B68B-1149-83CF-351CD40EB9AA}" type="slidenum">
              <a:rPr lang="en-US" smtClean="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BA4EE32E-154B-7245-85F5-3E96C5773896}" type="datetimeFigureOut">
              <a:rPr lang="en-US" smtClean="0"/>
              <a:pPr/>
              <a:t>10/24/2011</a:t>
            </a:fld>
            <a:endParaRPr lang="en-US" dirty="0"/>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US" dirty="0"/>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p>
            <a:fld id="{CAFE940A-B68B-1149-83CF-351CD40EB9AA}"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a:xfrm>
            <a:off x="457200" y="6356350"/>
            <a:ext cx="2133600" cy="365125"/>
          </a:xfrm>
          <a:prstGeom prst="rect">
            <a:avLst/>
          </a:prstGeom>
        </p:spPr>
        <p:txBody>
          <a:bodyPr/>
          <a:lstStyle/>
          <a:p>
            <a:fld id="{BA4EE32E-154B-7245-85F5-3E96C5773896}" type="datetimeFigureOut">
              <a:rPr lang="en-US" smtClean="0"/>
              <a:pPr/>
              <a:t>10/24/2011</a:t>
            </a:fld>
            <a:endParaRPr lang="en-US" dirty="0"/>
          </a:p>
        </p:txBody>
      </p:sp>
      <p:sp>
        <p:nvSpPr>
          <p:cNvPr id="8" name="Footer Placeholder 7"/>
          <p:cNvSpPr>
            <a:spLocks noGrp="1"/>
          </p:cNvSpPr>
          <p:nvPr>
            <p:ph type="ftr" sz="quarter" idx="11"/>
          </p:nvPr>
        </p:nvSpPr>
        <p:spPr>
          <a:xfrm>
            <a:off x="3124200" y="6356350"/>
            <a:ext cx="2895600" cy="365125"/>
          </a:xfrm>
          <a:prstGeom prst="rect">
            <a:avLst/>
          </a:prstGeom>
        </p:spPr>
        <p:txBody>
          <a:bodyPr/>
          <a:lstStyle/>
          <a:p>
            <a:endParaRPr lang="en-US" dirty="0"/>
          </a:p>
        </p:txBody>
      </p:sp>
      <p:sp>
        <p:nvSpPr>
          <p:cNvPr id="9" name="Slide Number Placeholder 8"/>
          <p:cNvSpPr>
            <a:spLocks noGrp="1"/>
          </p:cNvSpPr>
          <p:nvPr>
            <p:ph type="sldNum" sz="quarter" idx="12"/>
          </p:nvPr>
        </p:nvSpPr>
        <p:spPr>
          <a:xfrm>
            <a:off x="6553200" y="6356350"/>
            <a:ext cx="2133600" cy="365125"/>
          </a:xfrm>
          <a:prstGeom prst="rect">
            <a:avLst/>
          </a:prstGeom>
        </p:spPr>
        <p:txBody>
          <a:bodyPr/>
          <a:lstStyle/>
          <a:p>
            <a:fld id="{CAFE940A-B68B-1149-83CF-351CD40EB9AA}"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a:xfrm>
            <a:off x="457200" y="6356350"/>
            <a:ext cx="2133600" cy="365125"/>
          </a:xfrm>
          <a:prstGeom prst="rect">
            <a:avLst/>
          </a:prstGeom>
        </p:spPr>
        <p:txBody>
          <a:bodyPr/>
          <a:lstStyle/>
          <a:p>
            <a:fld id="{BA4EE32E-154B-7245-85F5-3E96C5773896}" type="datetimeFigureOut">
              <a:rPr lang="en-US" smtClean="0"/>
              <a:pPr/>
              <a:t>10/24/2011</a:t>
            </a:fld>
            <a:endParaRPr lang="en-US" dirty="0"/>
          </a:p>
        </p:txBody>
      </p:sp>
      <p:sp>
        <p:nvSpPr>
          <p:cNvPr id="4" name="Footer Placeholder 3"/>
          <p:cNvSpPr>
            <a:spLocks noGrp="1"/>
          </p:cNvSpPr>
          <p:nvPr>
            <p:ph type="ftr" sz="quarter" idx="11"/>
          </p:nvPr>
        </p:nvSpPr>
        <p:spPr>
          <a:xfrm>
            <a:off x="3124200" y="6356350"/>
            <a:ext cx="2895600" cy="365125"/>
          </a:xfrm>
          <a:prstGeom prst="rect">
            <a:avLst/>
          </a:prstGeom>
        </p:spPr>
        <p:txBody>
          <a:bodyPr/>
          <a:lstStyle/>
          <a:p>
            <a:endParaRPr lang="en-US" dirty="0"/>
          </a:p>
        </p:txBody>
      </p:sp>
      <p:sp>
        <p:nvSpPr>
          <p:cNvPr id="5" name="Slide Number Placeholder 4"/>
          <p:cNvSpPr>
            <a:spLocks noGrp="1"/>
          </p:cNvSpPr>
          <p:nvPr>
            <p:ph type="sldNum" sz="quarter" idx="12"/>
          </p:nvPr>
        </p:nvSpPr>
        <p:spPr>
          <a:xfrm>
            <a:off x="6553200" y="6356350"/>
            <a:ext cx="2133600" cy="365125"/>
          </a:xfrm>
          <a:prstGeom prst="rect">
            <a:avLst/>
          </a:prstGeom>
        </p:spPr>
        <p:txBody>
          <a:bodyPr/>
          <a:lstStyle/>
          <a:p>
            <a:fld id="{CAFE940A-B68B-1149-83CF-351CD40EB9AA}"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57200" y="6356350"/>
            <a:ext cx="2133600" cy="365125"/>
          </a:xfrm>
          <a:prstGeom prst="rect">
            <a:avLst/>
          </a:prstGeom>
        </p:spPr>
        <p:txBody>
          <a:bodyPr/>
          <a:lstStyle/>
          <a:p>
            <a:fld id="{BA4EE32E-154B-7245-85F5-3E96C5773896}" type="datetimeFigureOut">
              <a:rPr lang="en-US" smtClean="0"/>
              <a:pPr/>
              <a:t>10/24/2011</a:t>
            </a:fld>
            <a:endParaRPr lang="en-US" dirty="0"/>
          </a:p>
        </p:txBody>
      </p:sp>
      <p:sp>
        <p:nvSpPr>
          <p:cNvPr id="3" name="Footer Placeholder 2"/>
          <p:cNvSpPr>
            <a:spLocks noGrp="1"/>
          </p:cNvSpPr>
          <p:nvPr>
            <p:ph type="ftr" sz="quarter" idx="11"/>
          </p:nvPr>
        </p:nvSpPr>
        <p:spPr>
          <a:xfrm>
            <a:off x="3124200" y="6356350"/>
            <a:ext cx="2895600" cy="365125"/>
          </a:xfrm>
          <a:prstGeom prst="rect">
            <a:avLst/>
          </a:prstGeom>
        </p:spPr>
        <p:txBody>
          <a:bodyPr/>
          <a:lstStyle/>
          <a:p>
            <a:endParaRPr lang="en-US" dirty="0"/>
          </a:p>
        </p:txBody>
      </p:sp>
      <p:sp>
        <p:nvSpPr>
          <p:cNvPr id="4" name="Slide Number Placeholder 3"/>
          <p:cNvSpPr>
            <a:spLocks noGrp="1"/>
          </p:cNvSpPr>
          <p:nvPr>
            <p:ph type="sldNum" sz="quarter" idx="12"/>
          </p:nvPr>
        </p:nvSpPr>
        <p:spPr>
          <a:xfrm>
            <a:off x="6553200" y="6356350"/>
            <a:ext cx="2133600" cy="365125"/>
          </a:xfrm>
          <a:prstGeom prst="rect">
            <a:avLst/>
          </a:prstGeom>
        </p:spPr>
        <p:txBody>
          <a:bodyPr/>
          <a:lstStyle/>
          <a:p>
            <a:fld id="{CAFE940A-B68B-1149-83CF-351CD40EB9AA}"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BA4EE32E-154B-7245-85F5-3E96C5773896}" type="datetimeFigureOut">
              <a:rPr lang="en-US" smtClean="0"/>
              <a:pPr/>
              <a:t>10/24/2011</a:t>
            </a:fld>
            <a:endParaRPr lang="en-US" dirty="0"/>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US" dirty="0"/>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p>
            <a:fld id="{CAFE940A-B68B-1149-83CF-351CD40EB9AA}"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BA4EE32E-154B-7245-85F5-3E96C5773896}" type="datetimeFigureOut">
              <a:rPr lang="en-US" smtClean="0"/>
              <a:pPr/>
              <a:t>10/24/2011</a:t>
            </a:fld>
            <a:endParaRPr lang="en-US" dirty="0"/>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US" dirty="0"/>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p>
            <a:fld id="{CAFE940A-B68B-1149-83CF-351CD40EB9AA}" type="slidenum">
              <a:rPr lang="en-US" smtClean="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96956" y="168622"/>
            <a:ext cx="8325950" cy="1143000"/>
          </a:xfrm>
          <a:prstGeom prst="rect">
            <a:avLst/>
          </a:prstGeom>
        </p:spPr>
        <p:txBody>
          <a:bodyPr vert="horz" lIns="91440" tIns="45720" rIns="91440" bIns="45720" rtlCol="0" anchor="ctr">
            <a:norm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496956" y="1600200"/>
            <a:ext cx="8229600" cy="3925957"/>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12" name="TextBox 11"/>
          <p:cNvSpPr txBox="1"/>
          <p:nvPr userDrawn="1"/>
        </p:nvSpPr>
        <p:spPr>
          <a:xfrm>
            <a:off x="0" y="579434"/>
            <a:ext cx="457200" cy="461665"/>
          </a:xfrm>
          <a:prstGeom prst="rect">
            <a:avLst/>
          </a:prstGeom>
          <a:noFill/>
        </p:spPr>
        <p:txBody>
          <a:bodyPr wrap="square" rtlCol="0">
            <a:spAutoFit/>
          </a:bodyPr>
          <a:lstStyle/>
          <a:p>
            <a:pPr>
              <a:buClr>
                <a:srgbClr val="F6A11C"/>
              </a:buClr>
              <a:buFont typeface="Wingdings" pitchFamily="2" charset="2"/>
              <a:buChar char="q"/>
            </a:pPr>
            <a:endParaRPr lang="en-US" sz="2400" dirty="0">
              <a:latin typeface="Lucida Sans" pitchFamily="34" charset="0"/>
            </a:endParaRPr>
          </a:p>
        </p:txBody>
      </p:sp>
      <p:grpSp>
        <p:nvGrpSpPr>
          <p:cNvPr id="13" name="Group 12"/>
          <p:cNvGrpSpPr/>
          <p:nvPr userDrawn="1"/>
        </p:nvGrpSpPr>
        <p:grpSpPr>
          <a:xfrm>
            <a:off x="5578982" y="6075553"/>
            <a:ext cx="3621013" cy="650559"/>
            <a:chOff x="2925072" y="484059"/>
            <a:chExt cx="3621013" cy="867412"/>
          </a:xfrm>
        </p:grpSpPr>
        <p:sp>
          <p:nvSpPr>
            <p:cNvPr id="14" name="Subtitle 2"/>
            <p:cNvSpPr txBox="1">
              <a:spLocks/>
            </p:cNvSpPr>
            <p:nvPr/>
          </p:nvSpPr>
          <p:spPr>
            <a:xfrm>
              <a:off x="2925072" y="792328"/>
              <a:ext cx="3621013" cy="515507"/>
            </a:xfrm>
            <a:prstGeom prst="rect">
              <a:avLst/>
            </a:prstGeom>
          </p:spPr>
          <p:txBody>
            <a:bodyPr vert="horz" lIns="91440" tIns="45720" rIns="91440" bIns="45720" rtlCol="0">
              <a:normAutofit fontScale="62500" lnSpcReduction="20000"/>
            </a:bodyPr>
            <a:lstStyle/>
            <a:p>
              <a:pPr marL="0" marR="0" lvl="0" indent="0" algn="ctr" defTabSz="457200" rtl="0" eaLnBrk="1" fontAlgn="auto" latinLnBrk="0" hangingPunct="1">
                <a:lnSpc>
                  <a:spcPct val="100000"/>
                </a:lnSpc>
                <a:spcBef>
                  <a:spcPct val="20000"/>
                </a:spcBef>
                <a:spcAft>
                  <a:spcPts val="0"/>
                </a:spcAft>
                <a:buClrTx/>
                <a:buSzTx/>
                <a:buFont typeface="Arial"/>
                <a:buNone/>
                <a:tabLst/>
                <a:defRPr/>
              </a:pPr>
              <a:r>
                <a:rPr kumimoji="0" lang="en-US" sz="3600" b="1" i="0" u="none" strike="noStrike" kern="1200" cap="none" spc="-150" normalizeH="0" baseline="0" noProof="0" dirty="0" smtClean="0">
                  <a:ln>
                    <a:noFill/>
                  </a:ln>
                  <a:solidFill>
                    <a:srgbClr val="3569B2"/>
                  </a:solidFill>
                  <a:effectLst/>
                  <a:uLnTx/>
                  <a:uFillTx/>
                  <a:latin typeface="BlairMdITC TT-Medium"/>
                  <a:ea typeface="+mn-ea"/>
                  <a:cs typeface="BlairMdITC TT-Medium"/>
                </a:rPr>
                <a:t>Safety</a:t>
              </a:r>
              <a:r>
                <a:rPr kumimoji="0" lang="en-US" sz="2400" b="1" i="0" u="none" strike="noStrike" kern="1200" cap="none" spc="-150" normalizeH="0" baseline="0" noProof="0" dirty="0" smtClean="0">
                  <a:ln>
                    <a:noFill/>
                  </a:ln>
                  <a:solidFill>
                    <a:srgbClr val="3569B2"/>
                  </a:solidFill>
                  <a:effectLst/>
                  <a:uLnTx/>
                  <a:uFillTx/>
                  <a:latin typeface="BlairMdITC TT-Medium"/>
                  <a:ea typeface="+mn-ea"/>
                  <a:cs typeface="BlairMdITC TT-Medium"/>
                </a:rPr>
                <a:t>on</a:t>
              </a:r>
              <a:r>
                <a:rPr kumimoji="0" lang="en-US" sz="3600" b="1" i="0" u="none" strike="noStrike" kern="1200" cap="none" spc="-150" normalizeH="0" baseline="0" noProof="0" dirty="0" smtClean="0">
                  <a:ln>
                    <a:noFill/>
                  </a:ln>
                  <a:solidFill>
                    <a:srgbClr val="3569B2"/>
                  </a:solidFill>
                  <a:effectLst/>
                  <a:uLnTx/>
                  <a:uFillTx/>
                  <a:latin typeface="BlairMdITC TT-Medium"/>
                  <a:ea typeface="+mn-ea"/>
                  <a:cs typeface="BlairMdITC TT-Medium"/>
                </a:rPr>
                <a:t>Call</a:t>
              </a:r>
              <a:endParaRPr kumimoji="0" lang="en-US" sz="3600" b="1" i="0" u="none" strike="noStrike" kern="1200" cap="none" spc="-150" normalizeH="0" baseline="0" noProof="0" dirty="0">
                <a:ln>
                  <a:noFill/>
                </a:ln>
                <a:solidFill>
                  <a:srgbClr val="3569B2"/>
                </a:solidFill>
                <a:effectLst/>
                <a:uLnTx/>
                <a:uFillTx/>
                <a:latin typeface="BlairMdITC TT-Medium"/>
                <a:ea typeface="+mn-ea"/>
                <a:cs typeface="BlairMdITC TT-Medium"/>
              </a:endParaRPr>
            </a:p>
          </p:txBody>
        </p:sp>
        <p:sp>
          <p:nvSpPr>
            <p:cNvPr id="15" name="Right Triangle 14"/>
            <p:cNvSpPr/>
            <p:nvPr/>
          </p:nvSpPr>
          <p:spPr>
            <a:xfrm rot="16200000">
              <a:off x="5489586" y="539239"/>
              <a:ext cx="867412" cy="757052"/>
            </a:xfrm>
            <a:prstGeom prst="rtTriangle">
              <a:avLst/>
            </a:prstGeom>
            <a:solidFill>
              <a:srgbClr val="F6A11C"/>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grpSp>
      <p:pic>
        <p:nvPicPr>
          <p:cNvPr id="16" name="Content Placeholder 5" descr="HNI_CMYK_DOT.png"/>
          <p:cNvPicPr>
            <a:picLocks noChangeAspect="1"/>
          </p:cNvPicPr>
          <p:nvPr userDrawn="1"/>
        </p:nvPicPr>
        <p:blipFill>
          <a:blip r:embed="rId13"/>
          <a:srcRect l="-20459" r="-20459"/>
          <a:stretch>
            <a:fillRect/>
          </a:stretch>
        </p:blipFill>
        <p:spPr bwMode="auto">
          <a:xfrm>
            <a:off x="190500" y="677863"/>
            <a:ext cx="312738" cy="171450"/>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457200" rtl="0" eaLnBrk="1" latinLnBrk="0" hangingPunct="1">
        <a:spcBef>
          <a:spcPct val="0"/>
        </a:spcBef>
        <a:buFont typeface="Wingdings" pitchFamily="2" charset="2"/>
        <a:buNone/>
        <a:defRPr sz="2400" b="1" kern="1200" cap="all" baseline="0">
          <a:solidFill>
            <a:srgbClr val="3569B2"/>
          </a:solidFill>
          <a:latin typeface="Lucida Sans" pitchFamily="34" charset="0"/>
          <a:ea typeface="+mj-ea"/>
          <a:cs typeface="+mj-cs"/>
        </a:defRPr>
      </a:lvl1pPr>
    </p:titleStyle>
    <p:bodyStyle>
      <a:lvl1pPr marL="342900" indent="-342900" algn="l" defTabSz="457200" rtl="0" eaLnBrk="1" latinLnBrk="0" hangingPunct="1">
        <a:lnSpc>
          <a:spcPct val="150000"/>
        </a:lnSpc>
        <a:spcBef>
          <a:spcPts val="0"/>
        </a:spcBef>
        <a:buFont typeface="Arial"/>
        <a:buChar char="•"/>
        <a:defRPr sz="2000" kern="1200">
          <a:solidFill>
            <a:srgbClr val="7B726B"/>
          </a:solidFill>
          <a:latin typeface="Lucida Sans Unicode" pitchFamily="34" charset="0"/>
          <a:ea typeface="+mn-ea"/>
          <a:cs typeface="Lucida Sans Unicode" pitchFamily="34" charset="0"/>
        </a:defRPr>
      </a:lvl1pPr>
      <a:lvl2pPr marL="742950" indent="-285750" algn="l" defTabSz="457200" rtl="0" eaLnBrk="1" latinLnBrk="0" hangingPunct="1">
        <a:lnSpc>
          <a:spcPct val="150000"/>
        </a:lnSpc>
        <a:spcBef>
          <a:spcPts val="0"/>
        </a:spcBef>
        <a:buFont typeface="Arial"/>
        <a:buChar char="–"/>
        <a:defRPr sz="2000" kern="1200">
          <a:solidFill>
            <a:srgbClr val="7B726B"/>
          </a:solidFill>
          <a:latin typeface="Lucida Sans Unicode" pitchFamily="34" charset="0"/>
          <a:ea typeface="+mn-ea"/>
          <a:cs typeface="Lucida Sans Unicode" pitchFamily="34" charset="0"/>
        </a:defRPr>
      </a:lvl2pPr>
      <a:lvl3pPr marL="1143000" indent="-228600" algn="l" defTabSz="457200" rtl="0" eaLnBrk="1" latinLnBrk="0" hangingPunct="1">
        <a:lnSpc>
          <a:spcPct val="150000"/>
        </a:lnSpc>
        <a:spcBef>
          <a:spcPts val="0"/>
        </a:spcBef>
        <a:buFont typeface="Arial"/>
        <a:buChar char="•"/>
        <a:defRPr sz="2000" kern="1200">
          <a:solidFill>
            <a:srgbClr val="7B726B"/>
          </a:solidFill>
          <a:latin typeface="Lucida Sans Unicode" pitchFamily="34" charset="0"/>
          <a:ea typeface="+mn-ea"/>
          <a:cs typeface="Lucida Sans Unicode" pitchFamily="34" charset="0"/>
        </a:defRPr>
      </a:lvl3pPr>
      <a:lvl4pPr marL="1600200" indent="-228600" algn="l" defTabSz="457200" rtl="0" eaLnBrk="1" latinLnBrk="0" hangingPunct="1">
        <a:lnSpc>
          <a:spcPct val="150000"/>
        </a:lnSpc>
        <a:spcBef>
          <a:spcPts val="0"/>
        </a:spcBef>
        <a:buFont typeface="Arial"/>
        <a:buChar char="–"/>
        <a:defRPr sz="2000" kern="1200">
          <a:solidFill>
            <a:srgbClr val="7B726B"/>
          </a:solidFill>
          <a:latin typeface="Lucida Sans Unicode" pitchFamily="34" charset="0"/>
          <a:ea typeface="+mn-ea"/>
          <a:cs typeface="Lucida Sans Unicode" pitchFamily="34" charset="0"/>
        </a:defRPr>
      </a:lvl4pPr>
      <a:lvl5pPr marL="2057400" indent="-228600" algn="l" defTabSz="457200" rtl="0" eaLnBrk="1" latinLnBrk="0" hangingPunct="1">
        <a:lnSpc>
          <a:spcPct val="150000"/>
        </a:lnSpc>
        <a:spcBef>
          <a:spcPts val="0"/>
        </a:spcBef>
        <a:buFont typeface="Arial"/>
        <a:buChar char="»"/>
        <a:defRPr sz="2000" kern="1200">
          <a:solidFill>
            <a:srgbClr val="7B726B"/>
          </a:solidFill>
          <a:latin typeface="Lucida Sans Unicode" pitchFamily="34" charset="0"/>
          <a:ea typeface="+mn-ea"/>
          <a:cs typeface="Lucida Sans Unicode" pitchFamily="34" charset="0"/>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3" Type="http://schemas.openxmlformats.org/officeDocument/2006/relationships/notesSlide" Target="../notesSlides/notesSlide25.xml"/><Relationship Id="rId7" Type="http://schemas.openxmlformats.org/officeDocument/2006/relationships/oleObject" Target="../embeddings/oleObject1.bin"/><Relationship Id="rId2" Type="http://schemas.openxmlformats.org/officeDocument/2006/relationships/slideLayout" Target="../slideLayouts/slideLayout6.xml"/><Relationship Id="rId1" Type="http://schemas.openxmlformats.org/officeDocument/2006/relationships/vmlDrawing" Target="../drawings/vmlDrawing1.vml"/><Relationship Id="rId6" Type="http://schemas.openxmlformats.org/officeDocument/2006/relationships/image" Target="../media/image6.wmf"/><Relationship Id="rId5" Type="http://schemas.openxmlformats.org/officeDocument/2006/relationships/image" Target="../media/image5.wmf"/><Relationship Id="rId4" Type="http://schemas.openxmlformats.org/officeDocument/2006/relationships/image" Target="../media/image4.wmf"/></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6.xml"/></Relationships>
</file>

<file path=ppt/slides/_rels/slide28.xml.rels><?xml version="1.0" encoding="UTF-8" standalone="yes"?>
<Relationships xmlns="http://schemas.openxmlformats.org/package/2006/relationships"><Relationship Id="rId3" Type="http://schemas.openxmlformats.org/officeDocument/2006/relationships/notesSlide" Target="../notesSlides/notesSlide27.xml"/><Relationship Id="rId7" Type="http://schemas.openxmlformats.org/officeDocument/2006/relationships/image" Target="../media/image10.wmf"/><Relationship Id="rId2" Type="http://schemas.openxmlformats.org/officeDocument/2006/relationships/slideLayout" Target="../slideLayouts/slideLayout6.xml"/><Relationship Id="rId1" Type="http://schemas.openxmlformats.org/officeDocument/2006/relationships/vmlDrawing" Target="../drawings/vmlDrawing2.vml"/><Relationship Id="rId6" Type="http://schemas.openxmlformats.org/officeDocument/2006/relationships/oleObject" Target="../embeddings/oleObject4.bin"/><Relationship Id="rId5" Type="http://schemas.openxmlformats.org/officeDocument/2006/relationships/oleObject" Target="../embeddings/oleObject3.bin"/><Relationship Id="rId4" Type="http://schemas.openxmlformats.org/officeDocument/2006/relationships/oleObject" Target="../embeddings/oleObject2.bin"/></Relationships>
</file>

<file path=ppt/slides/_rels/slide29.xml.rels><?xml version="1.0" encoding="UTF-8" standalone="yes"?>
<Relationships xmlns="http://schemas.openxmlformats.org/package/2006/relationships"><Relationship Id="rId3" Type="http://schemas.openxmlformats.org/officeDocument/2006/relationships/notesSlide" Target="../notesSlides/notesSlide28.xml"/><Relationship Id="rId2" Type="http://schemas.openxmlformats.org/officeDocument/2006/relationships/slideLayout" Target="../slideLayouts/slideLayout6.xml"/><Relationship Id="rId1" Type="http://schemas.openxmlformats.org/officeDocument/2006/relationships/vmlDrawing" Target="../drawings/vmlDrawing3.vml"/><Relationship Id="rId5" Type="http://schemas.openxmlformats.org/officeDocument/2006/relationships/oleObject" Target="../embeddings/oleObject5.bin"/><Relationship Id="rId4" Type="http://schemas.openxmlformats.org/officeDocument/2006/relationships/image" Target="../media/image12.wmf"/></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13.wmf"/><Relationship Id="rId2" Type="http://schemas.openxmlformats.org/officeDocument/2006/relationships/notesSlide" Target="../notesSlides/notesSlide29.xml"/><Relationship Id="rId1" Type="http://schemas.openxmlformats.org/officeDocument/2006/relationships/slideLayout" Target="../slideLayouts/slideLayout6.xml"/><Relationship Id="rId5" Type="http://schemas.openxmlformats.org/officeDocument/2006/relationships/image" Target="../media/image15.wmf"/><Relationship Id="rId4" Type="http://schemas.openxmlformats.org/officeDocument/2006/relationships/image" Target="../media/image14.wmf"/></Relationships>
</file>

<file path=ppt/slides/_rels/slide31.xml.rels><?xml version="1.0" encoding="UTF-8" standalone="yes"?>
<Relationships xmlns="http://schemas.openxmlformats.org/package/2006/relationships"><Relationship Id="rId3" Type="http://schemas.openxmlformats.org/officeDocument/2006/relationships/image" Target="../media/image16.wmf"/><Relationship Id="rId2" Type="http://schemas.openxmlformats.org/officeDocument/2006/relationships/notesSlide" Target="../notesSlides/notesSlide30.xml"/><Relationship Id="rId1" Type="http://schemas.openxmlformats.org/officeDocument/2006/relationships/slideLayout" Target="../slideLayouts/slideLayout6.xml"/><Relationship Id="rId5" Type="http://schemas.openxmlformats.org/officeDocument/2006/relationships/image" Target="../media/image18.wmf"/><Relationship Id="rId4" Type="http://schemas.openxmlformats.org/officeDocument/2006/relationships/image" Target="../media/image17.wmf"/></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6.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6.xml"/></Relationships>
</file>

<file path=ppt/slides/_rels/slide35.xml.rels><?xml version="1.0" encoding="UTF-8" standalone="yes"?>
<Relationships xmlns="http://schemas.openxmlformats.org/package/2006/relationships"><Relationship Id="rId3" Type="http://schemas.openxmlformats.org/officeDocument/2006/relationships/image" Target="../media/image19.wmf"/><Relationship Id="rId2" Type="http://schemas.openxmlformats.org/officeDocument/2006/relationships/notesSlide" Target="../notesSlides/notesSlide34.xml"/><Relationship Id="rId1" Type="http://schemas.openxmlformats.org/officeDocument/2006/relationships/slideLayout" Target="../slideLayouts/slideLayout1.xml"/><Relationship Id="rId4" Type="http://schemas.openxmlformats.org/officeDocument/2006/relationships/image" Target="../media/image20.wmf"/></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6.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6.xml"/></Relationships>
</file>

<file path=ppt/slides/_rels/slide38.xml.rels><?xml version="1.0" encoding="UTF-8" standalone="yes"?>
<Relationships xmlns="http://schemas.openxmlformats.org/package/2006/relationships"><Relationship Id="rId3" Type="http://schemas.openxmlformats.org/officeDocument/2006/relationships/notesSlide" Target="../notesSlides/notesSlide37.xml"/><Relationship Id="rId2" Type="http://schemas.openxmlformats.org/officeDocument/2006/relationships/slideLayout" Target="../slideLayouts/slideLayout1.xml"/><Relationship Id="rId1" Type="http://schemas.openxmlformats.org/officeDocument/2006/relationships/vmlDrawing" Target="../drawings/vmlDrawing4.vml"/><Relationship Id="rId6" Type="http://schemas.openxmlformats.org/officeDocument/2006/relationships/oleObject" Target="../embeddings/oleObject6.bin"/><Relationship Id="rId5" Type="http://schemas.openxmlformats.org/officeDocument/2006/relationships/image" Target="../media/image23.wmf"/><Relationship Id="rId4" Type="http://schemas.openxmlformats.org/officeDocument/2006/relationships/image" Target="../media/image22.wmf"/></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6.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6.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3" Type="http://schemas.openxmlformats.org/officeDocument/2006/relationships/notesSlide" Target="../notesSlides/notesSlide43.xml"/><Relationship Id="rId2" Type="http://schemas.openxmlformats.org/officeDocument/2006/relationships/slideLayout" Target="../slideLayouts/slideLayout6.xml"/><Relationship Id="rId1" Type="http://schemas.openxmlformats.org/officeDocument/2006/relationships/vmlDrawing" Target="../drawings/vmlDrawing5.vml"/><Relationship Id="rId4" Type="http://schemas.openxmlformats.org/officeDocument/2006/relationships/oleObject" Target="../embeddings/oleObject7.bin"/></Relationships>
</file>

<file path=ppt/slides/_rels/slide45.xml.rels><?xml version="1.0" encoding="UTF-8" standalone="yes"?>
<Relationships xmlns="http://schemas.openxmlformats.org/package/2006/relationships"><Relationship Id="rId3" Type="http://schemas.openxmlformats.org/officeDocument/2006/relationships/image" Target="../media/image25.wmf"/><Relationship Id="rId2" Type="http://schemas.openxmlformats.org/officeDocument/2006/relationships/notesSlide" Target="../notesSlides/notesSlide44.xml"/><Relationship Id="rId1" Type="http://schemas.openxmlformats.org/officeDocument/2006/relationships/slideLayout" Target="../slideLayouts/slideLayout6.xml"/><Relationship Id="rId5" Type="http://schemas.openxmlformats.org/officeDocument/2006/relationships/image" Target="../media/image27.wmf"/><Relationship Id="rId4" Type="http://schemas.openxmlformats.org/officeDocument/2006/relationships/image" Target="../media/image26.wmf"/></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6.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normAutofit/>
          </a:bodyPr>
          <a:lstStyle/>
          <a:p>
            <a:r>
              <a:rPr lang="en-US" b="1" dirty="0" smtClean="0">
                <a:latin typeface="Lucida Sans" pitchFamily="34" charset="0"/>
              </a:rPr>
              <a:t>Behavior based safety</a:t>
            </a:r>
            <a:endParaRPr lang="en-US" b="1" dirty="0">
              <a:latin typeface="Lucida Sans" pitchFamily="34"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ChangeArrowheads="1"/>
          </p:cNvSpPr>
          <p:nvPr/>
        </p:nvSpPr>
        <p:spPr bwMode="auto">
          <a:xfrm>
            <a:off x="1619250" y="1765080"/>
            <a:ext cx="6311900" cy="397545"/>
          </a:xfrm>
          <a:prstGeom prst="rect">
            <a:avLst/>
          </a:prstGeom>
          <a:noFill/>
          <a:ln w="9525">
            <a:noFill/>
            <a:miter lim="800000"/>
            <a:headEnd/>
            <a:tailEnd/>
          </a:ln>
          <a:effectLst/>
        </p:spPr>
        <p:txBody>
          <a:bodyPr lIns="90488" tIns="44450" rIns="90488" bIns="44450">
            <a:spAutoFit/>
          </a:bodyPr>
          <a:lstStyle/>
          <a:p>
            <a:pPr algn="ctr">
              <a:spcBef>
                <a:spcPct val="50000"/>
              </a:spcBef>
            </a:pPr>
            <a:r>
              <a:rPr lang="en-US" sz="2000" dirty="0" smtClean="0">
                <a:solidFill>
                  <a:srgbClr val="7B726B"/>
                </a:solidFill>
                <a:latin typeface="Lucida Sans Unicode" pitchFamily="34" charset="0"/>
                <a:cs typeface="Lucida Sans Unicode" pitchFamily="34" charset="0"/>
              </a:rPr>
              <a:t>Always </a:t>
            </a:r>
            <a:r>
              <a:rPr lang="en-US" sz="2000" dirty="0">
                <a:solidFill>
                  <a:srgbClr val="7B726B"/>
                </a:solidFill>
                <a:latin typeface="Lucida Sans Unicode" pitchFamily="34" charset="0"/>
                <a:cs typeface="Lucida Sans Unicode" pitchFamily="34" charset="0"/>
              </a:rPr>
              <a:t>Consider These 3 Components</a:t>
            </a:r>
          </a:p>
        </p:txBody>
      </p:sp>
      <p:sp>
        <p:nvSpPr>
          <p:cNvPr id="22531" name="Freeform 3"/>
          <p:cNvSpPr>
            <a:spLocks/>
          </p:cNvSpPr>
          <p:nvPr/>
        </p:nvSpPr>
        <p:spPr bwMode="auto">
          <a:xfrm>
            <a:off x="997680" y="2171700"/>
            <a:ext cx="3556000" cy="2971800"/>
          </a:xfrm>
          <a:custGeom>
            <a:avLst/>
            <a:gdLst/>
            <a:ahLst/>
            <a:cxnLst>
              <a:cxn ang="0">
                <a:pos x="2239" y="0"/>
              </a:cxn>
              <a:cxn ang="0">
                <a:pos x="2239" y="1293"/>
              </a:cxn>
              <a:cxn ang="0">
                <a:pos x="0" y="1871"/>
              </a:cxn>
              <a:cxn ang="0">
                <a:pos x="2239" y="0"/>
              </a:cxn>
            </a:cxnLst>
            <a:rect l="0" t="0" r="r" b="b"/>
            <a:pathLst>
              <a:path w="2240" h="1872">
                <a:moveTo>
                  <a:pt x="2239" y="0"/>
                </a:moveTo>
                <a:lnTo>
                  <a:pt x="2239" y="1293"/>
                </a:lnTo>
                <a:lnTo>
                  <a:pt x="0" y="1871"/>
                </a:lnTo>
                <a:lnTo>
                  <a:pt x="2239" y="0"/>
                </a:lnTo>
              </a:path>
            </a:pathLst>
          </a:custGeom>
          <a:solidFill>
            <a:schemeClr val="tx1"/>
          </a:solidFill>
          <a:ln w="50800" cap="rnd" cmpd="sng">
            <a:solidFill>
              <a:srgbClr val="000000"/>
            </a:solidFill>
            <a:prstDash val="solid"/>
            <a:round/>
            <a:headEnd type="none" w="sm" len="sm"/>
            <a:tailEnd type="none" w="sm" len="sm"/>
          </a:ln>
          <a:effectLst/>
        </p:spPr>
        <p:txBody>
          <a:bodyPr/>
          <a:lstStyle/>
          <a:p>
            <a:endParaRPr lang="en-US" dirty="0"/>
          </a:p>
        </p:txBody>
      </p:sp>
      <p:sp>
        <p:nvSpPr>
          <p:cNvPr id="22532" name="Freeform 4"/>
          <p:cNvSpPr>
            <a:spLocks/>
          </p:cNvSpPr>
          <p:nvPr/>
        </p:nvSpPr>
        <p:spPr bwMode="auto">
          <a:xfrm>
            <a:off x="4523700" y="2185988"/>
            <a:ext cx="3657600" cy="2957512"/>
          </a:xfrm>
          <a:custGeom>
            <a:avLst/>
            <a:gdLst/>
            <a:ahLst/>
            <a:cxnLst>
              <a:cxn ang="0">
                <a:pos x="0" y="0"/>
              </a:cxn>
              <a:cxn ang="0">
                <a:pos x="0" y="1286"/>
              </a:cxn>
              <a:cxn ang="0">
                <a:pos x="2303" y="1862"/>
              </a:cxn>
              <a:cxn ang="0">
                <a:pos x="0" y="0"/>
              </a:cxn>
            </a:cxnLst>
            <a:rect l="0" t="0" r="r" b="b"/>
            <a:pathLst>
              <a:path w="2304" h="1863">
                <a:moveTo>
                  <a:pt x="0" y="0"/>
                </a:moveTo>
                <a:lnTo>
                  <a:pt x="0" y="1286"/>
                </a:lnTo>
                <a:lnTo>
                  <a:pt x="2303" y="1862"/>
                </a:lnTo>
                <a:lnTo>
                  <a:pt x="0" y="0"/>
                </a:lnTo>
              </a:path>
            </a:pathLst>
          </a:custGeom>
          <a:solidFill>
            <a:schemeClr val="tx1"/>
          </a:solidFill>
          <a:ln w="50800" cap="rnd" cmpd="sng">
            <a:solidFill>
              <a:srgbClr val="000000"/>
            </a:solidFill>
            <a:prstDash val="solid"/>
            <a:round/>
            <a:headEnd type="none" w="sm" len="sm"/>
            <a:tailEnd type="none" w="sm" len="sm"/>
          </a:ln>
          <a:effectLst/>
        </p:spPr>
        <p:txBody>
          <a:bodyPr/>
          <a:lstStyle/>
          <a:p>
            <a:endParaRPr lang="en-US" dirty="0"/>
          </a:p>
        </p:txBody>
      </p:sp>
      <p:sp>
        <p:nvSpPr>
          <p:cNvPr id="22533" name="Freeform 5"/>
          <p:cNvSpPr>
            <a:spLocks/>
          </p:cNvSpPr>
          <p:nvPr/>
        </p:nvSpPr>
        <p:spPr bwMode="auto">
          <a:xfrm>
            <a:off x="982690" y="4229100"/>
            <a:ext cx="7213600" cy="914400"/>
          </a:xfrm>
          <a:custGeom>
            <a:avLst/>
            <a:gdLst/>
            <a:ahLst/>
            <a:cxnLst>
              <a:cxn ang="0">
                <a:pos x="0" y="575"/>
              </a:cxn>
              <a:cxn ang="0">
                <a:pos x="2273" y="0"/>
              </a:cxn>
              <a:cxn ang="0">
                <a:pos x="4543" y="575"/>
              </a:cxn>
              <a:cxn ang="0">
                <a:pos x="0" y="575"/>
              </a:cxn>
            </a:cxnLst>
            <a:rect l="0" t="0" r="r" b="b"/>
            <a:pathLst>
              <a:path w="4544" h="576">
                <a:moveTo>
                  <a:pt x="0" y="575"/>
                </a:moveTo>
                <a:lnTo>
                  <a:pt x="2273" y="0"/>
                </a:lnTo>
                <a:lnTo>
                  <a:pt x="4543" y="575"/>
                </a:lnTo>
                <a:lnTo>
                  <a:pt x="0" y="575"/>
                </a:lnTo>
              </a:path>
            </a:pathLst>
          </a:custGeom>
          <a:solidFill>
            <a:schemeClr val="tx1"/>
          </a:solidFill>
          <a:ln w="50800" cap="rnd" cmpd="sng">
            <a:solidFill>
              <a:srgbClr val="000000"/>
            </a:solidFill>
            <a:prstDash val="solid"/>
            <a:round/>
            <a:headEnd type="none" w="sm" len="sm"/>
            <a:tailEnd type="none" w="sm" len="sm"/>
          </a:ln>
          <a:effectLst/>
        </p:spPr>
        <p:txBody>
          <a:bodyPr/>
          <a:lstStyle/>
          <a:p>
            <a:endParaRPr lang="en-US" dirty="0"/>
          </a:p>
        </p:txBody>
      </p:sp>
      <p:sp>
        <p:nvSpPr>
          <p:cNvPr id="22534" name="Rectangle 6"/>
          <p:cNvSpPr>
            <a:spLocks noChangeArrowheads="1"/>
          </p:cNvSpPr>
          <p:nvPr/>
        </p:nvSpPr>
        <p:spPr bwMode="auto">
          <a:xfrm rot="19389472">
            <a:off x="1989130" y="3348687"/>
            <a:ext cx="2851150" cy="705321"/>
          </a:xfrm>
          <a:prstGeom prst="rect">
            <a:avLst/>
          </a:prstGeom>
          <a:noFill/>
          <a:ln w="9525">
            <a:noFill/>
            <a:miter lim="800000"/>
            <a:headEnd/>
            <a:tailEnd/>
          </a:ln>
          <a:effectLst/>
        </p:spPr>
        <p:txBody>
          <a:bodyPr lIns="90488" tIns="44450" rIns="90488" bIns="44450">
            <a:spAutoFit/>
          </a:bodyPr>
          <a:lstStyle/>
          <a:p>
            <a:pPr algn="ctr">
              <a:spcBef>
                <a:spcPct val="50000"/>
              </a:spcBef>
            </a:pPr>
            <a:r>
              <a:rPr lang="en-US" sz="2000" b="1" i="1" dirty="0">
                <a:solidFill>
                  <a:srgbClr val="F6A11C"/>
                </a:solidFill>
                <a:latin typeface="Lucida Sans Unicode" pitchFamily="34" charset="0"/>
                <a:cs typeface="Lucida Sans Unicode" pitchFamily="34" charset="0"/>
              </a:rPr>
              <a:t>Safety Management System</a:t>
            </a:r>
          </a:p>
        </p:txBody>
      </p:sp>
      <p:sp>
        <p:nvSpPr>
          <p:cNvPr id="22535" name="Rectangle 7"/>
          <p:cNvSpPr>
            <a:spLocks noChangeArrowheads="1"/>
          </p:cNvSpPr>
          <p:nvPr/>
        </p:nvSpPr>
        <p:spPr bwMode="auto">
          <a:xfrm>
            <a:off x="3080480" y="4823080"/>
            <a:ext cx="3111500" cy="397545"/>
          </a:xfrm>
          <a:prstGeom prst="rect">
            <a:avLst/>
          </a:prstGeom>
          <a:noFill/>
          <a:ln w="9525">
            <a:noFill/>
            <a:miter lim="800000"/>
            <a:headEnd/>
            <a:tailEnd/>
          </a:ln>
          <a:effectLst/>
        </p:spPr>
        <p:txBody>
          <a:bodyPr lIns="90488" tIns="44450" rIns="90488" bIns="44450">
            <a:spAutoFit/>
          </a:bodyPr>
          <a:lstStyle/>
          <a:p>
            <a:pPr>
              <a:spcBef>
                <a:spcPct val="50000"/>
              </a:spcBef>
            </a:pPr>
            <a:r>
              <a:rPr lang="en-US" sz="2000" b="1" i="1" dirty="0">
                <a:solidFill>
                  <a:srgbClr val="F6A11C"/>
                </a:solidFill>
                <a:latin typeface="Lucida Sans Unicode" pitchFamily="34" charset="0"/>
                <a:cs typeface="Lucida Sans Unicode" pitchFamily="34" charset="0"/>
              </a:rPr>
              <a:t>Engineering Controls</a:t>
            </a:r>
          </a:p>
        </p:txBody>
      </p:sp>
      <p:sp>
        <p:nvSpPr>
          <p:cNvPr id="22536" name="Rectangle 8"/>
          <p:cNvSpPr>
            <a:spLocks noChangeArrowheads="1"/>
          </p:cNvSpPr>
          <p:nvPr/>
        </p:nvSpPr>
        <p:spPr bwMode="auto">
          <a:xfrm rot="2521337">
            <a:off x="5013791" y="3573127"/>
            <a:ext cx="2070100" cy="397545"/>
          </a:xfrm>
          <a:prstGeom prst="rect">
            <a:avLst/>
          </a:prstGeom>
          <a:noFill/>
          <a:ln w="9525">
            <a:noFill/>
            <a:miter lim="800000"/>
            <a:headEnd/>
            <a:tailEnd/>
          </a:ln>
          <a:effectLst/>
        </p:spPr>
        <p:txBody>
          <a:bodyPr lIns="90488" tIns="44450" rIns="90488" bIns="44450">
            <a:spAutoFit/>
          </a:bodyPr>
          <a:lstStyle/>
          <a:p>
            <a:pPr>
              <a:spcBef>
                <a:spcPct val="50000"/>
              </a:spcBef>
            </a:pPr>
            <a:r>
              <a:rPr lang="en-US" sz="2000" b="1" i="1" dirty="0">
                <a:solidFill>
                  <a:srgbClr val="F6A11C"/>
                </a:solidFill>
                <a:latin typeface="Lucida Sans Unicode" pitchFamily="34" charset="0"/>
                <a:cs typeface="Lucida Sans Unicode" pitchFamily="34" charset="0"/>
              </a:rPr>
              <a:t>Behaviors</a:t>
            </a:r>
          </a:p>
        </p:txBody>
      </p:sp>
      <p:sp>
        <p:nvSpPr>
          <p:cNvPr id="9" name="Title 8"/>
          <p:cNvSpPr>
            <a:spLocks noGrp="1"/>
          </p:cNvSpPr>
          <p:nvPr>
            <p:ph type="title"/>
          </p:nvPr>
        </p:nvSpPr>
        <p:spPr/>
        <p:txBody>
          <a:bodyPr/>
          <a:lstStyle/>
          <a:p>
            <a:r>
              <a:rPr lang="en-US" dirty="0" smtClean="0"/>
              <a:t>interventions</a:t>
            </a:r>
            <a:endParaRPr lang="en-US" dirty="0"/>
          </a:p>
        </p:txBody>
      </p:sp>
    </p:spTree>
  </p:cSld>
  <p:clrMapOvr>
    <a:masterClrMapping/>
  </p:clrMapOvr>
  <p:transition>
    <p:cut/>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ChangeArrowheads="1"/>
          </p:cNvSpPr>
          <p:nvPr/>
        </p:nvSpPr>
        <p:spPr bwMode="auto">
          <a:xfrm>
            <a:off x="628340" y="1807560"/>
            <a:ext cx="7327900" cy="2244204"/>
          </a:xfrm>
          <a:prstGeom prst="rect">
            <a:avLst/>
          </a:prstGeom>
          <a:noFill/>
          <a:ln w="9525">
            <a:noFill/>
            <a:miter lim="800000"/>
            <a:headEnd/>
            <a:tailEnd/>
          </a:ln>
          <a:effectLst/>
        </p:spPr>
        <p:txBody>
          <a:bodyPr lIns="90488" tIns="44450" rIns="90488" bIns="44450">
            <a:spAutoFit/>
          </a:bodyPr>
          <a:lstStyle/>
          <a:p>
            <a:pPr marL="342900" indent="-342900" algn="l">
              <a:spcBef>
                <a:spcPct val="50000"/>
              </a:spcBef>
            </a:pPr>
            <a:r>
              <a:rPr lang="en-US" sz="2000" dirty="0" smtClean="0">
                <a:solidFill>
                  <a:srgbClr val="7B726B"/>
                </a:solidFill>
                <a:latin typeface="Lucida Sans Unicode" pitchFamily="34" charset="0"/>
                <a:cs typeface="Lucida Sans Unicode" pitchFamily="34" charset="0"/>
              </a:rPr>
              <a:t>Interventions Included:</a:t>
            </a:r>
            <a:r>
              <a:rPr lang="en-US" sz="2000" i="1" dirty="0" smtClean="0">
                <a:solidFill>
                  <a:srgbClr val="7B726B"/>
                </a:solidFill>
                <a:latin typeface="Lucida Sans Unicode" pitchFamily="34" charset="0"/>
                <a:cs typeface="Lucida Sans Unicode" pitchFamily="34" charset="0"/>
              </a:rPr>
              <a:t>   </a:t>
            </a:r>
            <a:endParaRPr lang="en-US" sz="2000" i="1" dirty="0">
              <a:solidFill>
                <a:srgbClr val="7B726B"/>
              </a:solidFill>
              <a:latin typeface="Lucida Sans Unicode" pitchFamily="34" charset="0"/>
              <a:cs typeface="Lucida Sans Unicode" pitchFamily="34" charset="0"/>
            </a:endParaRPr>
          </a:p>
          <a:p>
            <a:pPr marL="342900" indent="-342900" algn="l">
              <a:spcBef>
                <a:spcPct val="50000"/>
              </a:spcBef>
              <a:buFontTx/>
              <a:buChar char="•"/>
            </a:pPr>
            <a:r>
              <a:rPr lang="en-US" sz="2000" dirty="0">
                <a:solidFill>
                  <a:srgbClr val="7B726B"/>
                </a:solidFill>
                <a:latin typeface="Lucida Sans Unicode" pitchFamily="34" charset="0"/>
                <a:cs typeface="Lucida Sans Unicode" pitchFamily="34" charset="0"/>
              </a:rPr>
              <a:t>Attempts to eliminate the </a:t>
            </a:r>
            <a:r>
              <a:rPr lang="en-US" sz="2000" dirty="0" smtClean="0">
                <a:solidFill>
                  <a:srgbClr val="7B726B"/>
                </a:solidFill>
                <a:latin typeface="Lucida Sans Unicode" pitchFamily="34" charset="0"/>
                <a:cs typeface="Lucida Sans Unicode" pitchFamily="34" charset="0"/>
              </a:rPr>
              <a:t>hazard.</a:t>
            </a:r>
            <a:endParaRPr lang="en-US" sz="2000" dirty="0">
              <a:solidFill>
                <a:srgbClr val="7B726B"/>
              </a:solidFill>
              <a:latin typeface="Lucida Sans Unicode" pitchFamily="34" charset="0"/>
              <a:cs typeface="Lucida Sans Unicode" pitchFamily="34" charset="0"/>
            </a:endParaRPr>
          </a:p>
          <a:p>
            <a:pPr marL="342900" indent="-342900" algn="l">
              <a:spcBef>
                <a:spcPct val="50000"/>
              </a:spcBef>
              <a:buFontTx/>
              <a:buChar char="•"/>
            </a:pPr>
            <a:r>
              <a:rPr lang="en-US" sz="2000" dirty="0">
                <a:solidFill>
                  <a:srgbClr val="7B726B"/>
                </a:solidFill>
                <a:latin typeface="Lucida Sans Unicode" pitchFamily="34" charset="0"/>
                <a:cs typeface="Lucida Sans Unicode" pitchFamily="34" charset="0"/>
              </a:rPr>
              <a:t>Having employees work around the </a:t>
            </a:r>
            <a:r>
              <a:rPr lang="en-US" sz="2000" dirty="0" smtClean="0">
                <a:solidFill>
                  <a:srgbClr val="7B726B"/>
                </a:solidFill>
                <a:latin typeface="Lucida Sans Unicode" pitchFamily="34" charset="0"/>
                <a:cs typeface="Lucida Sans Unicode" pitchFamily="34" charset="0"/>
              </a:rPr>
              <a:t>hazard.</a:t>
            </a:r>
            <a:endParaRPr lang="en-US" sz="2000" dirty="0">
              <a:solidFill>
                <a:srgbClr val="7B726B"/>
              </a:solidFill>
              <a:latin typeface="Lucida Sans Unicode" pitchFamily="34" charset="0"/>
              <a:cs typeface="Lucida Sans Unicode" pitchFamily="34" charset="0"/>
            </a:endParaRPr>
          </a:p>
          <a:p>
            <a:pPr marL="342900" indent="-342900" algn="l">
              <a:spcBef>
                <a:spcPct val="50000"/>
              </a:spcBef>
              <a:buFontTx/>
              <a:buChar char="•"/>
            </a:pPr>
            <a:r>
              <a:rPr lang="en-US" sz="2000" dirty="0">
                <a:solidFill>
                  <a:srgbClr val="7B726B"/>
                </a:solidFill>
                <a:latin typeface="Lucida Sans Unicode" pitchFamily="34" charset="0"/>
                <a:cs typeface="Lucida Sans Unicode" pitchFamily="34" charset="0"/>
              </a:rPr>
              <a:t>Guarding or warning employees about the </a:t>
            </a:r>
            <a:r>
              <a:rPr lang="en-US" sz="2000" dirty="0" smtClean="0">
                <a:solidFill>
                  <a:srgbClr val="7B726B"/>
                </a:solidFill>
                <a:latin typeface="Lucida Sans Unicode" pitchFamily="34" charset="0"/>
                <a:cs typeface="Lucida Sans Unicode" pitchFamily="34" charset="0"/>
              </a:rPr>
              <a:t>hazard.</a:t>
            </a:r>
            <a:endParaRPr lang="en-US" sz="2000" dirty="0">
              <a:solidFill>
                <a:srgbClr val="7B726B"/>
              </a:solidFill>
              <a:latin typeface="Lucida Sans Unicode" pitchFamily="34" charset="0"/>
              <a:cs typeface="Lucida Sans Unicode" pitchFamily="34" charset="0"/>
            </a:endParaRPr>
          </a:p>
          <a:p>
            <a:pPr marL="342900" indent="-342900" algn="l">
              <a:spcBef>
                <a:spcPct val="50000"/>
              </a:spcBef>
              <a:buFontTx/>
              <a:buChar char="•"/>
            </a:pPr>
            <a:r>
              <a:rPr lang="en-US" sz="2000" dirty="0">
                <a:solidFill>
                  <a:srgbClr val="7B726B"/>
                </a:solidFill>
                <a:latin typeface="Lucida Sans Unicode" pitchFamily="34" charset="0"/>
                <a:cs typeface="Lucida Sans Unicode" pitchFamily="34" charset="0"/>
              </a:rPr>
              <a:t>Training employees to deal safely with the </a:t>
            </a:r>
            <a:r>
              <a:rPr lang="en-US" sz="2000" dirty="0" smtClean="0">
                <a:solidFill>
                  <a:srgbClr val="7B726B"/>
                </a:solidFill>
                <a:latin typeface="Lucida Sans Unicode" pitchFamily="34" charset="0"/>
                <a:cs typeface="Lucida Sans Unicode" pitchFamily="34" charset="0"/>
              </a:rPr>
              <a:t>hazard.</a:t>
            </a:r>
            <a:endParaRPr lang="en-US" sz="2000" dirty="0">
              <a:solidFill>
                <a:srgbClr val="7B726B"/>
              </a:solidFill>
              <a:latin typeface="Lucida Sans Unicode" pitchFamily="34" charset="0"/>
              <a:cs typeface="Lucida Sans Unicode" pitchFamily="34" charset="0"/>
            </a:endParaRPr>
          </a:p>
        </p:txBody>
      </p:sp>
      <p:sp>
        <p:nvSpPr>
          <p:cNvPr id="4" name="Title 3"/>
          <p:cNvSpPr>
            <a:spLocks noGrp="1"/>
          </p:cNvSpPr>
          <p:nvPr>
            <p:ph type="title"/>
          </p:nvPr>
        </p:nvSpPr>
        <p:spPr/>
        <p:txBody>
          <a:bodyPr/>
          <a:lstStyle/>
          <a:p>
            <a:r>
              <a:rPr lang="en-US" dirty="0" smtClean="0"/>
              <a:t>Traditional hierarchy of safety </a:t>
            </a:r>
            <a:endParaRPr lang="en-US" dirty="0"/>
          </a:p>
        </p:txBody>
      </p:sp>
    </p:spTree>
  </p:cSld>
  <p:clrMapOvr>
    <a:masterClrMapping/>
  </p:clrMapOvr>
  <p:transition>
    <p:cut/>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ChangeArrowheads="1"/>
          </p:cNvSpPr>
          <p:nvPr/>
        </p:nvSpPr>
        <p:spPr bwMode="auto">
          <a:xfrm>
            <a:off x="580581" y="1248230"/>
            <a:ext cx="4368790" cy="5506636"/>
          </a:xfrm>
          <a:prstGeom prst="rect">
            <a:avLst/>
          </a:prstGeom>
          <a:noFill/>
          <a:ln w="9525">
            <a:noFill/>
            <a:miter lim="800000"/>
            <a:headEnd/>
            <a:tailEnd/>
          </a:ln>
          <a:effectLst/>
        </p:spPr>
        <p:txBody>
          <a:bodyPr wrap="square" lIns="90488" tIns="44450" rIns="90488" bIns="44450">
            <a:spAutoFit/>
          </a:bodyPr>
          <a:lstStyle/>
          <a:p>
            <a:pPr marL="342900" indent="-342900" algn="l">
              <a:spcBef>
                <a:spcPct val="50000"/>
              </a:spcBef>
            </a:pPr>
            <a:r>
              <a:rPr lang="en-US" sz="1600" dirty="0" smtClean="0">
                <a:solidFill>
                  <a:srgbClr val="7B726B"/>
                </a:solidFill>
                <a:latin typeface="Lucida Sans Unicode" pitchFamily="34" charset="0"/>
                <a:cs typeface="Lucida Sans Unicode" pitchFamily="34" charset="0"/>
              </a:rPr>
              <a:t>7 Components:</a:t>
            </a:r>
            <a:r>
              <a:rPr lang="en-US" sz="1600" i="1" dirty="0" smtClean="0">
                <a:solidFill>
                  <a:srgbClr val="7B726B"/>
                </a:solidFill>
                <a:latin typeface="Lucida Sans Unicode" pitchFamily="34" charset="0"/>
                <a:cs typeface="Lucida Sans Unicode" pitchFamily="34" charset="0"/>
              </a:rPr>
              <a:t>    </a:t>
            </a:r>
            <a:endParaRPr lang="en-US" sz="1600" i="1" dirty="0">
              <a:solidFill>
                <a:srgbClr val="7B726B"/>
              </a:solidFill>
              <a:latin typeface="Lucida Sans Unicode" pitchFamily="34" charset="0"/>
              <a:cs typeface="Lucida Sans Unicode" pitchFamily="34" charset="0"/>
            </a:endParaRPr>
          </a:p>
          <a:p>
            <a:pPr marL="457200" indent="-457200" algn="l">
              <a:spcBef>
                <a:spcPct val="50000"/>
              </a:spcBef>
              <a:buFont typeface="+mj-lt"/>
              <a:buAutoNum type="arabicPeriod"/>
            </a:pPr>
            <a:r>
              <a:rPr lang="en-US" sz="1600" dirty="0">
                <a:solidFill>
                  <a:srgbClr val="7B726B"/>
                </a:solidFill>
                <a:latin typeface="Lucida Sans Unicode" pitchFamily="34" charset="0"/>
                <a:cs typeface="Lucida Sans Unicode" pitchFamily="34" charset="0"/>
              </a:rPr>
              <a:t>Management leadership</a:t>
            </a:r>
          </a:p>
          <a:p>
            <a:pPr marL="800100" lvl="1" indent="-279400" algn="l">
              <a:buFontTx/>
              <a:buChar char="•"/>
            </a:pPr>
            <a:r>
              <a:rPr lang="en-US" sz="1600" dirty="0" smtClean="0">
                <a:solidFill>
                  <a:srgbClr val="7B726B"/>
                </a:solidFill>
                <a:latin typeface="Lucida Sans Unicode" pitchFamily="34" charset="0"/>
                <a:cs typeface="Lucida Sans Unicode" pitchFamily="34" charset="0"/>
              </a:rPr>
              <a:t>Vision</a:t>
            </a:r>
            <a:r>
              <a:rPr lang="en-US" sz="1600" dirty="0">
                <a:solidFill>
                  <a:srgbClr val="7B726B"/>
                </a:solidFill>
                <a:latin typeface="Lucida Sans Unicode" pitchFamily="34" charset="0"/>
                <a:cs typeface="Lucida Sans Unicode" pitchFamily="34" charset="0"/>
              </a:rPr>
              <a:t>, values, commitment</a:t>
            </a:r>
          </a:p>
          <a:p>
            <a:pPr marL="800100" lvl="1" indent="-279400" algn="l">
              <a:buFontTx/>
              <a:buChar char="•"/>
            </a:pPr>
            <a:r>
              <a:rPr lang="en-US" sz="1600" dirty="0" smtClean="0">
                <a:solidFill>
                  <a:srgbClr val="7B726B"/>
                </a:solidFill>
                <a:latin typeface="Lucida Sans Unicode" pitchFamily="34" charset="0"/>
                <a:cs typeface="Lucida Sans Unicode" pitchFamily="34" charset="0"/>
              </a:rPr>
              <a:t>Safety </a:t>
            </a:r>
            <a:r>
              <a:rPr lang="en-US" sz="1600" dirty="0">
                <a:solidFill>
                  <a:srgbClr val="7B726B"/>
                </a:solidFill>
                <a:latin typeface="Lucida Sans Unicode" pitchFamily="34" charset="0"/>
                <a:cs typeface="Lucida Sans Unicode" pitchFamily="34" charset="0"/>
              </a:rPr>
              <a:t>goals &amp; objectives</a:t>
            </a:r>
          </a:p>
          <a:p>
            <a:pPr marL="800100" lvl="1" indent="-279400" algn="l">
              <a:buFontTx/>
              <a:buChar char="•"/>
            </a:pPr>
            <a:r>
              <a:rPr lang="en-US" sz="1600" dirty="0" smtClean="0">
                <a:solidFill>
                  <a:srgbClr val="7B726B"/>
                </a:solidFill>
                <a:latin typeface="Lucida Sans Unicode" pitchFamily="34" charset="0"/>
                <a:cs typeface="Lucida Sans Unicode" pitchFamily="34" charset="0"/>
              </a:rPr>
              <a:t>Costs </a:t>
            </a:r>
            <a:r>
              <a:rPr lang="en-US" sz="1600" dirty="0">
                <a:solidFill>
                  <a:srgbClr val="7B726B"/>
                </a:solidFill>
                <a:latin typeface="Lucida Sans Unicode" pitchFamily="34" charset="0"/>
                <a:cs typeface="Lucida Sans Unicode" pitchFamily="34" charset="0"/>
              </a:rPr>
              <a:t>of safety performance</a:t>
            </a:r>
          </a:p>
          <a:p>
            <a:pPr marL="457200" indent="-457200" algn="l">
              <a:spcBef>
                <a:spcPct val="50000"/>
              </a:spcBef>
              <a:buFont typeface="+mj-lt"/>
              <a:buAutoNum type="arabicPeriod"/>
            </a:pPr>
            <a:r>
              <a:rPr lang="en-US" sz="1600" dirty="0">
                <a:solidFill>
                  <a:srgbClr val="7B726B"/>
                </a:solidFill>
                <a:latin typeface="Lucida Sans Unicode" pitchFamily="34" charset="0"/>
                <a:cs typeface="Lucida Sans Unicode" pitchFamily="34" charset="0"/>
              </a:rPr>
              <a:t>Responsibility &amp; accountability</a:t>
            </a:r>
          </a:p>
          <a:p>
            <a:pPr marL="800100" lvl="1" indent="-279400" algn="l">
              <a:buFontTx/>
              <a:buChar char="•"/>
            </a:pPr>
            <a:r>
              <a:rPr lang="en-US" sz="1600" dirty="0" smtClean="0">
                <a:solidFill>
                  <a:srgbClr val="7B726B"/>
                </a:solidFill>
                <a:latin typeface="Lucida Sans Unicode" pitchFamily="34" charset="0"/>
                <a:cs typeface="Lucida Sans Unicode" pitchFamily="34" charset="0"/>
              </a:rPr>
              <a:t>Defined </a:t>
            </a:r>
            <a:r>
              <a:rPr lang="en-US" sz="1600" dirty="0">
                <a:solidFill>
                  <a:srgbClr val="7B726B"/>
                </a:solidFill>
                <a:latin typeface="Lucida Sans Unicode" pitchFamily="34" charset="0"/>
                <a:cs typeface="Lucida Sans Unicode" pitchFamily="34" charset="0"/>
              </a:rPr>
              <a:t>for management &amp; employees</a:t>
            </a:r>
          </a:p>
          <a:p>
            <a:pPr marL="800100" lvl="1" indent="-279400" algn="l">
              <a:buFontTx/>
              <a:buChar char="•"/>
            </a:pPr>
            <a:r>
              <a:rPr lang="en-US" sz="1600" dirty="0" smtClean="0">
                <a:solidFill>
                  <a:srgbClr val="7B726B"/>
                </a:solidFill>
                <a:latin typeface="Lucida Sans Unicode" pitchFamily="34" charset="0"/>
                <a:cs typeface="Lucida Sans Unicode" pitchFamily="34" charset="0"/>
              </a:rPr>
              <a:t>Accountable </a:t>
            </a:r>
            <a:r>
              <a:rPr lang="en-US" sz="1600" dirty="0">
                <a:solidFill>
                  <a:srgbClr val="7B726B"/>
                </a:solidFill>
                <a:latin typeface="Lucida Sans Unicode" pitchFamily="34" charset="0"/>
                <a:cs typeface="Lucida Sans Unicode" pitchFamily="34" charset="0"/>
              </a:rPr>
              <a:t>for performance</a:t>
            </a:r>
          </a:p>
          <a:p>
            <a:pPr marL="457200" indent="-457200" algn="l">
              <a:spcBef>
                <a:spcPct val="50000"/>
              </a:spcBef>
              <a:buFont typeface="+mj-lt"/>
              <a:buAutoNum type="arabicPeriod"/>
            </a:pPr>
            <a:r>
              <a:rPr lang="en-US" sz="1600" dirty="0">
                <a:solidFill>
                  <a:srgbClr val="7B726B"/>
                </a:solidFill>
                <a:latin typeface="Lucida Sans Unicode" pitchFamily="34" charset="0"/>
                <a:cs typeface="Lucida Sans Unicode" pitchFamily="34" charset="0"/>
              </a:rPr>
              <a:t>Safety organization</a:t>
            </a:r>
          </a:p>
          <a:p>
            <a:pPr marL="800100" lvl="1" indent="-279400" algn="l">
              <a:buFontTx/>
              <a:buChar char="•"/>
            </a:pPr>
            <a:r>
              <a:rPr lang="en-US" sz="1600" dirty="0" smtClean="0">
                <a:solidFill>
                  <a:srgbClr val="7B726B"/>
                </a:solidFill>
                <a:latin typeface="Lucida Sans Unicode" pitchFamily="34" charset="0"/>
                <a:cs typeface="Lucida Sans Unicode" pitchFamily="34" charset="0"/>
              </a:rPr>
              <a:t>Safety </a:t>
            </a:r>
            <a:r>
              <a:rPr lang="en-US" sz="1600" dirty="0">
                <a:solidFill>
                  <a:srgbClr val="7B726B"/>
                </a:solidFill>
                <a:latin typeface="Lucida Sans Unicode" pitchFamily="34" charset="0"/>
                <a:cs typeface="Lucida Sans Unicode" pitchFamily="34" charset="0"/>
              </a:rPr>
              <a:t>committees</a:t>
            </a:r>
          </a:p>
          <a:p>
            <a:pPr marL="800100" lvl="1" indent="-279400" algn="l">
              <a:buFontTx/>
              <a:buChar char="•"/>
            </a:pPr>
            <a:r>
              <a:rPr lang="en-US" sz="1600" dirty="0" smtClean="0">
                <a:solidFill>
                  <a:srgbClr val="7B726B"/>
                </a:solidFill>
                <a:latin typeface="Lucida Sans Unicode" pitchFamily="34" charset="0"/>
                <a:cs typeface="Lucida Sans Unicode" pitchFamily="34" charset="0"/>
              </a:rPr>
              <a:t>Safety </a:t>
            </a:r>
            <a:r>
              <a:rPr lang="en-US" sz="1600" dirty="0">
                <a:solidFill>
                  <a:srgbClr val="7B726B"/>
                </a:solidFill>
                <a:latin typeface="Lucida Sans Unicode" pitchFamily="34" charset="0"/>
                <a:cs typeface="Lucida Sans Unicode" pitchFamily="34" charset="0"/>
              </a:rPr>
              <a:t>staff resource</a:t>
            </a:r>
          </a:p>
          <a:p>
            <a:pPr marL="800100" lvl="1" indent="-279400" algn="l">
              <a:buFontTx/>
              <a:buChar char="•"/>
            </a:pPr>
            <a:r>
              <a:rPr lang="en-US" sz="1600" dirty="0" smtClean="0">
                <a:solidFill>
                  <a:srgbClr val="7B726B"/>
                </a:solidFill>
                <a:latin typeface="Lucida Sans Unicode" pitchFamily="34" charset="0"/>
                <a:cs typeface="Lucida Sans Unicode" pitchFamily="34" charset="0"/>
              </a:rPr>
              <a:t>Safety budget</a:t>
            </a:r>
          </a:p>
          <a:p>
            <a:pPr marL="342900" indent="-342900">
              <a:spcBef>
                <a:spcPct val="50000"/>
              </a:spcBef>
              <a:buFont typeface="+mj-lt"/>
              <a:buAutoNum type="arabicPeriod" startAt="4"/>
            </a:pPr>
            <a:r>
              <a:rPr lang="en-US" sz="1600" dirty="0" smtClean="0">
                <a:solidFill>
                  <a:srgbClr val="7B726B"/>
                </a:solidFill>
                <a:latin typeface="Lucida Sans Unicode" pitchFamily="34" charset="0"/>
                <a:cs typeface="Lucida Sans Unicode" pitchFamily="34" charset="0"/>
              </a:rPr>
              <a:t>Safe work practices &amp; procedures</a:t>
            </a:r>
          </a:p>
          <a:p>
            <a:pPr marL="682625" lvl="1" indent="-225425">
              <a:buFontTx/>
              <a:buChar char="•"/>
            </a:pPr>
            <a:r>
              <a:rPr lang="en-US" sz="1600" dirty="0" smtClean="0">
                <a:solidFill>
                  <a:srgbClr val="7B726B"/>
                </a:solidFill>
                <a:latin typeface="Lucida Sans Unicode" pitchFamily="34" charset="0"/>
                <a:cs typeface="Lucida Sans Unicode" pitchFamily="34" charset="0"/>
              </a:rPr>
              <a:t>General </a:t>
            </a:r>
            <a:r>
              <a:rPr lang="en-US" sz="1600" dirty="0" smtClean="0">
                <a:solidFill>
                  <a:srgbClr val="7B726B"/>
                </a:solidFill>
                <a:latin typeface="Lucida Sans Unicode" pitchFamily="34" charset="0"/>
                <a:cs typeface="Lucida Sans Unicode" pitchFamily="34" charset="0"/>
              </a:rPr>
              <a:t>&amp; job specific</a:t>
            </a:r>
          </a:p>
          <a:p>
            <a:pPr marL="682625" lvl="1" indent="-225425">
              <a:buFontTx/>
              <a:buChar char="•"/>
            </a:pPr>
            <a:r>
              <a:rPr lang="en-US" sz="1600" dirty="0" smtClean="0">
                <a:solidFill>
                  <a:srgbClr val="7B726B"/>
                </a:solidFill>
                <a:latin typeface="Lucida Sans Unicode" pitchFamily="34" charset="0"/>
                <a:cs typeface="Lucida Sans Unicode" pitchFamily="34" charset="0"/>
              </a:rPr>
              <a:t>Housekeeping</a:t>
            </a:r>
            <a:endParaRPr lang="en-US" sz="1600" dirty="0" smtClean="0">
              <a:solidFill>
                <a:srgbClr val="7B726B"/>
              </a:solidFill>
              <a:latin typeface="Lucida Sans Unicode" pitchFamily="34" charset="0"/>
              <a:cs typeface="Lucida Sans Unicode" pitchFamily="34" charset="0"/>
            </a:endParaRPr>
          </a:p>
          <a:p>
            <a:pPr marL="682625" lvl="1" indent="-225425">
              <a:buFontTx/>
              <a:buChar char="•"/>
            </a:pPr>
            <a:r>
              <a:rPr lang="en-US" sz="1600" dirty="0" smtClean="0">
                <a:solidFill>
                  <a:srgbClr val="7B726B"/>
                </a:solidFill>
                <a:latin typeface="Lucida Sans Unicode" pitchFamily="34" charset="0"/>
                <a:cs typeface="Lucida Sans Unicode" pitchFamily="34" charset="0"/>
              </a:rPr>
              <a:t>Contractors</a:t>
            </a:r>
            <a:endParaRPr lang="en-US" sz="1600" dirty="0" smtClean="0">
              <a:solidFill>
                <a:srgbClr val="7B726B"/>
              </a:solidFill>
              <a:latin typeface="Lucida Sans Unicode" pitchFamily="34" charset="0"/>
              <a:cs typeface="Lucida Sans Unicode" pitchFamily="34" charset="0"/>
            </a:endParaRPr>
          </a:p>
          <a:p>
            <a:pPr marL="682625" lvl="1" indent="-225425">
              <a:buFontTx/>
              <a:buChar char="•"/>
            </a:pPr>
            <a:r>
              <a:rPr lang="en-US" sz="1600" dirty="0" smtClean="0">
                <a:solidFill>
                  <a:srgbClr val="7B726B"/>
                </a:solidFill>
                <a:latin typeface="Lucida Sans Unicode" pitchFamily="34" charset="0"/>
                <a:cs typeface="Lucida Sans Unicode" pitchFamily="34" charset="0"/>
              </a:rPr>
              <a:t>Emergency</a:t>
            </a:r>
            <a:endParaRPr lang="en-US" sz="1600" dirty="0" smtClean="0">
              <a:solidFill>
                <a:srgbClr val="7B726B"/>
              </a:solidFill>
              <a:latin typeface="Lucida Sans Unicode" pitchFamily="34" charset="0"/>
              <a:cs typeface="Lucida Sans Unicode" pitchFamily="34" charset="0"/>
            </a:endParaRPr>
          </a:p>
          <a:p>
            <a:pPr marL="800100" lvl="1" indent="-279400" algn="l">
              <a:buFontTx/>
              <a:buChar char="•"/>
            </a:pPr>
            <a:endParaRPr lang="en-US" sz="1600" dirty="0">
              <a:solidFill>
                <a:srgbClr val="7B726B"/>
              </a:solidFill>
              <a:latin typeface="Lucida Sans Unicode" pitchFamily="34" charset="0"/>
              <a:cs typeface="Lucida Sans Unicode" pitchFamily="34" charset="0"/>
            </a:endParaRPr>
          </a:p>
          <a:p>
            <a:pPr marL="342900" indent="-342900" algn="l">
              <a:buFontTx/>
              <a:buChar char="•"/>
            </a:pPr>
            <a:endParaRPr lang="en-US" sz="1600" dirty="0">
              <a:solidFill>
                <a:srgbClr val="7B726B"/>
              </a:solidFill>
              <a:latin typeface="Lucida Sans Unicode" pitchFamily="34" charset="0"/>
              <a:cs typeface="Lucida Sans Unicode" pitchFamily="34" charset="0"/>
            </a:endParaRPr>
          </a:p>
        </p:txBody>
      </p:sp>
      <p:sp>
        <p:nvSpPr>
          <p:cNvPr id="4" name="Title 3"/>
          <p:cNvSpPr>
            <a:spLocks noGrp="1"/>
          </p:cNvSpPr>
          <p:nvPr>
            <p:ph type="title"/>
          </p:nvPr>
        </p:nvSpPr>
        <p:spPr/>
        <p:txBody>
          <a:bodyPr/>
          <a:lstStyle/>
          <a:p>
            <a:r>
              <a:rPr lang="en-US" dirty="0" smtClean="0"/>
              <a:t>Safety management system interventions </a:t>
            </a:r>
            <a:endParaRPr lang="en-US" dirty="0"/>
          </a:p>
        </p:txBody>
      </p:sp>
      <p:sp>
        <p:nvSpPr>
          <p:cNvPr id="5" name="Rectangle 3"/>
          <p:cNvSpPr>
            <a:spLocks noChangeArrowheads="1"/>
          </p:cNvSpPr>
          <p:nvPr/>
        </p:nvSpPr>
        <p:spPr bwMode="auto">
          <a:xfrm>
            <a:off x="4833264" y="1346208"/>
            <a:ext cx="4310736" cy="4524958"/>
          </a:xfrm>
          <a:prstGeom prst="rect">
            <a:avLst/>
          </a:prstGeom>
          <a:noFill/>
          <a:ln w="9525">
            <a:noFill/>
            <a:miter lim="800000"/>
            <a:headEnd/>
            <a:tailEnd/>
          </a:ln>
          <a:effectLst/>
        </p:spPr>
        <p:txBody>
          <a:bodyPr wrap="square" lIns="92075" tIns="46038" rIns="92075" bIns="46038">
            <a:spAutoFit/>
          </a:bodyPr>
          <a:lstStyle/>
          <a:p>
            <a:pPr lvl="1" algn="l">
              <a:buFontTx/>
              <a:buChar char="•"/>
            </a:pPr>
            <a:endParaRPr lang="en-US" sz="1600" dirty="0">
              <a:solidFill>
                <a:srgbClr val="7B726B"/>
              </a:solidFill>
              <a:latin typeface="Lucida Sans Unicode" pitchFamily="34" charset="0"/>
              <a:cs typeface="Lucida Sans Unicode" pitchFamily="34" charset="0"/>
            </a:endParaRPr>
          </a:p>
          <a:p>
            <a:pPr marL="342900" indent="-342900" algn="l">
              <a:buFont typeface="+mj-lt"/>
              <a:buAutoNum type="arabicPeriod" startAt="5"/>
            </a:pPr>
            <a:r>
              <a:rPr lang="en-US" sz="1600" dirty="0">
                <a:solidFill>
                  <a:srgbClr val="7B726B"/>
                </a:solidFill>
                <a:latin typeface="Lucida Sans Unicode" pitchFamily="34" charset="0"/>
                <a:cs typeface="Lucida Sans Unicode" pitchFamily="34" charset="0"/>
              </a:rPr>
              <a:t>Safety review &amp; improvement </a:t>
            </a:r>
          </a:p>
          <a:p>
            <a:pPr marL="682625" lvl="1" indent="-225425" algn="l">
              <a:buFontTx/>
              <a:buChar char="•"/>
            </a:pPr>
            <a:r>
              <a:rPr lang="en-US" sz="1600" dirty="0" smtClean="0">
                <a:solidFill>
                  <a:srgbClr val="7B726B"/>
                </a:solidFill>
                <a:latin typeface="Lucida Sans Unicode" pitchFamily="34" charset="0"/>
                <a:cs typeface="Lucida Sans Unicode" pitchFamily="34" charset="0"/>
              </a:rPr>
              <a:t>A </a:t>
            </a:r>
            <a:r>
              <a:rPr lang="en-US" sz="1600" dirty="0">
                <a:solidFill>
                  <a:srgbClr val="7B726B"/>
                </a:solidFill>
                <a:latin typeface="Lucida Sans Unicode" pitchFamily="34" charset="0"/>
                <a:cs typeface="Lucida Sans Unicode" pitchFamily="34" charset="0"/>
              </a:rPr>
              <a:t>Plan / Do / Check / Act process</a:t>
            </a:r>
          </a:p>
          <a:p>
            <a:pPr marL="682625" lvl="1" indent="-225425" algn="l">
              <a:buFontTx/>
              <a:buChar char="•"/>
            </a:pPr>
            <a:r>
              <a:rPr lang="en-US" sz="1600" dirty="0" smtClean="0">
                <a:solidFill>
                  <a:srgbClr val="7B726B"/>
                </a:solidFill>
                <a:latin typeface="Lucida Sans Unicode" pitchFamily="34" charset="0"/>
                <a:cs typeface="Lucida Sans Unicode" pitchFamily="34" charset="0"/>
              </a:rPr>
              <a:t>Accident </a:t>
            </a:r>
            <a:r>
              <a:rPr lang="en-US" sz="1600" dirty="0">
                <a:solidFill>
                  <a:srgbClr val="7B726B"/>
                </a:solidFill>
                <a:latin typeface="Lucida Sans Unicode" pitchFamily="34" charset="0"/>
                <a:cs typeface="Lucida Sans Unicode" pitchFamily="34" charset="0"/>
              </a:rPr>
              <a:t>investigation process</a:t>
            </a:r>
          </a:p>
          <a:p>
            <a:pPr marL="682625" lvl="1" indent="-225425" algn="l">
              <a:buFontTx/>
              <a:buChar char="•"/>
            </a:pPr>
            <a:r>
              <a:rPr lang="en-US" sz="1600" dirty="0" smtClean="0">
                <a:solidFill>
                  <a:srgbClr val="7B726B"/>
                </a:solidFill>
                <a:latin typeface="Lucida Sans Unicode" pitchFamily="34" charset="0"/>
                <a:cs typeface="Lucida Sans Unicode" pitchFamily="34" charset="0"/>
              </a:rPr>
              <a:t>Safety </a:t>
            </a:r>
            <a:r>
              <a:rPr lang="en-US" sz="1600" dirty="0">
                <a:solidFill>
                  <a:srgbClr val="7B726B"/>
                </a:solidFill>
                <a:latin typeface="Lucida Sans Unicode" pitchFamily="34" charset="0"/>
                <a:cs typeface="Lucida Sans Unicode" pitchFamily="34" charset="0"/>
              </a:rPr>
              <a:t>audit / inspection </a:t>
            </a:r>
            <a:r>
              <a:rPr lang="en-US" sz="1600" dirty="0" smtClean="0">
                <a:solidFill>
                  <a:srgbClr val="7B726B"/>
                </a:solidFill>
                <a:latin typeface="Lucida Sans Unicode" pitchFamily="34" charset="0"/>
                <a:cs typeface="Lucida Sans Unicode" pitchFamily="34" charset="0"/>
              </a:rPr>
              <a:t>process</a:t>
            </a:r>
          </a:p>
          <a:p>
            <a:pPr marL="342900" indent="-342900">
              <a:spcBef>
                <a:spcPct val="50000"/>
              </a:spcBef>
              <a:buFont typeface="+mj-lt"/>
              <a:buAutoNum type="arabicPeriod" startAt="6"/>
            </a:pPr>
            <a:r>
              <a:rPr lang="en-US" sz="1600" dirty="0" smtClean="0">
                <a:solidFill>
                  <a:srgbClr val="7B726B"/>
                </a:solidFill>
                <a:latin typeface="Lucida Sans Unicode" pitchFamily="34" charset="0"/>
                <a:cs typeface="Lucida Sans Unicode" pitchFamily="34" charset="0"/>
              </a:rPr>
              <a:t>Safety training</a:t>
            </a:r>
          </a:p>
          <a:p>
            <a:pPr marL="800100" lvl="1" indent="-279400">
              <a:buFontTx/>
              <a:buChar char="•"/>
            </a:pPr>
            <a:r>
              <a:rPr lang="en-US" sz="1600" dirty="0" smtClean="0">
                <a:solidFill>
                  <a:srgbClr val="7B726B"/>
                </a:solidFill>
                <a:latin typeface="Lucida Sans Unicode" pitchFamily="34" charset="0"/>
                <a:cs typeface="Lucida Sans Unicode" pitchFamily="34" charset="0"/>
              </a:rPr>
              <a:t>Based on needs assessments</a:t>
            </a:r>
          </a:p>
          <a:p>
            <a:pPr marL="800100" lvl="1" indent="-279400">
              <a:buFontTx/>
              <a:buChar char="•"/>
            </a:pPr>
            <a:r>
              <a:rPr lang="en-US" sz="1600" dirty="0" smtClean="0">
                <a:solidFill>
                  <a:srgbClr val="7B726B"/>
                </a:solidFill>
                <a:latin typeface="Lucida Sans Unicode" pitchFamily="34" charset="0"/>
                <a:cs typeface="Lucida Sans Unicode" pitchFamily="34" charset="0"/>
              </a:rPr>
              <a:t>Designed &amp; presented effectively</a:t>
            </a:r>
          </a:p>
          <a:p>
            <a:pPr marL="800100" lvl="1" indent="-279400">
              <a:buFontTx/>
              <a:buChar char="•"/>
            </a:pPr>
            <a:r>
              <a:rPr lang="en-US" sz="1600" dirty="0" smtClean="0">
                <a:solidFill>
                  <a:srgbClr val="7B726B"/>
                </a:solidFill>
                <a:latin typeface="Lucida Sans Unicode" pitchFamily="34" charset="0"/>
                <a:cs typeface="Lucida Sans Unicode" pitchFamily="34" charset="0"/>
              </a:rPr>
              <a:t>For both management &amp; employees</a:t>
            </a:r>
          </a:p>
          <a:p>
            <a:pPr marL="800100" lvl="1" indent="-279400">
              <a:buFontTx/>
              <a:buChar char="•"/>
            </a:pPr>
            <a:r>
              <a:rPr lang="en-US" sz="1600" dirty="0" smtClean="0">
                <a:solidFill>
                  <a:srgbClr val="7B726B"/>
                </a:solidFill>
                <a:latin typeface="Lucida Sans Unicode" pitchFamily="34" charset="0"/>
                <a:cs typeface="Lucida Sans Unicode" pitchFamily="34" charset="0"/>
              </a:rPr>
              <a:t>Results in observable changes in behavior on the job</a:t>
            </a:r>
          </a:p>
          <a:p>
            <a:pPr marL="342900" indent="-342900">
              <a:spcBef>
                <a:spcPct val="50000"/>
              </a:spcBef>
              <a:buFont typeface="+mj-lt"/>
              <a:buAutoNum type="arabicPeriod" startAt="7"/>
            </a:pPr>
            <a:r>
              <a:rPr lang="en-US" sz="1600" dirty="0" smtClean="0">
                <a:solidFill>
                  <a:srgbClr val="7B726B"/>
                </a:solidFill>
                <a:latin typeface="Lucida Sans Unicode" pitchFamily="34" charset="0"/>
                <a:cs typeface="Lucida Sans Unicode" pitchFamily="34" charset="0"/>
              </a:rPr>
              <a:t>Safety communications</a:t>
            </a:r>
          </a:p>
          <a:p>
            <a:pPr marL="800100" lvl="1" indent="-279400">
              <a:buFontTx/>
              <a:buChar char="•"/>
            </a:pPr>
            <a:r>
              <a:rPr lang="en-US" sz="1600" dirty="0" smtClean="0">
                <a:solidFill>
                  <a:srgbClr val="7B726B"/>
                </a:solidFill>
                <a:latin typeface="Lucida Sans Unicode" pitchFamily="34" charset="0"/>
                <a:cs typeface="Lucida Sans Unicode" pitchFamily="34" charset="0"/>
              </a:rPr>
              <a:t>Internal &amp; external</a:t>
            </a:r>
          </a:p>
          <a:p>
            <a:pPr marL="800100" lvl="1" indent="-279400">
              <a:buFontTx/>
              <a:buChar char="•"/>
            </a:pPr>
            <a:r>
              <a:rPr lang="en-US" sz="1600" dirty="0" smtClean="0">
                <a:solidFill>
                  <a:srgbClr val="7B726B"/>
                </a:solidFill>
                <a:latin typeface="Lucida Sans Unicode" pitchFamily="34" charset="0"/>
                <a:cs typeface="Lucida Sans Unicode" pitchFamily="34" charset="0"/>
              </a:rPr>
              <a:t>Appropriate for audience</a:t>
            </a:r>
          </a:p>
          <a:p>
            <a:pPr marL="800100" lvl="1" indent="-279400">
              <a:buFontTx/>
              <a:buChar char="•"/>
            </a:pPr>
            <a:r>
              <a:rPr lang="en-US" sz="1600" dirty="0" smtClean="0">
                <a:solidFill>
                  <a:srgbClr val="7B726B"/>
                </a:solidFill>
                <a:latin typeface="Lucida Sans Unicode" pitchFamily="34" charset="0"/>
                <a:cs typeface="Lucida Sans Unicode" pitchFamily="34" charset="0"/>
              </a:rPr>
              <a:t>Effectiveness of communication methods</a:t>
            </a:r>
            <a:endParaRPr lang="en-US" sz="1600" dirty="0">
              <a:solidFill>
                <a:srgbClr val="7B726B"/>
              </a:solidFill>
              <a:latin typeface="Lucida Sans Unicode" pitchFamily="34" charset="0"/>
              <a:cs typeface="Lucida Sans Unicode" pitchFamily="34" charset="0"/>
            </a:endParaRPr>
          </a:p>
        </p:txBody>
      </p:sp>
    </p:spTree>
  </p:cSld>
  <p:clrMapOvr>
    <a:masterClrMapping/>
  </p:clrMapOvr>
  <p:transition>
    <p:cut/>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ChangeArrowheads="1"/>
          </p:cNvSpPr>
          <p:nvPr/>
        </p:nvSpPr>
        <p:spPr bwMode="auto">
          <a:xfrm>
            <a:off x="512169" y="1455290"/>
            <a:ext cx="8017233" cy="3629199"/>
          </a:xfrm>
          <a:prstGeom prst="rect">
            <a:avLst/>
          </a:prstGeom>
          <a:noFill/>
          <a:ln w="9525">
            <a:noFill/>
            <a:miter lim="800000"/>
            <a:headEnd/>
            <a:tailEnd/>
          </a:ln>
          <a:effectLst/>
        </p:spPr>
        <p:txBody>
          <a:bodyPr wrap="square" lIns="90488" tIns="44450" rIns="90488" bIns="44450">
            <a:spAutoFit/>
          </a:bodyPr>
          <a:lstStyle/>
          <a:p>
            <a:pPr marL="342900" indent="-342900" algn="l">
              <a:spcBef>
                <a:spcPct val="50000"/>
              </a:spcBef>
            </a:pPr>
            <a:r>
              <a:rPr lang="en-US" sz="2000" dirty="0" smtClean="0">
                <a:solidFill>
                  <a:srgbClr val="7B726B"/>
                </a:solidFill>
                <a:latin typeface="Lucida Sans Unicode" pitchFamily="34" charset="0"/>
                <a:cs typeface="Lucida Sans Unicode" pitchFamily="34" charset="0"/>
              </a:rPr>
              <a:t>You will see:</a:t>
            </a:r>
            <a:r>
              <a:rPr lang="en-US" sz="2000" i="1" dirty="0" smtClean="0">
                <a:solidFill>
                  <a:srgbClr val="7B726B"/>
                </a:solidFill>
                <a:latin typeface="Lucida Sans Unicode" pitchFamily="34" charset="0"/>
                <a:cs typeface="Lucida Sans Unicode" pitchFamily="34" charset="0"/>
              </a:rPr>
              <a:t>    </a:t>
            </a:r>
            <a:endParaRPr lang="en-US" sz="2000" i="1" u="sng" dirty="0">
              <a:solidFill>
                <a:srgbClr val="7B726B"/>
              </a:solidFill>
              <a:latin typeface="Lucida Sans Unicode" pitchFamily="34" charset="0"/>
              <a:cs typeface="Lucida Sans Unicode" pitchFamily="34" charset="0"/>
            </a:endParaRPr>
          </a:p>
          <a:p>
            <a:pPr marL="342900" indent="-342900" algn="l">
              <a:spcBef>
                <a:spcPct val="50000"/>
              </a:spcBef>
              <a:buFontTx/>
              <a:buChar char="•"/>
            </a:pPr>
            <a:r>
              <a:rPr lang="en-US" sz="2000" dirty="0">
                <a:solidFill>
                  <a:srgbClr val="7B726B"/>
                </a:solidFill>
                <a:latin typeface="Lucida Sans Unicode" pitchFamily="34" charset="0"/>
                <a:cs typeface="Lucida Sans Unicode" pitchFamily="34" charset="0"/>
              </a:rPr>
              <a:t>% of safe behaviors increasing and </a:t>
            </a:r>
            <a:r>
              <a:rPr lang="en-US" sz="2000" dirty="0" smtClean="0">
                <a:solidFill>
                  <a:srgbClr val="7B726B"/>
                </a:solidFill>
                <a:latin typeface="Lucida Sans Unicode" pitchFamily="34" charset="0"/>
                <a:cs typeface="Lucida Sans Unicode" pitchFamily="34" charset="0"/>
              </a:rPr>
              <a:t>the % </a:t>
            </a:r>
            <a:r>
              <a:rPr lang="en-US" sz="2000" dirty="0">
                <a:solidFill>
                  <a:srgbClr val="7B726B"/>
                </a:solidFill>
                <a:latin typeface="Lucida Sans Unicode" pitchFamily="34" charset="0"/>
                <a:cs typeface="Lucida Sans Unicode" pitchFamily="34" charset="0"/>
              </a:rPr>
              <a:t>at-risk behaviors </a:t>
            </a:r>
            <a:r>
              <a:rPr lang="en-US" sz="2000" dirty="0" smtClean="0">
                <a:solidFill>
                  <a:srgbClr val="7B726B"/>
                </a:solidFill>
                <a:latin typeface="Lucida Sans Unicode" pitchFamily="34" charset="0"/>
                <a:cs typeface="Lucida Sans Unicode" pitchFamily="34" charset="0"/>
              </a:rPr>
              <a:t>decreasing.</a:t>
            </a:r>
            <a:endParaRPr lang="en-US" sz="2000" dirty="0">
              <a:solidFill>
                <a:srgbClr val="7B726B"/>
              </a:solidFill>
              <a:latin typeface="Lucida Sans Unicode" pitchFamily="34" charset="0"/>
              <a:cs typeface="Lucida Sans Unicode" pitchFamily="34" charset="0"/>
            </a:endParaRPr>
          </a:p>
          <a:p>
            <a:pPr marL="342900" indent="-342900" algn="l">
              <a:spcBef>
                <a:spcPct val="50000"/>
              </a:spcBef>
              <a:buFontTx/>
              <a:buChar char="•"/>
            </a:pPr>
            <a:r>
              <a:rPr lang="en-US" sz="2000" dirty="0">
                <a:solidFill>
                  <a:srgbClr val="7B726B"/>
                </a:solidFill>
                <a:latin typeface="Lucida Sans Unicode" pitchFamily="34" charset="0"/>
                <a:cs typeface="Lucida Sans Unicode" pitchFamily="34" charset="0"/>
              </a:rPr>
              <a:t>Reporting of near misses / hits </a:t>
            </a:r>
            <a:r>
              <a:rPr lang="en-US" sz="2000" dirty="0" smtClean="0">
                <a:solidFill>
                  <a:srgbClr val="7B726B"/>
                </a:solidFill>
                <a:latin typeface="Lucida Sans Unicode" pitchFamily="34" charset="0"/>
                <a:cs typeface="Lucida Sans Unicode" pitchFamily="34" charset="0"/>
              </a:rPr>
              <a:t>increasing.</a:t>
            </a:r>
            <a:endParaRPr lang="en-US" sz="2000" dirty="0">
              <a:solidFill>
                <a:srgbClr val="7B726B"/>
              </a:solidFill>
              <a:latin typeface="Lucida Sans Unicode" pitchFamily="34" charset="0"/>
              <a:cs typeface="Lucida Sans Unicode" pitchFamily="34" charset="0"/>
            </a:endParaRPr>
          </a:p>
          <a:p>
            <a:pPr marL="342900" indent="-342900" algn="l">
              <a:spcBef>
                <a:spcPct val="50000"/>
              </a:spcBef>
              <a:buFontTx/>
              <a:buChar char="•"/>
            </a:pPr>
            <a:r>
              <a:rPr lang="en-US" sz="2000" dirty="0">
                <a:solidFill>
                  <a:srgbClr val="7B726B"/>
                </a:solidFill>
                <a:latin typeface="Lucida Sans Unicode" pitchFamily="34" charset="0"/>
                <a:cs typeface="Lucida Sans Unicode" pitchFamily="34" charset="0"/>
              </a:rPr>
              <a:t>Both the number of observations and level of participation </a:t>
            </a:r>
            <a:r>
              <a:rPr lang="en-US" sz="2000" dirty="0" smtClean="0">
                <a:solidFill>
                  <a:srgbClr val="7B726B"/>
                </a:solidFill>
                <a:latin typeface="Lucida Sans Unicode" pitchFamily="34" charset="0"/>
                <a:cs typeface="Lucida Sans Unicode" pitchFamily="34" charset="0"/>
              </a:rPr>
              <a:t>increasing.</a:t>
            </a:r>
            <a:endParaRPr lang="en-US" sz="2000" dirty="0">
              <a:solidFill>
                <a:srgbClr val="7B726B"/>
              </a:solidFill>
              <a:latin typeface="Lucida Sans Unicode" pitchFamily="34" charset="0"/>
              <a:cs typeface="Lucida Sans Unicode" pitchFamily="34" charset="0"/>
            </a:endParaRPr>
          </a:p>
          <a:p>
            <a:pPr marL="342900" indent="-342900" algn="l">
              <a:spcBef>
                <a:spcPct val="50000"/>
              </a:spcBef>
              <a:buFontTx/>
              <a:buChar char="•"/>
            </a:pPr>
            <a:r>
              <a:rPr lang="en-US" sz="2000" dirty="0">
                <a:solidFill>
                  <a:srgbClr val="7B726B"/>
                </a:solidFill>
                <a:latin typeface="Lucida Sans Unicode" pitchFamily="34" charset="0"/>
                <a:cs typeface="Lucida Sans Unicode" pitchFamily="34" charset="0"/>
              </a:rPr>
              <a:t>Frequency &amp; severity of injuries </a:t>
            </a:r>
            <a:r>
              <a:rPr lang="en-US" sz="2000" dirty="0" smtClean="0">
                <a:solidFill>
                  <a:srgbClr val="7B726B"/>
                </a:solidFill>
                <a:latin typeface="Lucida Sans Unicode" pitchFamily="34" charset="0"/>
                <a:cs typeface="Lucida Sans Unicode" pitchFamily="34" charset="0"/>
              </a:rPr>
              <a:t>decreasing.</a:t>
            </a:r>
            <a:endParaRPr lang="en-US" sz="2000" dirty="0">
              <a:solidFill>
                <a:srgbClr val="7B726B"/>
              </a:solidFill>
              <a:latin typeface="Lucida Sans Unicode" pitchFamily="34" charset="0"/>
              <a:cs typeface="Lucida Sans Unicode" pitchFamily="34" charset="0"/>
            </a:endParaRPr>
          </a:p>
          <a:p>
            <a:pPr marL="342900" indent="-342900" algn="l">
              <a:spcBef>
                <a:spcPct val="50000"/>
              </a:spcBef>
              <a:buFontTx/>
              <a:buChar char="•"/>
            </a:pPr>
            <a:r>
              <a:rPr lang="en-US" sz="2000" dirty="0">
                <a:solidFill>
                  <a:srgbClr val="7B726B"/>
                </a:solidFill>
                <a:latin typeface="Lucida Sans Unicode" pitchFamily="34" charset="0"/>
                <a:cs typeface="Lucida Sans Unicode" pitchFamily="34" charset="0"/>
              </a:rPr>
              <a:t>Increasing acceptance of responsibility and accountability for personal </a:t>
            </a:r>
            <a:r>
              <a:rPr lang="en-US" sz="2000" dirty="0" smtClean="0">
                <a:solidFill>
                  <a:srgbClr val="7B726B"/>
                </a:solidFill>
                <a:latin typeface="Lucida Sans Unicode" pitchFamily="34" charset="0"/>
                <a:cs typeface="Lucida Sans Unicode" pitchFamily="34" charset="0"/>
              </a:rPr>
              <a:t>behavior.</a:t>
            </a:r>
            <a:endParaRPr lang="en-US" sz="2000" dirty="0">
              <a:solidFill>
                <a:srgbClr val="7B726B"/>
              </a:solidFill>
              <a:latin typeface="Lucida Sans Unicode" pitchFamily="34" charset="0"/>
              <a:cs typeface="Lucida Sans Unicode" pitchFamily="34" charset="0"/>
            </a:endParaRPr>
          </a:p>
        </p:txBody>
      </p:sp>
      <p:sp>
        <p:nvSpPr>
          <p:cNvPr id="4" name="Title 3"/>
          <p:cNvSpPr>
            <a:spLocks noGrp="1"/>
          </p:cNvSpPr>
          <p:nvPr>
            <p:ph type="title"/>
          </p:nvPr>
        </p:nvSpPr>
        <p:spPr/>
        <p:txBody>
          <a:bodyPr/>
          <a:lstStyle/>
          <a:p>
            <a:r>
              <a:rPr lang="en-US" dirty="0" smtClean="0"/>
              <a:t>If safety interventions are effective…</a:t>
            </a:r>
            <a:endParaRPr lang="en-US" dirty="0"/>
          </a:p>
        </p:txBody>
      </p:sp>
    </p:spTree>
  </p:cSld>
  <p:clrMapOvr>
    <a:masterClrMapping/>
  </p:clrMapOvr>
  <p:transition>
    <p:cut/>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ChangeArrowheads="1"/>
          </p:cNvSpPr>
          <p:nvPr/>
        </p:nvSpPr>
        <p:spPr bwMode="auto">
          <a:xfrm>
            <a:off x="711200" y="6229350"/>
            <a:ext cx="1828800" cy="514350"/>
          </a:xfrm>
          <a:prstGeom prst="rect">
            <a:avLst/>
          </a:prstGeom>
          <a:noFill/>
          <a:ln w="9525">
            <a:noFill/>
            <a:miter lim="800000"/>
            <a:headEnd/>
            <a:tailEnd/>
          </a:ln>
          <a:effectLst/>
        </p:spPr>
        <p:txBody>
          <a:bodyPr wrap="none" anchor="ctr"/>
          <a:lstStyle/>
          <a:p>
            <a:endParaRPr lang="en-US" dirty="0"/>
          </a:p>
        </p:txBody>
      </p:sp>
      <p:sp>
        <p:nvSpPr>
          <p:cNvPr id="34819" name="Rectangle 3"/>
          <p:cNvSpPr>
            <a:spLocks noChangeArrowheads="1"/>
          </p:cNvSpPr>
          <p:nvPr/>
        </p:nvSpPr>
        <p:spPr bwMode="auto">
          <a:xfrm>
            <a:off x="3149600" y="6229350"/>
            <a:ext cx="2844800" cy="514350"/>
          </a:xfrm>
          <a:prstGeom prst="rect">
            <a:avLst/>
          </a:prstGeom>
          <a:noFill/>
          <a:ln w="9525">
            <a:noFill/>
            <a:miter lim="800000"/>
            <a:headEnd/>
            <a:tailEnd/>
          </a:ln>
          <a:effectLst/>
        </p:spPr>
        <p:txBody>
          <a:bodyPr wrap="none" anchor="ctr"/>
          <a:lstStyle/>
          <a:p>
            <a:endParaRPr lang="en-US" dirty="0"/>
          </a:p>
        </p:txBody>
      </p:sp>
      <p:sp>
        <p:nvSpPr>
          <p:cNvPr id="34820" name="Rectangle 4"/>
          <p:cNvSpPr>
            <a:spLocks noGrp="1" noChangeArrowheads="1"/>
          </p:cNvSpPr>
          <p:nvPr>
            <p:ph type="title"/>
          </p:nvPr>
        </p:nvSpPr>
        <p:spPr/>
        <p:txBody>
          <a:bodyPr/>
          <a:lstStyle/>
          <a:p>
            <a:r>
              <a:rPr lang="en-US" dirty="0" smtClean="0"/>
              <a:t>“Business is Behavior”</a:t>
            </a:r>
            <a:endParaRPr lang="en-US" dirty="0"/>
          </a:p>
        </p:txBody>
      </p:sp>
      <p:sp>
        <p:nvSpPr>
          <p:cNvPr id="34821" name="Rectangle 5"/>
          <p:cNvSpPr>
            <a:spLocks noGrp="1" noChangeArrowheads="1"/>
          </p:cNvSpPr>
          <p:nvPr>
            <p:ph type="subTitle" idx="4294967295"/>
          </p:nvPr>
        </p:nvSpPr>
        <p:spPr>
          <a:xfrm>
            <a:off x="647500" y="1603933"/>
            <a:ext cx="7747000" cy="4135437"/>
          </a:xfrm>
        </p:spPr>
        <p:txBody>
          <a:bodyPr>
            <a:noAutofit/>
          </a:bodyPr>
          <a:lstStyle/>
          <a:p>
            <a:pPr marL="0" indent="0" algn="l">
              <a:buNone/>
            </a:pPr>
            <a:r>
              <a:rPr lang="en-US" dirty="0" smtClean="0"/>
              <a:t>A business succeeds or fails  through the performance of all of its employees.</a:t>
            </a:r>
          </a:p>
          <a:p>
            <a:pPr algn="l">
              <a:buNone/>
            </a:pPr>
            <a:r>
              <a:rPr lang="en-US" dirty="0" smtClean="0"/>
              <a:t> </a:t>
            </a:r>
          </a:p>
          <a:p>
            <a:pPr algn="l">
              <a:buNone/>
            </a:pPr>
            <a:r>
              <a:rPr lang="en-US" dirty="0" smtClean="0"/>
              <a:t>Success = “Good” performance</a:t>
            </a:r>
          </a:p>
          <a:p>
            <a:pPr algn="l">
              <a:buNone/>
            </a:pPr>
            <a:r>
              <a:rPr lang="en-US" dirty="0" smtClean="0"/>
              <a:t>Failure = “Bad” performance</a:t>
            </a:r>
          </a:p>
          <a:p>
            <a:pPr algn="l">
              <a:buNone/>
            </a:pPr>
            <a:r>
              <a:rPr lang="en-US" dirty="0" smtClean="0"/>
              <a:t>Performance = the combined results of a series of behaviors</a:t>
            </a:r>
          </a:p>
          <a:p>
            <a:pPr algn="l">
              <a:buNone/>
            </a:pPr>
            <a:r>
              <a:rPr lang="en-US" dirty="0" smtClean="0"/>
              <a:t>                           </a:t>
            </a:r>
          </a:p>
          <a:p>
            <a:pPr algn="l">
              <a:buNone/>
            </a:pPr>
            <a:r>
              <a:rPr lang="en-US" dirty="0" smtClean="0"/>
              <a:t> *Aubrey Daniels, author and behavioral psychologist</a:t>
            </a:r>
            <a:endParaRPr lang="en-US" dirty="0"/>
          </a:p>
        </p:txBody>
      </p:sp>
    </p:spTree>
  </p:cSld>
  <p:clrMapOvr>
    <a:masterClrMapping/>
  </p:clrMapOvr>
  <p:transition>
    <p:cut/>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p:txBody>
          <a:bodyPr/>
          <a:lstStyle/>
          <a:p>
            <a:r>
              <a:rPr lang="en-US" dirty="0" smtClean="0"/>
              <a:t>Suggested BBS Process</a:t>
            </a:r>
            <a:endParaRPr lang="en-US" dirty="0"/>
          </a:p>
        </p:txBody>
      </p:sp>
      <p:sp>
        <p:nvSpPr>
          <p:cNvPr id="36867" name="Rectangle 3"/>
          <p:cNvSpPr>
            <a:spLocks noGrp="1" noChangeArrowheads="1"/>
          </p:cNvSpPr>
          <p:nvPr>
            <p:ph type="body" idx="1"/>
          </p:nvPr>
        </p:nvSpPr>
        <p:spPr/>
        <p:txBody>
          <a:bodyPr/>
          <a:lstStyle/>
          <a:p>
            <a:r>
              <a:rPr lang="en-US" dirty="0" smtClean="0"/>
              <a:t>Discovery - Determine Behaviors That Have Greatest Loss Impact.</a:t>
            </a:r>
          </a:p>
          <a:p>
            <a:r>
              <a:rPr lang="en-US" dirty="0" smtClean="0"/>
              <a:t>Design - Identify Team Who Will Define &amp; Design BBS Process.</a:t>
            </a:r>
          </a:p>
          <a:p>
            <a:r>
              <a:rPr lang="en-US" dirty="0" smtClean="0"/>
              <a:t>System Up - Implement BBS Observation Process &amp; Collect Data.</a:t>
            </a:r>
          </a:p>
          <a:p>
            <a:r>
              <a:rPr lang="en-US" dirty="0" smtClean="0"/>
              <a:t>System Check - Ensure BBS Process Has Been Effectively Implemented.</a:t>
            </a:r>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ChangeArrowheads="1"/>
          </p:cNvSpPr>
          <p:nvPr/>
        </p:nvSpPr>
        <p:spPr bwMode="auto">
          <a:xfrm>
            <a:off x="544296" y="1654614"/>
            <a:ext cx="7772390" cy="3744615"/>
          </a:xfrm>
          <a:prstGeom prst="rect">
            <a:avLst/>
          </a:prstGeom>
          <a:noFill/>
          <a:ln w="9525">
            <a:noFill/>
            <a:miter lim="800000"/>
            <a:headEnd/>
            <a:tailEnd/>
          </a:ln>
          <a:effectLst/>
        </p:spPr>
        <p:txBody>
          <a:bodyPr wrap="square" lIns="90488" tIns="44450" rIns="90488" bIns="44450">
            <a:spAutoFit/>
          </a:bodyPr>
          <a:lstStyle/>
          <a:p>
            <a:pPr marL="342900" indent="-342900" algn="l">
              <a:lnSpc>
                <a:spcPct val="150000"/>
              </a:lnSpc>
              <a:buFontTx/>
              <a:buChar char="•"/>
            </a:pPr>
            <a:r>
              <a:rPr lang="en-US" sz="2000" dirty="0" smtClean="0">
                <a:solidFill>
                  <a:srgbClr val="7B726B"/>
                </a:solidFill>
                <a:latin typeface="Lucida Sans Unicode" pitchFamily="34" charset="0"/>
                <a:cs typeface="Lucida Sans Unicode" pitchFamily="34" charset="0"/>
              </a:rPr>
              <a:t>Use </a:t>
            </a:r>
            <a:r>
              <a:rPr lang="en-US" sz="2000" dirty="0">
                <a:solidFill>
                  <a:srgbClr val="7B726B"/>
                </a:solidFill>
                <a:latin typeface="Lucida Sans Unicode" pitchFamily="34" charset="0"/>
                <a:cs typeface="Lucida Sans Unicode" pitchFamily="34" charset="0"/>
              </a:rPr>
              <a:t>a design team of hourly workers, supervisors and managers, to design the process - forms, training, data collection and ID roles &amp; </a:t>
            </a:r>
            <a:r>
              <a:rPr lang="en-US" sz="2000" dirty="0" smtClean="0">
                <a:solidFill>
                  <a:srgbClr val="7B726B"/>
                </a:solidFill>
                <a:latin typeface="Lucida Sans Unicode" pitchFamily="34" charset="0"/>
                <a:cs typeface="Lucida Sans Unicode" pitchFamily="34" charset="0"/>
              </a:rPr>
              <a:t>responsibilities.</a:t>
            </a:r>
            <a:endParaRPr lang="en-US" sz="2000" dirty="0">
              <a:solidFill>
                <a:srgbClr val="7B726B"/>
              </a:solidFill>
              <a:latin typeface="Lucida Sans Unicode" pitchFamily="34" charset="0"/>
              <a:cs typeface="Lucida Sans Unicode" pitchFamily="34" charset="0"/>
            </a:endParaRPr>
          </a:p>
          <a:p>
            <a:pPr marL="342900" indent="-342900" algn="l">
              <a:lnSpc>
                <a:spcPct val="150000"/>
              </a:lnSpc>
              <a:buFontTx/>
              <a:buChar char="•"/>
            </a:pPr>
            <a:r>
              <a:rPr lang="en-US" sz="2000" dirty="0">
                <a:solidFill>
                  <a:srgbClr val="7B726B"/>
                </a:solidFill>
                <a:latin typeface="Lucida Sans Unicode" pitchFamily="34" charset="0"/>
                <a:cs typeface="Lucida Sans Unicode" pitchFamily="34" charset="0"/>
              </a:rPr>
              <a:t>Clearly define critical behaviors that will be observed - what is “safe” </a:t>
            </a:r>
            <a:r>
              <a:rPr lang="en-US" sz="2000" dirty="0" smtClean="0">
                <a:solidFill>
                  <a:srgbClr val="7B726B"/>
                </a:solidFill>
                <a:latin typeface="Lucida Sans Unicode" pitchFamily="34" charset="0"/>
                <a:cs typeface="Lucida Sans Unicode" pitchFamily="34" charset="0"/>
              </a:rPr>
              <a:t>vs. </a:t>
            </a:r>
            <a:r>
              <a:rPr lang="en-US" sz="2000" dirty="0">
                <a:solidFill>
                  <a:srgbClr val="7B726B"/>
                </a:solidFill>
                <a:latin typeface="Lucida Sans Unicode" pitchFamily="34" charset="0"/>
                <a:cs typeface="Lucida Sans Unicode" pitchFamily="34" charset="0"/>
              </a:rPr>
              <a:t>“at-risk”?</a:t>
            </a:r>
          </a:p>
          <a:p>
            <a:pPr marL="342900" indent="-342900" algn="l">
              <a:lnSpc>
                <a:spcPct val="150000"/>
              </a:lnSpc>
              <a:buFontTx/>
              <a:buChar char="•"/>
            </a:pPr>
            <a:r>
              <a:rPr lang="en-US" sz="2000" dirty="0">
                <a:solidFill>
                  <a:srgbClr val="7B726B"/>
                </a:solidFill>
                <a:latin typeface="Lucida Sans Unicode" pitchFamily="34" charset="0"/>
                <a:cs typeface="Lucida Sans Unicode" pitchFamily="34" charset="0"/>
              </a:rPr>
              <a:t>Give feedback on safe &amp; at-risk behavior </a:t>
            </a:r>
            <a:r>
              <a:rPr lang="en-US" sz="2000" dirty="0" smtClean="0">
                <a:solidFill>
                  <a:srgbClr val="7B726B"/>
                </a:solidFill>
                <a:latin typeface="Lucida Sans Unicode" pitchFamily="34" charset="0"/>
                <a:cs typeface="Lucida Sans Unicode" pitchFamily="34" charset="0"/>
              </a:rPr>
              <a:t>observed.</a:t>
            </a:r>
            <a:endParaRPr lang="en-US" sz="2000" dirty="0">
              <a:solidFill>
                <a:srgbClr val="7B726B"/>
              </a:solidFill>
              <a:latin typeface="Lucida Sans Unicode" pitchFamily="34" charset="0"/>
              <a:cs typeface="Lucida Sans Unicode" pitchFamily="34" charset="0"/>
            </a:endParaRPr>
          </a:p>
          <a:p>
            <a:pPr marL="342900" indent="-342900" algn="l">
              <a:lnSpc>
                <a:spcPct val="150000"/>
              </a:lnSpc>
              <a:buFontTx/>
              <a:buChar char="•"/>
            </a:pPr>
            <a:r>
              <a:rPr lang="en-US" sz="2000" dirty="0">
                <a:solidFill>
                  <a:srgbClr val="7B726B"/>
                </a:solidFill>
                <a:latin typeface="Lucida Sans Unicode" pitchFamily="34" charset="0"/>
                <a:cs typeface="Lucida Sans Unicode" pitchFamily="34" charset="0"/>
              </a:rPr>
              <a:t>Determine who will act on data collected through </a:t>
            </a:r>
            <a:r>
              <a:rPr lang="en-US" sz="2000" dirty="0" smtClean="0">
                <a:solidFill>
                  <a:srgbClr val="7B726B"/>
                </a:solidFill>
                <a:latin typeface="Lucida Sans Unicode" pitchFamily="34" charset="0"/>
                <a:cs typeface="Lucida Sans Unicode" pitchFamily="34" charset="0"/>
              </a:rPr>
              <a:t>observations.  </a:t>
            </a:r>
            <a:endParaRPr lang="en-US" sz="2000" dirty="0">
              <a:solidFill>
                <a:srgbClr val="7B726B"/>
              </a:solidFill>
              <a:latin typeface="Lucida Sans Unicode" pitchFamily="34" charset="0"/>
              <a:cs typeface="Lucida Sans Unicode" pitchFamily="34" charset="0"/>
            </a:endParaRPr>
          </a:p>
        </p:txBody>
      </p:sp>
      <p:sp>
        <p:nvSpPr>
          <p:cNvPr id="4" name="Title 3"/>
          <p:cNvSpPr>
            <a:spLocks noGrp="1"/>
          </p:cNvSpPr>
          <p:nvPr>
            <p:ph type="title"/>
          </p:nvPr>
        </p:nvSpPr>
        <p:spPr/>
        <p:txBody>
          <a:bodyPr/>
          <a:lstStyle/>
          <a:p>
            <a:r>
              <a:rPr lang="en-US" dirty="0" smtClean="0"/>
              <a:t>Observations, feedback &amp; data collection</a:t>
            </a:r>
            <a:endParaRPr lang="en-US" dirty="0"/>
          </a:p>
        </p:txBody>
      </p:sp>
    </p:spTree>
  </p:cSld>
  <p:clrMapOvr>
    <a:masterClrMapping/>
  </p:clrMapOvr>
  <p:transition>
    <p:cut/>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ChangeArrowheads="1"/>
          </p:cNvSpPr>
          <p:nvPr/>
        </p:nvSpPr>
        <p:spPr bwMode="auto">
          <a:xfrm>
            <a:off x="562440" y="1741698"/>
            <a:ext cx="6446838" cy="2244204"/>
          </a:xfrm>
          <a:prstGeom prst="rect">
            <a:avLst/>
          </a:prstGeom>
          <a:noFill/>
          <a:ln w="9525">
            <a:noFill/>
            <a:miter lim="800000"/>
            <a:headEnd/>
            <a:tailEnd/>
          </a:ln>
          <a:effectLst/>
        </p:spPr>
        <p:txBody>
          <a:bodyPr lIns="90488" tIns="44450" rIns="90488" bIns="44450">
            <a:spAutoFit/>
          </a:bodyPr>
          <a:lstStyle/>
          <a:p>
            <a:pPr marL="342900" indent="-342900" algn="l">
              <a:spcBef>
                <a:spcPct val="50000"/>
              </a:spcBef>
              <a:buFont typeface="Arial" pitchFamily="34" charset="0"/>
              <a:buChar char="•"/>
            </a:pPr>
            <a:r>
              <a:rPr lang="en-US" sz="2000" dirty="0" smtClean="0">
                <a:solidFill>
                  <a:srgbClr val="7B726B"/>
                </a:solidFill>
                <a:latin typeface="Lucida Sans Unicode" pitchFamily="34" charset="0"/>
                <a:cs typeface="Lucida Sans Unicode" pitchFamily="34" charset="0"/>
              </a:rPr>
              <a:t>Loss </a:t>
            </a:r>
            <a:r>
              <a:rPr lang="en-US" sz="2000" dirty="0">
                <a:solidFill>
                  <a:srgbClr val="7B726B"/>
                </a:solidFill>
                <a:latin typeface="Lucida Sans Unicode" pitchFamily="34" charset="0"/>
                <a:cs typeface="Lucida Sans Unicode" pitchFamily="34" charset="0"/>
              </a:rPr>
              <a:t>runs from insurance carrier or </a:t>
            </a:r>
            <a:r>
              <a:rPr lang="en-US" sz="2000" dirty="0" smtClean="0">
                <a:solidFill>
                  <a:srgbClr val="7B726B"/>
                </a:solidFill>
                <a:latin typeface="Lucida Sans Unicode" pitchFamily="34" charset="0"/>
                <a:cs typeface="Lucida Sans Unicode" pitchFamily="34" charset="0"/>
              </a:rPr>
              <a:t>broker</a:t>
            </a:r>
          </a:p>
          <a:p>
            <a:pPr marL="342900" indent="-342900" algn="l">
              <a:spcBef>
                <a:spcPct val="50000"/>
              </a:spcBef>
              <a:buFont typeface="Arial" pitchFamily="34" charset="0"/>
              <a:buChar char="•"/>
            </a:pPr>
            <a:r>
              <a:rPr lang="en-US" sz="2000" dirty="0" smtClean="0">
                <a:solidFill>
                  <a:srgbClr val="7B726B"/>
                </a:solidFill>
                <a:latin typeface="Lucida Sans Unicode" pitchFamily="34" charset="0"/>
                <a:cs typeface="Lucida Sans Unicode" pitchFamily="34" charset="0"/>
              </a:rPr>
              <a:t>OSHA logs</a:t>
            </a:r>
          </a:p>
          <a:p>
            <a:pPr marL="342900" indent="-342900" algn="l">
              <a:spcBef>
                <a:spcPct val="50000"/>
              </a:spcBef>
              <a:buFont typeface="Arial" pitchFamily="34" charset="0"/>
              <a:buChar char="•"/>
            </a:pPr>
            <a:r>
              <a:rPr lang="en-US" sz="2000" dirty="0" smtClean="0">
                <a:solidFill>
                  <a:srgbClr val="7B726B"/>
                </a:solidFill>
                <a:latin typeface="Lucida Sans Unicode" pitchFamily="34" charset="0"/>
                <a:cs typeface="Lucida Sans Unicode" pitchFamily="34" charset="0"/>
              </a:rPr>
              <a:t>First </a:t>
            </a:r>
            <a:r>
              <a:rPr lang="en-US" sz="2000" dirty="0">
                <a:solidFill>
                  <a:srgbClr val="7B726B"/>
                </a:solidFill>
                <a:latin typeface="Lucida Sans Unicode" pitchFamily="34" charset="0"/>
                <a:cs typeface="Lucida Sans Unicode" pitchFamily="34" charset="0"/>
              </a:rPr>
              <a:t>aid </a:t>
            </a:r>
            <a:r>
              <a:rPr lang="en-US" sz="2000" dirty="0" smtClean="0">
                <a:solidFill>
                  <a:srgbClr val="7B726B"/>
                </a:solidFill>
                <a:latin typeface="Lucida Sans Unicode" pitchFamily="34" charset="0"/>
                <a:cs typeface="Lucida Sans Unicode" pitchFamily="34" charset="0"/>
              </a:rPr>
              <a:t>logs</a:t>
            </a:r>
          </a:p>
          <a:p>
            <a:pPr marL="342900" indent="-342900" algn="l">
              <a:spcBef>
                <a:spcPct val="50000"/>
              </a:spcBef>
              <a:buFont typeface="Arial" pitchFamily="34" charset="0"/>
              <a:buChar char="•"/>
            </a:pPr>
            <a:r>
              <a:rPr lang="en-US" sz="2000" dirty="0" smtClean="0">
                <a:solidFill>
                  <a:srgbClr val="7B726B"/>
                </a:solidFill>
                <a:latin typeface="Lucida Sans Unicode" pitchFamily="34" charset="0"/>
                <a:cs typeface="Lucida Sans Unicode" pitchFamily="34" charset="0"/>
              </a:rPr>
              <a:t>Near </a:t>
            </a:r>
            <a:r>
              <a:rPr lang="en-US" sz="2000" dirty="0">
                <a:solidFill>
                  <a:srgbClr val="7B726B"/>
                </a:solidFill>
                <a:latin typeface="Lucida Sans Unicode" pitchFamily="34" charset="0"/>
                <a:cs typeface="Lucida Sans Unicode" pitchFamily="34" charset="0"/>
              </a:rPr>
              <a:t>miss / hit </a:t>
            </a:r>
            <a:r>
              <a:rPr lang="en-US" sz="2000" dirty="0" smtClean="0">
                <a:solidFill>
                  <a:srgbClr val="7B726B"/>
                </a:solidFill>
                <a:latin typeface="Lucida Sans Unicode" pitchFamily="34" charset="0"/>
                <a:cs typeface="Lucida Sans Unicode" pitchFamily="34" charset="0"/>
              </a:rPr>
              <a:t>reports</a:t>
            </a:r>
          </a:p>
          <a:p>
            <a:pPr marL="342900" indent="-342900" algn="l">
              <a:spcBef>
                <a:spcPct val="50000"/>
              </a:spcBef>
              <a:buFont typeface="Arial" pitchFamily="34" charset="0"/>
              <a:buChar char="•"/>
            </a:pPr>
            <a:r>
              <a:rPr lang="en-US" sz="2000" dirty="0" smtClean="0">
                <a:solidFill>
                  <a:srgbClr val="7B726B"/>
                </a:solidFill>
                <a:latin typeface="Lucida Sans Unicode" pitchFamily="34" charset="0"/>
                <a:cs typeface="Lucida Sans Unicode" pitchFamily="34" charset="0"/>
              </a:rPr>
              <a:t>Absenteeism </a:t>
            </a:r>
            <a:r>
              <a:rPr lang="en-US" sz="2000" dirty="0">
                <a:solidFill>
                  <a:srgbClr val="7B726B"/>
                </a:solidFill>
                <a:latin typeface="Lucida Sans Unicode" pitchFamily="34" charset="0"/>
                <a:cs typeface="Lucida Sans Unicode" pitchFamily="34" charset="0"/>
              </a:rPr>
              <a:t>/ turnover reports</a:t>
            </a:r>
          </a:p>
        </p:txBody>
      </p:sp>
      <p:sp>
        <p:nvSpPr>
          <p:cNvPr id="5" name="Title 4"/>
          <p:cNvSpPr>
            <a:spLocks noGrp="1"/>
          </p:cNvSpPr>
          <p:nvPr>
            <p:ph type="title"/>
          </p:nvPr>
        </p:nvSpPr>
        <p:spPr/>
        <p:txBody>
          <a:bodyPr>
            <a:normAutofit/>
          </a:bodyPr>
          <a:lstStyle/>
          <a:p>
            <a:r>
              <a:rPr lang="en-US" dirty="0" smtClean="0"/>
              <a:t>Use prior experience data to target </a:t>
            </a:r>
            <a:br>
              <a:rPr lang="en-US" dirty="0" smtClean="0"/>
            </a:br>
            <a:r>
              <a:rPr lang="en-US" dirty="0" smtClean="0"/>
              <a:t>jobs for observation</a:t>
            </a:r>
            <a:endParaRPr lang="en-US" dirty="0"/>
          </a:p>
        </p:txBody>
      </p:sp>
    </p:spTree>
  </p:cSld>
  <p:clrMapOvr>
    <a:masterClrMapping/>
  </p:clrMapOvr>
  <p:transition>
    <p:cut/>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ChangeArrowheads="1"/>
          </p:cNvSpPr>
          <p:nvPr/>
        </p:nvSpPr>
        <p:spPr bwMode="auto">
          <a:xfrm>
            <a:off x="557140" y="1707620"/>
            <a:ext cx="7957273" cy="3282950"/>
          </a:xfrm>
          <a:prstGeom prst="rect">
            <a:avLst/>
          </a:prstGeom>
          <a:noFill/>
          <a:ln w="9525">
            <a:noFill/>
            <a:miter lim="800000"/>
            <a:headEnd/>
            <a:tailEnd/>
          </a:ln>
          <a:effectLst/>
        </p:spPr>
        <p:txBody>
          <a:bodyPr wrap="square" lIns="90488" tIns="44450" rIns="90488" bIns="44450">
            <a:spAutoFit/>
          </a:bodyPr>
          <a:lstStyle/>
          <a:p>
            <a:pPr marL="342900" indent="-342900" algn="l">
              <a:lnSpc>
                <a:spcPct val="150000"/>
              </a:lnSpc>
              <a:buFontTx/>
              <a:buChar char="•"/>
            </a:pPr>
            <a:r>
              <a:rPr lang="en-US" sz="2000" dirty="0" smtClean="0">
                <a:solidFill>
                  <a:srgbClr val="7B726B"/>
                </a:solidFill>
                <a:latin typeface="Lucida Sans Unicode" pitchFamily="34" charset="0"/>
                <a:cs typeface="Lucida Sans Unicode" pitchFamily="34" charset="0"/>
              </a:rPr>
              <a:t>Focus </a:t>
            </a:r>
            <a:r>
              <a:rPr lang="en-US" sz="2000" dirty="0">
                <a:solidFill>
                  <a:srgbClr val="7B726B"/>
                </a:solidFill>
                <a:latin typeface="Lucida Sans Unicode" pitchFamily="34" charset="0"/>
                <a:cs typeface="Lucida Sans Unicode" pitchFamily="34" charset="0"/>
              </a:rPr>
              <a:t>on relevant behaviors that will have a direct impact on </a:t>
            </a:r>
            <a:r>
              <a:rPr lang="en-US" sz="2000" dirty="0" smtClean="0">
                <a:solidFill>
                  <a:srgbClr val="7B726B"/>
                </a:solidFill>
                <a:latin typeface="Lucida Sans Unicode" pitchFamily="34" charset="0"/>
                <a:cs typeface="Lucida Sans Unicode" pitchFamily="34" charset="0"/>
              </a:rPr>
              <a:t>losses.</a:t>
            </a:r>
            <a:endParaRPr lang="en-US" sz="2000" dirty="0">
              <a:solidFill>
                <a:srgbClr val="7B726B"/>
              </a:solidFill>
              <a:latin typeface="Lucida Sans Unicode" pitchFamily="34" charset="0"/>
              <a:cs typeface="Lucida Sans Unicode" pitchFamily="34" charset="0"/>
            </a:endParaRPr>
          </a:p>
          <a:p>
            <a:pPr marL="342900" indent="-342900" algn="l">
              <a:lnSpc>
                <a:spcPct val="150000"/>
              </a:lnSpc>
              <a:buFontTx/>
              <a:buChar char="•"/>
            </a:pPr>
            <a:r>
              <a:rPr lang="en-US" sz="2000" dirty="0">
                <a:solidFill>
                  <a:srgbClr val="7B726B"/>
                </a:solidFill>
                <a:latin typeface="Lucida Sans Unicode" pitchFamily="34" charset="0"/>
                <a:cs typeface="Lucida Sans Unicode" pitchFamily="34" charset="0"/>
              </a:rPr>
              <a:t>Many behaviors that are directly related to the losses are unconscious behaviors that occur </a:t>
            </a:r>
            <a:r>
              <a:rPr lang="en-US" sz="2000" dirty="0" smtClean="0">
                <a:solidFill>
                  <a:srgbClr val="7B726B"/>
                </a:solidFill>
                <a:latin typeface="Lucida Sans Unicode" pitchFamily="34" charset="0"/>
                <a:cs typeface="Lucida Sans Unicode" pitchFamily="34" charset="0"/>
              </a:rPr>
              <a:t>quickly.</a:t>
            </a:r>
            <a:endParaRPr lang="en-US" sz="2000" dirty="0">
              <a:solidFill>
                <a:srgbClr val="7B726B"/>
              </a:solidFill>
              <a:latin typeface="Lucida Sans Unicode" pitchFamily="34" charset="0"/>
              <a:cs typeface="Lucida Sans Unicode" pitchFamily="34" charset="0"/>
            </a:endParaRPr>
          </a:p>
          <a:p>
            <a:pPr marL="342900" indent="-342900" algn="l">
              <a:lnSpc>
                <a:spcPct val="150000"/>
              </a:lnSpc>
              <a:buFontTx/>
              <a:buChar char="•"/>
            </a:pPr>
            <a:r>
              <a:rPr lang="en-US" sz="2000" dirty="0">
                <a:solidFill>
                  <a:srgbClr val="7B726B"/>
                </a:solidFill>
                <a:latin typeface="Lucida Sans Unicode" pitchFamily="34" charset="0"/>
                <a:cs typeface="Lucida Sans Unicode" pitchFamily="34" charset="0"/>
              </a:rPr>
              <a:t>Select critical behaviors to focus on through actual observation of people at work - not just through discussion &amp; </a:t>
            </a:r>
            <a:r>
              <a:rPr lang="en-US" sz="2000" dirty="0" smtClean="0">
                <a:solidFill>
                  <a:srgbClr val="7B726B"/>
                </a:solidFill>
                <a:latin typeface="Lucida Sans Unicode" pitchFamily="34" charset="0"/>
                <a:cs typeface="Lucida Sans Unicode" pitchFamily="34" charset="0"/>
              </a:rPr>
              <a:t>brainstorming. </a:t>
            </a:r>
            <a:endParaRPr lang="en-US" sz="2000" dirty="0">
              <a:solidFill>
                <a:srgbClr val="7B726B"/>
              </a:solidFill>
              <a:latin typeface="Lucida Sans Unicode" pitchFamily="34" charset="0"/>
              <a:cs typeface="Lucida Sans Unicode" pitchFamily="34" charset="0"/>
            </a:endParaRPr>
          </a:p>
        </p:txBody>
      </p:sp>
      <p:sp>
        <p:nvSpPr>
          <p:cNvPr id="5" name="Title 4"/>
          <p:cNvSpPr>
            <a:spLocks noGrp="1"/>
          </p:cNvSpPr>
          <p:nvPr>
            <p:ph type="title"/>
          </p:nvPr>
        </p:nvSpPr>
        <p:spPr/>
        <p:txBody>
          <a:bodyPr/>
          <a:lstStyle/>
          <a:p>
            <a:r>
              <a:rPr lang="en-US" dirty="0" smtClean="0"/>
              <a:t>Define critical behaviors – </a:t>
            </a:r>
            <a:br>
              <a:rPr lang="en-US" dirty="0" smtClean="0"/>
            </a:br>
            <a:r>
              <a:rPr lang="en-US" dirty="0" smtClean="0"/>
              <a:t>what is safe &amp; what is at risk?</a:t>
            </a:r>
            <a:endParaRPr lang="en-US" dirty="0"/>
          </a:p>
        </p:txBody>
      </p:sp>
    </p:spTree>
  </p:cSld>
  <p:clrMapOvr>
    <a:masterClrMapping/>
  </p:clrMapOvr>
  <p:transition>
    <p:cut/>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p:txBody>
          <a:bodyPr/>
          <a:lstStyle/>
          <a:p>
            <a:r>
              <a:rPr lang="en-US" dirty="0" smtClean="0"/>
              <a:t>Obstacles To Success:</a:t>
            </a:r>
            <a:endParaRPr lang="en-US" dirty="0"/>
          </a:p>
        </p:txBody>
      </p:sp>
      <p:sp>
        <p:nvSpPr>
          <p:cNvPr id="45059" name="Rectangle 3"/>
          <p:cNvSpPr>
            <a:spLocks noGrp="1" noChangeArrowheads="1"/>
          </p:cNvSpPr>
          <p:nvPr>
            <p:ph type="body" idx="1"/>
          </p:nvPr>
        </p:nvSpPr>
        <p:spPr>
          <a:xfrm>
            <a:off x="555012" y="1600200"/>
            <a:ext cx="8229600" cy="3925957"/>
          </a:xfrm>
        </p:spPr>
        <p:txBody>
          <a:bodyPr/>
          <a:lstStyle/>
          <a:p>
            <a:r>
              <a:rPr lang="en-US" dirty="0" smtClean="0"/>
              <a:t>Poorly Maintained Facilities</a:t>
            </a:r>
          </a:p>
          <a:p>
            <a:r>
              <a:rPr lang="en-US" dirty="0" smtClean="0"/>
              <a:t>Top-down Management Practices</a:t>
            </a:r>
          </a:p>
          <a:p>
            <a:r>
              <a:rPr lang="en-US" dirty="0" smtClean="0"/>
              <a:t>Poor Planning/Execution</a:t>
            </a:r>
          </a:p>
          <a:p>
            <a:r>
              <a:rPr lang="en-US" dirty="0" smtClean="0"/>
              <a:t>Inadequate Training</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6" name="Picture 2"/>
          <p:cNvPicPr>
            <a:picLocks noChangeArrowheads="1"/>
          </p:cNvPicPr>
          <p:nvPr/>
        </p:nvPicPr>
        <p:blipFill>
          <a:blip r:embed="rId3"/>
          <a:srcRect/>
          <a:stretch>
            <a:fillRect/>
          </a:stretch>
        </p:blipFill>
        <p:spPr bwMode="auto">
          <a:xfrm>
            <a:off x="685800" y="1524000"/>
            <a:ext cx="7937500" cy="3784600"/>
          </a:xfrm>
          <a:prstGeom prst="rect">
            <a:avLst/>
          </a:prstGeom>
          <a:noFill/>
          <a:ln w="9525">
            <a:noFill/>
            <a:miter lim="800000"/>
            <a:headEnd/>
            <a:tailEnd/>
          </a:ln>
          <a:effectLst/>
        </p:spPr>
      </p:pic>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Grp="1" noChangeArrowheads="1"/>
          </p:cNvSpPr>
          <p:nvPr>
            <p:ph type="title"/>
          </p:nvPr>
        </p:nvSpPr>
        <p:spPr/>
        <p:txBody>
          <a:bodyPr/>
          <a:lstStyle/>
          <a:p>
            <a:r>
              <a:rPr lang="en-US" dirty="0" smtClean="0"/>
              <a:t>Keys to Success </a:t>
            </a:r>
            <a:endParaRPr lang="en-US" dirty="0"/>
          </a:p>
        </p:txBody>
      </p:sp>
      <p:sp>
        <p:nvSpPr>
          <p:cNvPr id="47107" name="Rectangle 3"/>
          <p:cNvSpPr>
            <a:spLocks noGrp="1" noChangeArrowheads="1"/>
          </p:cNvSpPr>
          <p:nvPr>
            <p:ph type="body" idx="1"/>
          </p:nvPr>
        </p:nvSpPr>
        <p:spPr>
          <a:xfrm>
            <a:off x="496956" y="1730827"/>
            <a:ext cx="8229600" cy="2754086"/>
          </a:xfrm>
        </p:spPr>
        <p:txBody>
          <a:bodyPr/>
          <a:lstStyle/>
          <a:p>
            <a:r>
              <a:rPr lang="en-US" dirty="0" smtClean="0"/>
              <a:t>Meaningful Employee Empowerment.</a:t>
            </a:r>
          </a:p>
          <a:p>
            <a:r>
              <a:rPr lang="en-US" dirty="0" smtClean="0"/>
              <a:t>Designing a Well Planned and Supported BBS Process.</a:t>
            </a:r>
          </a:p>
          <a:p>
            <a:r>
              <a:rPr lang="en-US" dirty="0" smtClean="0"/>
              <a:t>Managing BBS Process with Integrity.</a:t>
            </a:r>
          </a:p>
          <a:p>
            <a:endParaRPr lang="en-US" dirty="0" smtClean="0"/>
          </a:p>
          <a:p>
            <a:pPr>
              <a:buNone/>
            </a:pPr>
            <a:endParaRPr lang="en-US"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2"/>
          <p:cNvSpPr>
            <a:spLocks noChangeArrowheads="1"/>
          </p:cNvSpPr>
          <p:nvPr/>
        </p:nvSpPr>
        <p:spPr bwMode="auto">
          <a:xfrm>
            <a:off x="711200" y="6229350"/>
            <a:ext cx="1828800" cy="514350"/>
          </a:xfrm>
          <a:prstGeom prst="rect">
            <a:avLst/>
          </a:prstGeom>
          <a:noFill/>
          <a:ln w="9525">
            <a:noFill/>
            <a:miter lim="800000"/>
            <a:headEnd/>
            <a:tailEnd/>
          </a:ln>
          <a:effectLst/>
        </p:spPr>
        <p:txBody>
          <a:bodyPr wrap="none" anchor="ctr"/>
          <a:lstStyle/>
          <a:p>
            <a:endParaRPr lang="en-US" dirty="0"/>
          </a:p>
        </p:txBody>
      </p:sp>
      <p:sp>
        <p:nvSpPr>
          <p:cNvPr id="49155" name="Rectangle 3"/>
          <p:cNvSpPr>
            <a:spLocks noChangeArrowheads="1"/>
          </p:cNvSpPr>
          <p:nvPr/>
        </p:nvSpPr>
        <p:spPr bwMode="auto">
          <a:xfrm>
            <a:off x="3149600" y="6229350"/>
            <a:ext cx="2844800" cy="514350"/>
          </a:xfrm>
          <a:prstGeom prst="rect">
            <a:avLst/>
          </a:prstGeom>
          <a:noFill/>
          <a:ln w="9525">
            <a:noFill/>
            <a:miter lim="800000"/>
            <a:headEnd/>
            <a:tailEnd/>
          </a:ln>
          <a:effectLst/>
        </p:spPr>
        <p:txBody>
          <a:bodyPr wrap="none" anchor="ctr"/>
          <a:lstStyle/>
          <a:p>
            <a:endParaRPr lang="en-US" dirty="0"/>
          </a:p>
        </p:txBody>
      </p:sp>
      <p:sp>
        <p:nvSpPr>
          <p:cNvPr id="49156" name="Rectangle 4"/>
          <p:cNvSpPr>
            <a:spLocks noChangeArrowheads="1"/>
          </p:cNvSpPr>
          <p:nvPr/>
        </p:nvSpPr>
        <p:spPr bwMode="auto">
          <a:xfrm>
            <a:off x="514660" y="1716352"/>
            <a:ext cx="8458200" cy="2244204"/>
          </a:xfrm>
          <a:prstGeom prst="rect">
            <a:avLst/>
          </a:prstGeom>
          <a:noFill/>
          <a:ln w="9525">
            <a:noFill/>
            <a:miter lim="800000"/>
            <a:headEnd/>
            <a:tailEnd/>
          </a:ln>
          <a:effectLst/>
        </p:spPr>
        <p:txBody>
          <a:bodyPr wrap="square" lIns="90488" tIns="44450" rIns="90488" bIns="44450">
            <a:spAutoFit/>
          </a:bodyPr>
          <a:lstStyle/>
          <a:p>
            <a:pPr algn="l">
              <a:spcBef>
                <a:spcPct val="50000"/>
              </a:spcBef>
            </a:pPr>
            <a:r>
              <a:rPr lang="en-US" sz="2000" dirty="0" smtClean="0">
                <a:solidFill>
                  <a:srgbClr val="7B726B"/>
                </a:solidFill>
                <a:latin typeface="Lucida Sans Unicode" pitchFamily="34" charset="0"/>
                <a:cs typeface="Lucida Sans Unicode" pitchFamily="34" charset="0"/>
              </a:rPr>
              <a:t>Is a function of:</a:t>
            </a:r>
          </a:p>
          <a:p>
            <a:pPr marL="225425" indent="-225425" algn="l">
              <a:spcBef>
                <a:spcPct val="50000"/>
              </a:spcBef>
              <a:buFont typeface="Arial" pitchFamily="34" charset="0"/>
              <a:buChar char="•"/>
            </a:pPr>
            <a:r>
              <a:rPr lang="en-US" sz="2000" dirty="0" smtClean="0">
                <a:solidFill>
                  <a:srgbClr val="7B726B"/>
                </a:solidFill>
                <a:latin typeface="Lucida Sans Unicode" pitchFamily="34" charset="0"/>
                <a:cs typeface="Lucida Sans Unicode" pitchFamily="34" charset="0"/>
              </a:rPr>
              <a:t> Activators </a:t>
            </a:r>
            <a:r>
              <a:rPr lang="en-US" sz="2000" dirty="0">
                <a:solidFill>
                  <a:srgbClr val="7B726B"/>
                </a:solidFill>
                <a:latin typeface="Lucida Sans Unicode" pitchFamily="34" charset="0"/>
                <a:cs typeface="Lucida Sans Unicode" pitchFamily="34" charset="0"/>
              </a:rPr>
              <a:t>(what needs to be done)</a:t>
            </a:r>
          </a:p>
          <a:p>
            <a:pPr marL="225425" indent="-225425" algn="l">
              <a:spcBef>
                <a:spcPct val="50000"/>
              </a:spcBef>
              <a:buFont typeface="Arial" pitchFamily="34" charset="0"/>
              <a:buChar char="•"/>
            </a:pPr>
            <a:r>
              <a:rPr lang="en-US" sz="2000" dirty="0">
                <a:solidFill>
                  <a:srgbClr val="7B726B"/>
                </a:solidFill>
                <a:latin typeface="Lucida Sans Unicode" pitchFamily="34" charset="0"/>
                <a:cs typeface="Lucida Sans Unicode" pitchFamily="34" charset="0"/>
              </a:rPr>
              <a:t> </a:t>
            </a:r>
            <a:r>
              <a:rPr lang="en-US" sz="2000" dirty="0" smtClean="0">
                <a:solidFill>
                  <a:srgbClr val="7B726B"/>
                </a:solidFill>
                <a:latin typeface="Lucida Sans Unicode" pitchFamily="34" charset="0"/>
                <a:cs typeface="Lucida Sans Unicode" pitchFamily="34" charset="0"/>
              </a:rPr>
              <a:t>Competencies </a:t>
            </a:r>
            <a:r>
              <a:rPr lang="en-US" sz="2000" dirty="0">
                <a:solidFill>
                  <a:srgbClr val="7B726B"/>
                </a:solidFill>
                <a:latin typeface="Lucida Sans Unicode" pitchFamily="34" charset="0"/>
                <a:cs typeface="Lucida Sans Unicode" pitchFamily="34" charset="0"/>
              </a:rPr>
              <a:t>(how it needs to be done)</a:t>
            </a:r>
          </a:p>
          <a:p>
            <a:pPr marL="225425" indent="-225425" algn="l">
              <a:spcBef>
                <a:spcPct val="50000"/>
              </a:spcBef>
              <a:buFont typeface="Arial" pitchFamily="34" charset="0"/>
              <a:buChar char="•"/>
            </a:pPr>
            <a:r>
              <a:rPr lang="en-US" sz="2000" dirty="0">
                <a:solidFill>
                  <a:srgbClr val="7B726B"/>
                </a:solidFill>
                <a:latin typeface="Lucida Sans Unicode" pitchFamily="34" charset="0"/>
                <a:cs typeface="Lucida Sans Unicode" pitchFamily="34" charset="0"/>
              </a:rPr>
              <a:t> </a:t>
            </a:r>
            <a:r>
              <a:rPr lang="en-US" sz="2000" dirty="0" smtClean="0">
                <a:solidFill>
                  <a:srgbClr val="7B726B"/>
                </a:solidFill>
                <a:latin typeface="Lucida Sans Unicode" pitchFamily="34" charset="0"/>
                <a:cs typeface="Lucida Sans Unicode" pitchFamily="34" charset="0"/>
              </a:rPr>
              <a:t>Consequences </a:t>
            </a:r>
            <a:r>
              <a:rPr lang="en-US" sz="2000" dirty="0">
                <a:solidFill>
                  <a:srgbClr val="7B726B"/>
                </a:solidFill>
                <a:latin typeface="Lucida Sans Unicode" pitchFamily="34" charset="0"/>
                <a:cs typeface="Lucida Sans Unicode" pitchFamily="34" charset="0"/>
              </a:rPr>
              <a:t>(what </a:t>
            </a:r>
            <a:r>
              <a:rPr lang="en-US" sz="2000" dirty="0" smtClean="0">
                <a:solidFill>
                  <a:srgbClr val="7B726B"/>
                </a:solidFill>
                <a:latin typeface="Lucida Sans Unicode" pitchFamily="34" charset="0"/>
                <a:cs typeface="Lucida Sans Unicode" pitchFamily="34" charset="0"/>
              </a:rPr>
              <a:t>happens </a:t>
            </a:r>
            <a:r>
              <a:rPr lang="en-US" sz="2000" dirty="0">
                <a:solidFill>
                  <a:srgbClr val="7B726B"/>
                </a:solidFill>
                <a:latin typeface="Lucida Sans Unicode" pitchFamily="34" charset="0"/>
                <a:cs typeface="Lucida Sans Unicode" pitchFamily="34" charset="0"/>
              </a:rPr>
              <a:t>if it is done)</a:t>
            </a:r>
          </a:p>
          <a:p>
            <a:pPr algn="l">
              <a:spcBef>
                <a:spcPct val="50000"/>
              </a:spcBef>
            </a:pPr>
            <a:r>
              <a:rPr lang="en-US" sz="2000" dirty="0">
                <a:solidFill>
                  <a:srgbClr val="7B726B"/>
                </a:solidFill>
                <a:latin typeface="Lucida Sans Unicode" pitchFamily="34" charset="0"/>
                <a:cs typeface="Lucida Sans Unicode" pitchFamily="34" charset="0"/>
              </a:rPr>
              <a:t>                                     </a:t>
            </a:r>
          </a:p>
        </p:txBody>
      </p:sp>
      <p:sp>
        <p:nvSpPr>
          <p:cNvPr id="6" name="Title 5"/>
          <p:cNvSpPr>
            <a:spLocks noGrp="1"/>
          </p:cNvSpPr>
          <p:nvPr>
            <p:ph type="title"/>
          </p:nvPr>
        </p:nvSpPr>
        <p:spPr/>
        <p:txBody>
          <a:bodyPr/>
          <a:lstStyle/>
          <a:p>
            <a:r>
              <a:rPr lang="en-US" dirty="0" smtClean="0"/>
              <a:t>Human behavior</a:t>
            </a:r>
            <a:endParaRPr lang="en-US" dirty="0"/>
          </a:p>
        </p:txBody>
      </p:sp>
    </p:spTree>
  </p:cSld>
  <p:clrMapOvr>
    <a:masterClrMapping/>
  </p:clrMapOvr>
  <p:transition>
    <p:cut/>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p:cNvSpPr>
            <a:spLocks noChangeArrowheads="1"/>
          </p:cNvSpPr>
          <p:nvPr/>
        </p:nvSpPr>
        <p:spPr bwMode="auto">
          <a:xfrm>
            <a:off x="711200" y="6229350"/>
            <a:ext cx="1828800" cy="514350"/>
          </a:xfrm>
          <a:prstGeom prst="rect">
            <a:avLst/>
          </a:prstGeom>
          <a:noFill/>
          <a:ln w="9525">
            <a:noFill/>
            <a:miter lim="800000"/>
            <a:headEnd/>
            <a:tailEnd/>
          </a:ln>
          <a:effectLst/>
        </p:spPr>
        <p:txBody>
          <a:bodyPr wrap="none" anchor="ctr"/>
          <a:lstStyle/>
          <a:p>
            <a:endParaRPr lang="en-US" dirty="0"/>
          </a:p>
        </p:txBody>
      </p:sp>
      <p:sp>
        <p:nvSpPr>
          <p:cNvPr id="51203" name="Rectangle 3"/>
          <p:cNvSpPr>
            <a:spLocks noChangeArrowheads="1"/>
          </p:cNvSpPr>
          <p:nvPr/>
        </p:nvSpPr>
        <p:spPr bwMode="auto">
          <a:xfrm>
            <a:off x="3149600" y="6229350"/>
            <a:ext cx="2844800" cy="514350"/>
          </a:xfrm>
          <a:prstGeom prst="rect">
            <a:avLst/>
          </a:prstGeom>
          <a:noFill/>
          <a:ln w="9525">
            <a:noFill/>
            <a:miter lim="800000"/>
            <a:headEnd/>
            <a:tailEnd/>
          </a:ln>
          <a:effectLst/>
        </p:spPr>
        <p:txBody>
          <a:bodyPr wrap="none" anchor="ctr"/>
          <a:lstStyle/>
          <a:p>
            <a:endParaRPr lang="en-US" dirty="0"/>
          </a:p>
        </p:txBody>
      </p:sp>
      <p:sp>
        <p:nvSpPr>
          <p:cNvPr id="51205" name="Rectangle 5"/>
          <p:cNvSpPr>
            <a:spLocks noChangeArrowheads="1"/>
          </p:cNvSpPr>
          <p:nvPr/>
        </p:nvSpPr>
        <p:spPr bwMode="auto">
          <a:xfrm>
            <a:off x="595323" y="1743540"/>
            <a:ext cx="6124575" cy="2244204"/>
          </a:xfrm>
          <a:prstGeom prst="rect">
            <a:avLst/>
          </a:prstGeom>
          <a:noFill/>
          <a:ln w="9525">
            <a:noFill/>
            <a:miter lim="800000"/>
            <a:headEnd/>
            <a:tailEnd/>
          </a:ln>
          <a:effectLst/>
        </p:spPr>
        <p:txBody>
          <a:bodyPr lIns="90488" tIns="44450" rIns="90488" bIns="44450">
            <a:spAutoFit/>
          </a:bodyPr>
          <a:lstStyle/>
          <a:p>
            <a:pPr algn="l">
              <a:spcBef>
                <a:spcPct val="50000"/>
              </a:spcBef>
            </a:pPr>
            <a:r>
              <a:rPr lang="en-US" sz="2000" b="1" dirty="0">
                <a:solidFill>
                  <a:srgbClr val="7B726B"/>
                </a:solidFill>
                <a:latin typeface="Lucida Sans Unicode" pitchFamily="34" charset="0"/>
                <a:cs typeface="Lucida Sans Unicode" pitchFamily="34" charset="0"/>
              </a:rPr>
              <a:t> </a:t>
            </a:r>
            <a:r>
              <a:rPr lang="en-US" sz="2000" dirty="0" smtClean="0">
                <a:solidFill>
                  <a:srgbClr val="7B726B"/>
                </a:solidFill>
                <a:latin typeface="Lucida Sans Unicode" pitchFamily="34" charset="0"/>
                <a:cs typeface="Lucida Sans Unicode" pitchFamily="34" charset="0"/>
              </a:rPr>
              <a:t>Is both:</a:t>
            </a:r>
          </a:p>
          <a:p>
            <a:pPr marL="225425" indent="-225425" algn="l">
              <a:spcBef>
                <a:spcPct val="50000"/>
              </a:spcBef>
              <a:buFont typeface="Arial" pitchFamily="34" charset="0"/>
              <a:buChar char="•"/>
            </a:pPr>
            <a:r>
              <a:rPr lang="en-US" sz="2000" dirty="0" smtClean="0">
                <a:solidFill>
                  <a:srgbClr val="7B726B"/>
                </a:solidFill>
                <a:latin typeface="Lucida Sans Unicode" pitchFamily="34" charset="0"/>
                <a:cs typeface="Lucida Sans Unicode" pitchFamily="34" charset="0"/>
              </a:rPr>
              <a:t>Observable  </a:t>
            </a:r>
          </a:p>
          <a:p>
            <a:pPr marL="225425" indent="-225425" algn="l">
              <a:spcBef>
                <a:spcPct val="50000"/>
              </a:spcBef>
              <a:buFont typeface="Arial" pitchFamily="34" charset="0"/>
              <a:buChar char="•"/>
            </a:pPr>
            <a:r>
              <a:rPr lang="en-US" sz="2000" dirty="0" smtClean="0">
                <a:solidFill>
                  <a:srgbClr val="7B726B"/>
                </a:solidFill>
                <a:latin typeface="Lucida Sans Unicode" pitchFamily="34" charset="0"/>
                <a:cs typeface="Lucida Sans Unicode" pitchFamily="34" charset="0"/>
              </a:rPr>
              <a:t>Measurable</a:t>
            </a:r>
          </a:p>
          <a:p>
            <a:pPr marL="225425" indent="-225425" algn="l">
              <a:spcBef>
                <a:spcPct val="50000"/>
              </a:spcBef>
            </a:pPr>
            <a:endParaRPr lang="en-US" sz="2000" dirty="0" smtClean="0">
              <a:solidFill>
                <a:srgbClr val="7B726B"/>
              </a:solidFill>
              <a:latin typeface="Lucida Sans Unicode" pitchFamily="34" charset="0"/>
              <a:cs typeface="Lucida Sans Unicode" pitchFamily="34" charset="0"/>
            </a:endParaRPr>
          </a:p>
          <a:p>
            <a:pPr marL="225425" indent="-225425" algn="l">
              <a:spcBef>
                <a:spcPct val="50000"/>
              </a:spcBef>
            </a:pPr>
            <a:r>
              <a:rPr lang="en-US" sz="2000" dirty="0" smtClean="0">
                <a:solidFill>
                  <a:srgbClr val="7B726B"/>
                </a:solidFill>
                <a:latin typeface="Lucida Sans Unicode" pitchFamily="34" charset="0"/>
                <a:cs typeface="Lucida Sans Unicode" pitchFamily="34" charset="0"/>
              </a:rPr>
              <a:t>Therefore…Behavior can be manager!  </a:t>
            </a:r>
            <a:endParaRPr lang="en-US" sz="2000" dirty="0">
              <a:solidFill>
                <a:srgbClr val="7B726B"/>
              </a:solidFill>
              <a:latin typeface="Lucida Sans Unicode" pitchFamily="34" charset="0"/>
              <a:cs typeface="Lucida Sans Unicode" pitchFamily="34" charset="0"/>
            </a:endParaRPr>
          </a:p>
        </p:txBody>
      </p:sp>
      <p:sp>
        <p:nvSpPr>
          <p:cNvPr id="8" name="Title 7"/>
          <p:cNvSpPr>
            <a:spLocks noGrp="1"/>
          </p:cNvSpPr>
          <p:nvPr>
            <p:ph type="title"/>
          </p:nvPr>
        </p:nvSpPr>
        <p:spPr/>
        <p:txBody>
          <a:bodyPr/>
          <a:lstStyle/>
          <a:p>
            <a:r>
              <a:rPr lang="en-US" dirty="0" smtClean="0"/>
              <a:t>Human Behavior</a:t>
            </a:r>
            <a:endParaRPr lang="en-US" dirty="0"/>
          </a:p>
        </p:txBody>
      </p:sp>
    </p:spTree>
  </p:cSld>
  <p:clrMapOvr>
    <a:masterClrMapping/>
  </p:clrMapOvr>
  <p:transition>
    <p:cut/>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2"/>
          <p:cNvSpPr>
            <a:spLocks noChangeArrowheads="1"/>
          </p:cNvSpPr>
          <p:nvPr/>
        </p:nvSpPr>
        <p:spPr bwMode="auto">
          <a:xfrm>
            <a:off x="711200" y="6229350"/>
            <a:ext cx="1828800" cy="514350"/>
          </a:xfrm>
          <a:prstGeom prst="rect">
            <a:avLst/>
          </a:prstGeom>
          <a:noFill/>
          <a:ln w="9525">
            <a:noFill/>
            <a:miter lim="800000"/>
            <a:headEnd/>
            <a:tailEnd/>
          </a:ln>
          <a:effectLst/>
        </p:spPr>
        <p:txBody>
          <a:bodyPr wrap="none" anchor="ctr"/>
          <a:lstStyle/>
          <a:p>
            <a:endParaRPr lang="en-US" dirty="0"/>
          </a:p>
        </p:txBody>
      </p:sp>
      <p:sp>
        <p:nvSpPr>
          <p:cNvPr id="53251" name="Rectangle 3"/>
          <p:cNvSpPr>
            <a:spLocks noChangeArrowheads="1"/>
          </p:cNvSpPr>
          <p:nvPr/>
        </p:nvSpPr>
        <p:spPr bwMode="auto">
          <a:xfrm>
            <a:off x="3149600" y="6229350"/>
            <a:ext cx="2844800" cy="514350"/>
          </a:xfrm>
          <a:prstGeom prst="rect">
            <a:avLst/>
          </a:prstGeom>
          <a:noFill/>
          <a:ln w="9525">
            <a:noFill/>
            <a:miter lim="800000"/>
            <a:headEnd/>
            <a:tailEnd/>
          </a:ln>
          <a:effectLst/>
        </p:spPr>
        <p:txBody>
          <a:bodyPr wrap="none" anchor="ctr"/>
          <a:lstStyle/>
          <a:p>
            <a:endParaRPr lang="en-US" dirty="0"/>
          </a:p>
        </p:txBody>
      </p:sp>
      <p:sp>
        <p:nvSpPr>
          <p:cNvPr id="53252" name="Rectangle 4"/>
          <p:cNvSpPr>
            <a:spLocks noGrp="1" noChangeArrowheads="1"/>
          </p:cNvSpPr>
          <p:nvPr>
            <p:ph type="title"/>
          </p:nvPr>
        </p:nvSpPr>
        <p:spPr/>
        <p:txBody>
          <a:bodyPr>
            <a:normAutofit/>
          </a:bodyPr>
          <a:lstStyle/>
          <a:p>
            <a:r>
              <a:rPr lang="en-US" dirty="0" smtClean="0"/>
              <a:t>Attitudes </a:t>
            </a:r>
            <a:endParaRPr lang="en-US" dirty="0"/>
          </a:p>
        </p:txBody>
      </p:sp>
      <p:sp>
        <p:nvSpPr>
          <p:cNvPr id="53257" name="Rectangle 9"/>
          <p:cNvSpPr>
            <a:spLocks noChangeArrowheads="1"/>
          </p:cNvSpPr>
          <p:nvPr/>
        </p:nvSpPr>
        <p:spPr bwMode="auto">
          <a:xfrm>
            <a:off x="580573" y="1799769"/>
            <a:ext cx="7895771" cy="1436291"/>
          </a:xfrm>
          <a:prstGeom prst="rect">
            <a:avLst/>
          </a:prstGeom>
          <a:noFill/>
          <a:ln w="9525">
            <a:noFill/>
            <a:miter lim="800000"/>
            <a:headEnd/>
            <a:tailEnd/>
          </a:ln>
          <a:effectLst/>
        </p:spPr>
        <p:txBody>
          <a:bodyPr wrap="square" lIns="90488" tIns="44450" rIns="90488" bIns="44450">
            <a:spAutoFit/>
          </a:bodyPr>
          <a:lstStyle/>
          <a:p>
            <a:pPr>
              <a:lnSpc>
                <a:spcPct val="150000"/>
              </a:lnSpc>
            </a:pPr>
            <a:r>
              <a:rPr lang="en-US" sz="2000" dirty="0" smtClean="0">
                <a:solidFill>
                  <a:srgbClr val="7B726B"/>
                </a:solidFill>
                <a:latin typeface="Lucida Sans Unicode" pitchFamily="34" charset="0"/>
                <a:cs typeface="Lucida Sans Unicode" pitchFamily="34" charset="0"/>
              </a:rPr>
              <a:t>Are inside a person’s head -therefore they are not observable or measurable.</a:t>
            </a:r>
          </a:p>
          <a:p>
            <a:pPr>
              <a:lnSpc>
                <a:spcPct val="150000"/>
              </a:lnSpc>
            </a:pPr>
            <a:r>
              <a:rPr lang="en-US" sz="2000" dirty="0" smtClean="0">
                <a:solidFill>
                  <a:srgbClr val="7B726B"/>
                </a:solidFill>
                <a:latin typeface="Lucida Sans Unicode" pitchFamily="34" charset="0"/>
                <a:cs typeface="Lucida Sans Unicode" pitchFamily="34" charset="0"/>
              </a:rPr>
              <a:t>However…Attitudes can be changed by changing behaviors</a:t>
            </a:r>
            <a:endParaRPr lang="en-US" sz="2000" dirty="0">
              <a:solidFill>
                <a:srgbClr val="7B726B"/>
              </a:solidFill>
              <a:latin typeface="Lucida Sans Unicode" pitchFamily="34" charset="0"/>
              <a:cs typeface="Lucida Sans Unicode" pitchFamily="34" charset="0"/>
            </a:endParaRPr>
          </a:p>
        </p:txBody>
      </p:sp>
    </p:spTree>
  </p:cSld>
  <p:clrMapOvr>
    <a:masterClrMapping/>
  </p:clrMapOvr>
  <p:transition>
    <p:cut/>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2"/>
          <p:cNvSpPr>
            <a:spLocks noChangeArrowheads="1"/>
          </p:cNvSpPr>
          <p:nvPr/>
        </p:nvSpPr>
        <p:spPr bwMode="auto">
          <a:xfrm>
            <a:off x="711200" y="6229350"/>
            <a:ext cx="1828800" cy="514350"/>
          </a:xfrm>
          <a:prstGeom prst="rect">
            <a:avLst/>
          </a:prstGeom>
          <a:noFill/>
          <a:ln w="9525">
            <a:noFill/>
            <a:miter lim="800000"/>
            <a:headEnd/>
            <a:tailEnd/>
          </a:ln>
          <a:effectLst/>
        </p:spPr>
        <p:txBody>
          <a:bodyPr wrap="none" anchor="ctr"/>
          <a:lstStyle/>
          <a:p>
            <a:endParaRPr lang="en-US" dirty="0"/>
          </a:p>
        </p:txBody>
      </p:sp>
      <p:sp>
        <p:nvSpPr>
          <p:cNvPr id="55299" name="Rectangle 3"/>
          <p:cNvSpPr>
            <a:spLocks noChangeArrowheads="1"/>
          </p:cNvSpPr>
          <p:nvPr/>
        </p:nvSpPr>
        <p:spPr bwMode="auto">
          <a:xfrm>
            <a:off x="3149600" y="6229350"/>
            <a:ext cx="2844800" cy="514350"/>
          </a:xfrm>
          <a:prstGeom prst="rect">
            <a:avLst/>
          </a:prstGeom>
          <a:noFill/>
          <a:ln w="9525">
            <a:noFill/>
            <a:miter lim="800000"/>
            <a:headEnd/>
            <a:tailEnd/>
          </a:ln>
          <a:effectLst/>
        </p:spPr>
        <p:txBody>
          <a:bodyPr wrap="none" anchor="ctr"/>
          <a:lstStyle/>
          <a:p>
            <a:endParaRPr lang="en-US" dirty="0"/>
          </a:p>
        </p:txBody>
      </p:sp>
      <p:sp>
        <p:nvSpPr>
          <p:cNvPr id="55300" name="Rectangle 4"/>
          <p:cNvSpPr>
            <a:spLocks noGrp="1" noChangeArrowheads="1"/>
          </p:cNvSpPr>
          <p:nvPr>
            <p:ph type="title"/>
          </p:nvPr>
        </p:nvSpPr>
        <p:spPr/>
        <p:txBody>
          <a:bodyPr/>
          <a:lstStyle/>
          <a:p>
            <a:r>
              <a:rPr lang="en-US" dirty="0" smtClean="0"/>
              <a:t>ABC Model</a:t>
            </a:r>
            <a:endParaRPr lang="en-US" dirty="0"/>
          </a:p>
        </p:txBody>
      </p:sp>
      <p:sp>
        <p:nvSpPr>
          <p:cNvPr id="55301" name="Rectangle 5"/>
          <p:cNvSpPr>
            <a:spLocks noGrp="1" noChangeArrowheads="1"/>
          </p:cNvSpPr>
          <p:nvPr>
            <p:ph type="subTitle" idx="4294967295"/>
          </p:nvPr>
        </p:nvSpPr>
        <p:spPr>
          <a:xfrm>
            <a:off x="566046" y="1984866"/>
            <a:ext cx="7053958" cy="1752600"/>
          </a:xfrm>
        </p:spPr>
        <p:txBody>
          <a:bodyPr>
            <a:noAutofit/>
          </a:bodyPr>
          <a:lstStyle/>
          <a:p>
            <a:r>
              <a:rPr lang="en-US" dirty="0" smtClean="0"/>
              <a:t>Antecedents – Trigger Behavior</a:t>
            </a:r>
          </a:p>
          <a:p>
            <a:r>
              <a:rPr lang="en-US" dirty="0" smtClean="0"/>
              <a:t>Behavior – Human Performance  </a:t>
            </a:r>
          </a:p>
          <a:p>
            <a:r>
              <a:rPr lang="en-US" dirty="0" smtClean="0"/>
              <a:t>Consequences – Either Reinforce or Punish Behavior</a:t>
            </a:r>
          </a:p>
          <a:p>
            <a:pPr>
              <a:buNone/>
            </a:pPr>
            <a:endParaRPr lang="en-US" dirty="0"/>
          </a:p>
        </p:txBody>
      </p:sp>
    </p:spTree>
  </p:cSld>
  <p:clrMapOvr>
    <a:masterClrMapping/>
  </p:clrMapOvr>
  <p:transition>
    <p:cut/>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2"/>
          <p:cNvSpPr>
            <a:spLocks noChangeArrowheads="1"/>
          </p:cNvSpPr>
          <p:nvPr/>
        </p:nvSpPr>
        <p:spPr bwMode="auto">
          <a:xfrm>
            <a:off x="711200" y="6229350"/>
            <a:ext cx="1828800" cy="514350"/>
          </a:xfrm>
          <a:prstGeom prst="rect">
            <a:avLst/>
          </a:prstGeom>
          <a:noFill/>
          <a:ln w="9525">
            <a:noFill/>
            <a:miter lim="800000"/>
            <a:headEnd/>
            <a:tailEnd/>
          </a:ln>
          <a:effectLst/>
        </p:spPr>
        <p:txBody>
          <a:bodyPr wrap="none" anchor="ctr"/>
          <a:lstStyle/>
          <a:p>
            <a:endParaRPr lang="en-US" dirty="0"/>
          </a:p>
        </p:txBody>
      </p:sp>
      <p:sp>
        <p:nvSpPr>
          <p:cNvPr id="57347" name="Rectangle 3"/>
          <p:cNvSpPr>
            <a:spLocks noChangeArrowheads="1"/>
          </p:cNvSpPr>
          <p:nvPr/>
        </p:nvSpPr>
        <p:spPr bwMode="auto">
          <a:xfrm>
            <a:off x="3149600" y="6229350"/>
            <a:ext cx="2844800" cy="514350"/>
          </a:xfrm>
          <a:prstGeom prst="rect">
            <a:avLst/>
          </a:prstGeom>
          <a:noFill/>
          <a:ln w="9525">
            <a:noFill/>
            <a:miter lim="800000"/>
            <a:headEnd/>
            <a:tailEnd/>
          </a:ln>
          <a:effectLst/>
        </p:spPr>
        <p:txBody>
          <a:bodyPr wrap="none" anchor="ctr"/>
          <a:lstStyle/>
          <a:p>
            <a:endParaRPr lang="en-US" dirty="0"/>
          </a:p>
        </p:txBody>
      </p:sp>
      <p:sp>
        <p:nvSpPr>
          <p:cNvPr id="57348" name="Rectangle 4"/>
          <p:cNvSpPr>
            <a:spLocks noGrp="1" noChangeArrowheads="1"/>
          </p:cNvSpPr>
          <p:nvPr>
            <p:ph type="title"/>
          </p:nvPr>
        </p:nvSpPr>
        <p:spPr/>
        <p:txBody>
          <a:bodyPr/>
          <a:lstStyle/>
          <a:p>
            <a:r>
              <a:rPr lang="en-US" dirty="0" smtClean="0"/>
              <a:t>Definitions</a:t>
            </a:r>
            <a:endParaRPr lang="en-US" dirty="0"/>
          </a:p>
        </p:txBody>
      </p:sp>
      <p:sp>
        <p:nvSpPr>
          <p:cNvPr id="57349" name="Rectangle 5"/>
          <p:cNvSpPr>
            <a:spLocks noGrp="1" noChangeArrowheads="1"/>
          </p:cNvSpPr>
          <p:nvPr>
            <p:ph type="subTitle" idx="4294967295"/>
          </p:nvPr>
        </p:nvSpPr>
        <p:spPr>
          <a:xfrm>
            <a:off x="609601" y="1785258"/>
            <a:ext cx="7692571" cy="3265714"/>
          </a:xfrm>
        </p:spPr>
        <p:txBody>
          <a:bodyPr>
            <a:noAutofit/>
          </a:bodyPr>
          <a:lstStyle/>
          <a:p>
            <a:r>
              <a:rPr lang="en-US" dirty="0" smtClean="0"/>
              <a:t>Activators - A person, place, thing or event that happens before a behavior takes place that encourages you to perform that behavior.       </a:t>
            </a:r>
          </a:p>
          <a:p>
            <a:r>
              <a:rPr lang="en-US" dirty="0" smtClean="0"/>
              <a:t>Activators only set the stage for behavior or performance - they don’t control it. </a:t>
            </a:r>
            <a:endParaRPr lang="en-US" dirty="0"/>
          </a:p>
        </p:txBody>
      </p:sp>
    </p:spTree>
  </p:cSld>
  <p:clrMapOvr>
    <a:masterClrMapping/>
  </p:clrMapOvr>
  <p:transition>
    <p:cut/>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9395" name="Picture 3"/>
          <p:cNvPicPr>
            <a:picLocks noChangeArrowheads="1"/>
          </p:cNvPicPr>
          <p:nvPr/>
        </p:nvPicPr>
        <p:blipFill>
          <a:blip r:embed="rId4"/>
          <a:srcRect/>
          <a:stretch>
            <a:fillRect/>
          </a:stretch>
        </p:blipFill>
        <p:spPr bwMode="auto">
          <a:xfrm>
            <a:off x="1371600" y="1828800"/>
            <a:ext cx="2286000" cy="1290638"/>
          </a:xfrm>
          <a:prstGeom prst="rect">
            <a:avLst/>
          </a:prstGeom>
          <a:noFill/>
          <a:ln w="9525">
            <a:noFill/>
            <a:miter lim="800000"/>
            <a:headEnd/>
            <a:tailEnd/>
          </a:ln>
          <a:effectLst/>
        </p:spPr>
      </p:pic>
      <p:pic>
        <p:nvPicPr>
          <p:cNvPr id="59396" name="Picture 4"/>
          <p:cNvPicPr>
            <a:picLocks noChangeArrowheads="1"/>
          </p:cNvPicPr>
          <p:nvPr/>
        </p:nvPicPr>
        <p:blipFill>
          <a:blip r:embed="rId5"/>
          <a:srcRect/>
          <a:stretch>
            <a:fillRect/>
          </a:stretch>
        </p:blipFill>
        <p:spPr bwMode="auto">
          <a:xfrm>
            <a:off x="5181600" y="1905000"/>
            <a:ext cx="2519363" cy="2278063"/>
          </a:xfrm>
          <a:prstGeom prst="rect">
            <a:avLst/>
          </a:prstGeom>
          <a:noFill/>
          <a:ln w="9525">
            <a:noFill/>
            <a:miter lim="800000"/>
            <a:headEnd/>
            <a:tailEnd/>
          </a:ln>
          <a:effectLst/>
        </p:spPr>
      </p:pic>
      <p:pic>
        <p:nvPicPr>
          <p:cNvPr id="59397" name="Picture 5"/>
          <p:cNvPicPr>
            <a:picLocks noChangeArrowheads="1"/>
          </p:cNvPicPr>
          <p:nvPr/>
        </p:nvPicPr>
        <p:blipFill>
          <a:blip r:embed="rId6"/>
          <a:srcRect/>
          <a:stretch>
            <a:fillRect/>
          </a:stretch>
        </p:blipFill>
        <p:spPr bwMode="auto">
          <a:xfrm>
            <a:off x="838200" y="3886200"/>
            <a:ext cx="2794000" cy="1062038"/>
          </a:xfrm>
          <a:prstGeom prst="rect">
            <a:avLst/>
          </a:prstGeom>
          <a:noFill/>
          <a:ln w="9525">
            <a:noFill/>
            <a:miter lim="800000"/>
            <a:headEnd/>
            <a:tailEnd/>
          </a:ln>
          <a:effectLst/>
        </p:spPr>
      </p:pic>
      <p:graphicFrame>
        <p:nvGraphicFramePr>
          <p:cNvPr id="59398" name="Object 6">
            <a:hlinkClick r:id="" action="ppaction://ole?verb=0"/>
          </p:cNvPr>
          <p:cNvGraphicFramePr>
            <a:graphicFrameLocks/>
          </p:cNvGraphicFramePr>
          <p:nvPr/>
        </p:nvGraphicFramePr>
        <p:xfrm>
          <a:off x="5183188" y="4419600"/>
          <a:ext cx="2319337" cy="1873250"/>
        </p:xfrm>
        <a:graphic>
          <a:graphicData uri="http://schemas.openxmlformats.org/presentationml/2006/ole">
            <p:oleObj spid="_x0000_s2050" name="Document" r:id="rId7" imgW="2319120" imgH="1873080" progId="Word.Document.8">
              <p:embed/>
            </p:oleObj>
          </a:graphicData>
        </a:graphic>
      </p:graphicFrame>
      <p:sp>
        <p:nvSpPr>
          <p:cNvPr id="7" name="Title 6"/>
          <p:cNvSpPr>
            <a:spLocks noGrp="1"/>
          </p:cNvSpPr>
          <p:nvPr>
            <p:ph type="title"/>
          </p:nvPr>
        </p:nvSpPr>
        <p:spPr/>
        <p:txBody>
          <a:bodyPr/>
          <a:lstStyle/>
          <a:p>
            <a:r>
              <a:rPr lang="en-US" dirty="0" smtClean="0"/>
              <a:t>Examples of Activators</a:t>
            </a:r>
            <a:endParaRPr lang="en-US" dirty="0"/>
          </a:p>
        </p:txBody>
      </p:sp>
    </p:spTree>
  </p:cSld>
  <p:clrMapOvr>
    <a:masterClrMapping/>
  </p:clrMapOvr>
  <p:transition>
    <p:cut/>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2"/>
          <p:cNvSpPr>
            <a:spLocks noChangeArrowheads="1"/>
          </p:cNvSpPr>
          <p:nvPr/>
        </p:nvSpPr>
        <p:spPr bwMode="auto">
          <a:xfrm>
            <a:off x="711200" y="6229350"/>
            <a:ext cx="1828800" cy="514350"/>
          </a:xfrm>
          <a:prstGeom prst="rect">
            <a:avLst/>
          </a:prstGeom>
          <a:noFill/>
          <a:ln w="9525">
            <a:noFill/>
            <a:miter lim="800000"/>
            <a:headEnd/>
            <a:tailEnd/>
          </a:ln>
          <a:effectLst/>
        </p:spPr>
        <p:txBody>
          <a:bodyPr wrap="none" anchor="ctr"/>
          <a:lstStyle/>
          <a:p>
            <a:endParaRPr lang="en-US" dirty="0"/>
          </a:p>
        </p:txBody>
      </p:sp>
      <p:sp>
        <p:nvSpPr>
          <p:cNvPr id="61443" name="Rectangle 3"/>
          <p:cNvSpPr>
            <a:spLocks noChangeArrowheads="1"/>
          </p:cNvSpPr>
          <p:nvPr/>
        </p:nvSpPr>
        <p:spPr bwMode="auto">
          <a:xfrm>
            <a:off x="3149600" y="6229350"/>
            <a:ext cx="2844800" cy="514350"/>
          </a:xfrm>
          <a:prstGeom prst="rect">
            <a:avLst/>
          </a:prstGeom>
          <a:noFill/>
          <a:ln w="9525">
            <a:noFill/>
            <a:miter lim="800000"/>
            <a:headEnd/>
            <a:tailEnd/>
          </a:ln>
          <a:effectLst/>
        </p:spPr>
        <p:txBody>
          <a:bodyPr wrap="none" anchor="ctr"/>
          <a:lstStyle/>
          <a:p>
            <a:endParaRPr lang="en-US" dirty="0"/>
          </a:p>
        </p:txBody>
      </p:sp>
      <p:sp>
        <p:nvSpPr>
          <p:cNvPr id="61444" name="Rectangle 4"/>
          <p:cNvSpPr>
            <a:spLocks noChangeArrowheads="1"/>
          </p:cNvSpPr>
          <p:nvPr/>
        </p:nvSpPr>
        <p:spPr bwMode="auto">
          <a:xfrm>
            <a:off x="561298" y="1311622"/>
            <a:ext cx="8261607" cy="2821285"/>
          </a:xfrm>
          <a:prstGeom prst="rect">
            <a:avLst/>
          </a:prstGeom>
          <a:noFill/>
          <a:ln w="9525">
            <a:noFill/>
            <a:miter lim="800000"/>
            <a:headEnd/>
            <a:tailEnd/>
          </a:ln>
          <a:effectLst/>
        </p:spPr>
        <p:txBody>
          <a:bodyPr wrap="square" lIns="90488" tIns="44450" rIns="90488" bIns="44450">
            <a:spAutoFit/>
          </a:bodyPr>
          <a:lstStyle/>
          <a:p>
            <a:pPr>
              <a:lnSpc>
                <a:spcPct val="150000"/>
              </a:lnSpc>
            </a:pPr>
            <a:endParaRPr lang="en-US" sz="2000" b="1" i="1" dirty="0">
              <a:solidFill>
                <a:srgbClr val="7B726B"/>
              </a:solidFill>
              <a:latin typeface="Lucida Sans Unicode" pitchFamily="34" charset="0"/>
              <a:cs typeface="Lucida Sans Unicode" pitchFamily="34" charset="0"/>
            </a:endParaRPr>
          </a:p>
          <a:p>
            <a:pPr>
              <a:lnSpc>
                <a:spcPct val="150000"/>
              </a:lnSpc>
            </a:pPr>
            <a:endParaRPr lang="en-US" sz="2000" b="1" i="1" dirty="0">
              <a:solidFill>
                <a:srgbClr val="7B726B"/>
              </a:solidFill>
              <a:latin typeface="Lucida Sans Unicode" pitchFamily="34" charset="0"/>
              <a:cs typeface="Lucida Sans Unicode" pitchFamily="34" charset="0"/>
            </a:endParaRPr>
          </a:p>
          <a:p>
            <a:pPr algn="l">
              <a:lnSpc>
                <a:spcPct val="150000"/>
              </a:lnSpc>
            </a:pPr>
            <a:r>
              <a:rPr lang="en-US" sz="2000" dirty="0" smtClean="0">
                <a:solidFill>
                  <a:srgbClr val="7B726B"/>
                </a:solidFill>
                <a:latin typeface="Lucida Sans Unicode" pitchFamily="34" charset="0"/>
                <a:cs typeface="Lucida Sans Unicode" pitchFamily="34" charset="0"/>
              </a:rPr>
              <a:t>Behavior  - </a:t>
            </a:r>
            <a:r>
              <a:rPr lang="en-US" sz="2000" dirty="0">
                <a:solidFill>
                  <a:srgbClr val="7B726B"/>
                </a:solidFill>
                <a:latin typeface="Lucida Sans Unicode" pitchFamily="34" charset="0"/>
                <a:cs typeface="Lucida Sans Unicode" pitchFamily="34" charset="0"/>
              </a:rPr>
              <a:t>Any directly measurable thing that a person does, including speaking, acting, and performing physical functions.  </a:t>
            </a:r>
          </a:p>
          <a:p>
            <a:pPr algn="l">
              <a:lnSpc>
                <a:spcPct val="150000"/>
              </a:lnSpc>
            </a:pPr>
            <a:endParaRPr lang="en-US" sz="2000" dirty="0">
              <a:solidFill>
                <a:srgbClr val="7B726B"/>
              </a:solidFill>
              <a:latin typeface="Lucida Sans Unicode" pitchFamily="34" charset="0"/>
              <a:cs typeface="Lucida Sans Unicode" pitchFamily="34" charset="0"/>
            </a:endParaRPr>
          </a:p>
          <a:p>
            <a:pPr algn="l">
              <a:lnSpc>
                <a:spcPct val="150000"/>
              </a:lnSpc>
            </a:pPr>
            <a:endParaRPr lang="en-US" sz="2000" dirty="0">
              <a:solidFill>
                <a:srgbClr val="7B726B"/>
              </a:solidFill>
              <a:latin typeface="Lucida Sans Unicode" pitchFamily="34" charset="0"/>
              <a:cs typeface="Lucida Sans Unicode" pitchFamily="34" charset="0"/>
            </a:endParaRPr>
          </a:p>
        </p:txBody>
      </p:sp>
      <p:sp>
        <p:nvSpPr>
          <p:cNvPr id="7" name="Title 6"/>
          <p:cNvSpPr>
            <a:spLocks noGrp="1"/>
          </p:cNvSpPr>
          <p:nvPr>
            <p:ph type="title"/>
          </p:nvPr>
        </p:nvSpPr>
        <p:spPr/>
        <p:txBody>
          <a:bodyPr/>
          <a:lstStyle/>
          <a:p>
            <a:r>
              <a:rPr lang="en-US" dirty="0" smtClean="0"/>
              <a:t>definitions</a:t>
            </a:r>
            <a:endParaRPr lang="en-US" dirty="0"/>
          </a:p>
        </p:txBody>
      </p:sp>
    </p:spTree>
  </p:cSld>
  <p:clrMapOvr>
    <a:masterClrMapping/>
  </p:clrMapOvr>
  <p:transition>
    <p:cut/>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3491" name="Object 3">
            <a:hlinkClick r:id="" action="ppaction://ole?verb=0"/>
          </p:cNvPr>
          <p:cNvGraphicFramePr>
            <a:graphicFrameLocks/>
          </p:cNvGraphicFramePr>
          <p:nvPr/>
        </p:nvGraphicFramePr>
        <p:xfrm>
          <a:off x="1092200" y="1657350"/>
          <a:ext cx="1101725" cy="1525588"/>
        </p:xfrm>
        <a:graphic>
          <a:graphicData uri="http://schemas.openxmlformats.org/presentationml/2006/ole">
            <p:oleObj spid="_x0000_s3074" name="Microsoft ClipArt Gallery" r:id="rId4" imgW="1101600" imgH="1525320" progId="">
              <p:embed/>
            </p:oleObj>
          </a:graphicData>
        </a:graphic>
      </p:graphicFrame>
      <p:graphicFrame>
        <p:nvGraphicFramePr>
          <p:cNvPr id="63492" name="Object 4">
            <a:hlinkClick r:id="" action="ppaction://ole?verb=0"/>
          </p:cNvPr>
          <p:cNvGraphicFramePr>
            <a:graphicFrameLocks/>
          </p:cNvGraphicFramePr>
          <p:nvPr/>
        </p:nvGraphicFramePr>
        <p:xfrm>
          <a:off x="3962400" y="1524000"/>
          <a:ext cx="1568450" cy="1636713"/>
        </p:xfrm>
        <a:graphic>
          <a:graphicData uri="http://schemas.openxmlformats.org/presentationml/2006/ole">
            <p:oleObj spid="_x0000_s3075" name="Microsoft ClipArt Gallery" r:id="rId5" imgW="1568160" imgH="1636560" progId="">
              <p:embed/>
            </p:oleObj>
          </a:graphicData>
        </a:graphic>
      </p:graphicFrame>
      <p:graphicFrame>
        <p:nvGraphicFramePr>
          <p:cNvPr id="63493" name="Object 5">
            <a:hlinkClick r:id="" action="ppaction://ole?verb=0"/>
          </p:cNvPr>
          <p:cNvGraphicFramePr>
            <a:graphicFrameLocks/>
          </p:cNvGraphicFramePr>
          <p:nvPr/>
        </p:nvGraphicFramePr>
        <p:xfrm>
          <a:off x="1759210" y="3976427"/>
          <a:ext cx="2767013" cy="2300287"/>
        </p:xfrm>
        <a:graphic>
          <a:graphicData uri="http://schemas.openxmlformats.org/presentationml/2006/ole">
            <p:oleObj spid="_x0000_s3076" name="Microsoft ClipArt Gallery" r:id="rId6" imgW="2766960" imgH="2300040" progId="">
              <p:embed/>
            </p:oleObj>
          </a:graphicData>
        </a:graphic>
      </p:graphicFrame>
      <p:pic>
        <p:nvPicPr>
          <p:cNvPr id="63494" name="Picture 6"/>
          <p:cNvPicPr>
            <a:picLocks noChangeArrowheads="1"/>
          </p:cNvPicPr>
          <p:nvPr/>
        </p:nvPicPr>
        <p:blipFill>
          <a:blip r:embed="rId7"/>
          <a:srcRect/>
          <a:stretch>
            <a:fillRect/>
          </a:stretch>
        </p:blipFill>
        <p:spPr bwMode="auto">
          <a:xfrm>
            <a:off x="7008394" y="2437345"/>
            <a:ext cx="1814512" cy="3078163"/>
          </a:xfrm>
          <a:prstGeom prst="rect">
            <a:avLst/>
          </a:prstGeom>
          <a:noFill/>
          <a:ln w="9525">
            <a:noFill/>
            <a:miter lim="800000"/>
            <a:headEnd/>
            <a:tailEnd/>
          </a:ln>
          <a:effectLst/>
        </p:spPr>
      </p:pic>
      <p:sp>
        <p:nvSpPr>
          <p:cNvPr id="7" name="Title 6"/>
          <p:cNvSpPr>
            <a:spLocks noGrp="1"/>
          </p:cNvSpPr>
          <p:nvPr>
            <p:ph type="title"/>
          </p:nvPr>
        </p:nvSpPr>
        <p:spPr/>
        <p:txBody>
          <a:bodyPr/>
          <a:lstStyle/>
          <a:p>
            <a:r>
              <a:rPr lang="en-US" dirty="0" smtClean="0"/>
              <a:t>Examples of behavior</a:t>
            </a:r>
            <a:endParaRPr lang="en-US" dirty="0"/>
          </a:p>
        </p:txBody>
      </p:sp>
    </p:spTree>
  </p:cSld>
  <p:clrMapOvr>
    <a:masterClrMapping/>
  </p:clrMapOvr>
  <p:transition>
    <p:cut/>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2"/>
          <p:cNvSpPr>
            <a:spLocks noChangeArrowheads="1"/>
          </p:cNvSpPr>
          <p:nvPr/>
        </p:nvSpPr>
        <p:spPr bwMode="auto">
          <a:xfrm>
            <a:off x="711200" y="6229350"/>
            <a:ext cx="1828800" cy="514350"/>
          </a:xfrm>
          <a:prstGeom prst="rect">
            <a:avLst/>
          </a:prstGeom>
          <a:noFill/>
          <a:ln w="9525">
            <a:noFill/>
            <a:miter lim="800000"/>
            <a:headEnd/>
            <a:tailEnd/>
          </a:ln>
          <a:effectLst/>
        </p:spPr>
        <p:txBody>
          <a:bodyPr wrap="none" anchor="ctr"/>
          <a:lstStyle/>
          <a:p>
            <a:endParaRPr lang="en-US" dirty="0"/>
          </a:p>
        </p:txBody>
      </p:sp>
      <p:sp>
        <p:nvSpPr>
          <p:cNvPr id="65539" name="Rectangle 3"/>
          <p:cNvSpPr>
            <a:spLocks noChangeArrowheads="1"/>
          </p:cNvSpPr>
          <p:nvPr/>
        </p:nvSpPr>
        <p:spPr bwMode="auto">
          <a:xfrm>
            <a:off x="3149600" y="6229350"/>
            <a:ext cx="2844800" cy="514350"/>
          </a:xfrm>
          <a:prstGeom prst="rect">
            <a:avLst/>
          </a:prstGeom>
          <a:noFill/>
          <a:ln w="9525">
            <a:noFill/>
            <a:miter lim="800000"/>
            <a:headEnd/>
            <a:tailEnd/>
          </a:ln>
          <a:effectLst/>
        </p:spPr>
        <p:txBody>
          <a:bodyPr wrap="none" anchor="ctr"/>
          <a:lstStyle/>
          <a:p>
            <a:endParaRPr lang="en-US" dirty="0"/>
          </a:p>
        </p:txBody>
      </p:sp>
      <p:sp>
        <p:nvSpPr>
          <p:cNvPr id="65540" name="Rectangle 4"/>
          <p:cNvSpPr>
            <a:spLocks noChangeArrowheads="1"/>
          </p:cNvSpPr>
          <p:nvPr/>
        </p:nvSpPr>
        <p:spPr bwMode="auto">
          <a:xfrm>
            <a:off x="576043" y="1726284"/>
            <a:ext cx="8016413" cy="1436291"/>
          </a:xfrm>
          <a:prstGeom prst="rect">
            <a:avLst/>
          </a:prstGeom>
          <a:noFill/>
          <a:ln w="9525">
            <a:noFill/>
            <a:miter lim="800000"/>
            <a:headEnd/>
            <a:tailEnd/>
          </a:ln>
          <a:effectLst/>
        </p:spPr>
        <p:txBody>
          <a:bodyPr wrap="square" lIns="90488" tIns="44450" rIns="90488" bIns="44450">
            <a:spAutoFit/>
          </a:bodyPr>
          <a:lstStyle/>
          <a:p>
            <a:pPr marL="231775" indent="-231775" algn="l">
              <a:lnSpc>
                <a:spcPct val="150000"/>
              </a:lnSpc>
              <a:buFont typeface="Arial" pitchFamily="34" charset="0"/>
              <a:buChar char="•"/>
            </a:pPr>
            <a:r>
              <a:rPr lang="en-US" sz="2000" dirty="0" smtClean="0">
                <a:solidFill>
                  <a:srgbClr val="7B726B"/>
                </a:solidFill>
                <a:latin typeface="Lucida Sans Unicode" pitchFamily="34" charset="0"/>
                <a:cs typeface="Lucida Sans Unicode" pitchFamily="34" charset="0"/>
              </a:rPr>
              <a:t>Consequences - </a:t>
            </a:r>
            <a:r>
              <a:rPr lang="en-US" sz="2000" dirty="0">
                <a:solidFill>
                  <a:srgbClr val="7B726B"/>
                </a:solidFill>
                <a:latin typeface="Lucida Sans Unicode" pitchFamily="34" charset="0"/>
                <a:cs typeface="Lucida Sans Unicode" pitchFamily="34" charset="0"/>
              </a:rPr>
              <a:t>Events that follow behaviors.</a:t>
            </a:r>
          </a:p>
          <a:p>
            <a:pPr marL="231775" indent="-231775" algn="l">
              <a:lnSpc>
                <a:spcPct val="150000"/>
              </a:lnSpc>
              <a:buFont typeface="Arial" pitchFamily="34" charset="0"/>
              <a:buChar char="•"/>
            </a:pPr>
            <a:r>
              <a:rPr lang="en-US" sz="2000" dirty="0">
                <a:solidFill>
                  <a:srgbClr val="7B726B"/>
                </a:solidFill>
                <a:latin typeface="Lucida Sans Unicode" pitchFamily="34" charset="0"/>
                <a:cs typeface="Lucida Sans Unicode" pitchFamily="34" charset="0"/>
              </a:rPr>
              <a:t>Consequences increase or decrease the probability that the behaviors will occur again in the future.</a:t>
            </a:r>
          </a:p>
        </p:txBody>
      </p:sp>
      <p:pic>
        <p:nvPicPr>
          <p:cNvPr id="65541" name="Picture 5"/>
          <p:cNvPicPr>
            <a:picLocks noChangeArrowheads="1"/>
          </p:cNvPicPr>
          <p:nvPr/>
        </p:nvPicPr>
        <p:blipFill>
          <a:blip r:embed="rId4"/>
          <a:srcRect/>
          <a:stretch>
            <a:fillRect/>
          </a:stretch>
        </p:blipFill>
        <p:spPr bwMode="auto">
          <a:xfrm>
            <a:off x="2057400" y="4800600"/>
            <a:ext cx="2451100" cy="1665288"/>
          </a:xfrm>
          <a:prstGeom prst="rect">
            <a:avLst/>
          </a:prstGeom>
          <a:noFill/>
          <a:ln w="9525">
            <a:noFill/>
            <a:miter lim="800000"/>
            <a:headEnd/>
            <a:tailEnd/>
          </a:ln>
          <a:effectLst/>
        </p:spPr>
      </p:pic>
      <p:graphicFrame>
        <p:nvGraphicFramePr>
          <p:cNvPr id="65542" name="Object 6">
            <a:hlinkClick r:id="" action="ppaction://ole?verb=0"/>
          </p:cNvPr>
          <p:cNvGraphicFramePr>
            <a:graphicFrameLocks/>
          </p:cNvGraphicFramePr>
          <p:nvPr/>
        </p:nvGraphicFramePr>
        <p:xfrm>
          <a:off x="6008922" y="4249068"/>
          <a:ext cx="1412875" cy="1757363"/>
        </p:xfrm>
        <a:graphic>
          <a:graphicData uri="http://schemas.openxmlformats.org/presentationml/2006/ole">
            <p:oleObj spid="_x0000_s4098" name="Microsoft ClipArt Gallery" r:id="rId5" imgW="1412640" imgH="1757160" progId="">
              <p:embed/>
            </p:oleObj>
          </a:graphicData>
        </a:graphic>
      </p:graphicFrame>
      <p:sp>
        <p:nvSpPr>
          <p:cNvPr id="65543" name="Freeform 7"/>
          <p:cNvSpPr>
            <a:spLocks/>
          </p:cNvSpPr>
          <p:nvPr/>
        </p:nvSpPr>
        <p:spPr bwMode="auto">
          <a:xfrm>
            <a:off x="6108935" y="3000840"/>
            <a:ext cx="2643187" cy="1373188"/>
          </a:xfrm>
          <a:custGeom>
            <a:avLst/>
            <a:gdLst/>
            <a:ahLst/>
            <a:cxnLst>
              <a:cxn ang="0">
                <a:pos x="1512" y="116"/>
              </a:cxn>
              <a:cxn ang="0">
                <a:pos x="1420" y="80"/>
              </a:cxn>
              <a:cxn ang="0">
                <a:pos x="1312" y="50"/>
              </a:cxn>
              <a:cxn ang="0">
                <a:pos x="1170" y="24"/>
              </a:cxn>
              <a:cxn ang="0">
                <a:pos x="1048" y="10"/>
              </a:cxn>
              <a:cxn ang="0">
                <a:pos x="926" y="0"/>
              </a:cxn>
              <a:cxn ang="0">
                <a:pos x="796" y="0"/>
              </a:cxn>
              <a:cxn ang="0">
                <a:pos x="637" y="8"/>
              </a:cxn>
              <a:cxn ang="0">
                <a:pos x="499" y="23"/>
              </a:cxn>
              <a:cxn ang="0">
                <a:pos x="384" y="42"/>
              </a:cxn>
              <a:cxn ang="0">
                <a:pos x="245" y="78"/>
              </a:cxn>
              <a:cxn ang="0">
                <a:pos x="145" y="116"/>
              </a:cxn>
              <a:cxn ang="0">
                <a:pos x="49" y="175"/>
              </a:cxn>
              <a:cxn ang="0">
                <a:pos x="5" y="236"/>
              </a:cxn>
              <a:cxn ang="0">
                <a:pos x="5" y="292"/>
              </a:cxn>
              <a:cxn ang="0">
                <a:pos x="32" y="339"/>
              </a:cxn>
              <a:cxn ang="0">
                <a:pos x="112" y="400"/>
              </a:cxn>
              <a:cxn ang="0">
                <a:pos x="247" y="453"/>
              </a:cxn>
              <a:cxn ang="0">
                <a:pos x="360" y="488"/>
              </a:cxn>
              <a:cxn ang="0">
                <a:pos x="475" y="512"/>
              </a:cxn>
              <a:cxn ang="0">
                <a:pos x="472" y="606"/>
              </a:cxn>
              <a:cxn ang="0">
                <a:pos x="475" y="710"/>
              </a:cxn>
              <a:cxn ang="0">
                <a:pos x="461" y="864"/>
              </a:cxn>
              <a:cxn ang="0">
                <a:pos x="587" y="712"/>
              </a:cxn>
              <a:cxn ang="0">
                <a:pos x="583" y="606"/>
              </a:cxn>
              <a:cxn ang="0">
                <a:pos x="603" y="525"/>
              </a:cxn>
              <a:cxn ang="0">
                <a:pos x="753" y="536"/>
              </a:cxn>
              <a:cxn ang="0">
                <a:pos x="876" y="536"/>
              </a:cxn>
              <a:cxn ang="0">
                <a:pos x="988" y="527"/>
              </a:cxn>
              <a:cxn ang="0">
                <a:pos x="1132" y="513"/>
              </a:cxn>
              <a:cxn ang="0">
                <a:pos x="1269" y="493"/>
              </a:cxn>
              <a:cxn ang="0">
                <a:pos x="1389" y="462"/>
              </a:cxn>
              <a:cxn ang="0">
                <a:pos x="1505" y="418"/>
              </a:cxn>
              <a:cxn ang="0">
                <a:pos x="1592" y="374"/>
              </a:cxn>
              <a:cxn ang="0">
                <a:pos x="1652" y="305"/>
              </a:cxn>
              <a:cxn ang="0">
                <a:pos x="1657" y="236"/>
              </a:cxn>
              <a:cxn ang="0">
                <a:pos x="1632" y="191"/>
              </a:cxn>
              <a:cxn ang="0">
                <a:pos x="1550" y="132"/>
              </a:cxn>
            </a:cxnLst>
            <a:rect l="0" t="0" r="r" b="b"/>
            <a:pathLst>
              <a:path w="1665" h="865">
                <a:moveTo>
                  <a:pt x="1550" y="132"/>
                </a:moveTo>
                <a:lnTo>
                  <a:pt x="1512" y="116"/>
                </a:lnTo>
                <a:lnTo>
                  <a:pt x="1469" y="96"/>
                </a:lnTo>
                <a:lnTo>
                  <a:pt x="1420" y="80"/>
                </a:lnTo>
                <a:lnTo>
                  <a:pt x="1380" y="68"/>
                </a:lnTo>
                <a:lnTo>
                  <a:pt x="1312" y="50"/>
                </a:lnTo>
                <a:lnTo>
                  <a:pt x="1232" y="35"/>
                </a:lnTo>
                <a:lnTo>
                  <a:pt x="1170" y="24"/>
                </a:lnTo>
                <a:lnTo>
                  <a:pt x="1104" y="15"/>
                </a:lnTo>
                <a:lnTo>
                  <a:pt x="1048" y="10"/>
                </a:lnTo>
                <a:lnTo>
                  <a:pt x="980" y="5"/>
                </a:lnTo>
                <a:lnTo>
                  <a:pt x="926" y="0"/>
                </a:lnTo>
                <a:lnTo>
                  <a:pt x="860" y="0"/>
                </a:lnTo>
                <a:lnTo>
                  <a:pt x="796" y="0"/>
                </a:lnTo>
                <a:lnTo>
                  <a:pt x="707" y="2"/>
                </a:lnTo>
                <a:lnTo>
                  <a:pt x="637" y="8"/>
                </a:lnTo>
                <a:lnTo>
                  <a:pt x="575" y="15"/>
                </a:lnTo>
                <a:lnTo>
                  <a:pt x="499" y="23"/>
                </a:lnTo>
                <a:lnTo>
                  <a:pt x="445" y="31"/>
                </a:lnTo>
                <a:lnTo>
                  <a:pt x="384" y="42"/>
                </a:lnTo>
                <a:lnTo>
                  <a:pt x="305" y="61"/>
                </a:lnTo>
                <a:lnTo>
                  <a:pt x="245" y="78"/>
                </a:lnTo>
                <a:lnTo>
                  <a:pt x="188" y="98"/>
                </a:lnTo>
                <a:lnTo>
                  <a:pt x="145" y="116"/>
                </a:lnTo>
                <a:lnTo>
                  <a:pt x="109" y="134"/>
                </a:lnTo>
                <a:lnTo>
                  <a:pt x="49" y="175"/>
                </a:lnTo>
                <a:lnTo>
                  <a:pt x="27" y="203"/>
                </a:lnTo>
                <a:lnTo>
                  <a:pt x="5" y="236"/>
                </a:lnTo>
                <a:lnTo>
                  <a:pt x="0" y="261"/>
                </a:lnTo>
                <a:lnTo>
                  <a:pt x="5" y="292"/>
                </a:lnTo>
                <a:lnTo>
                  <a:pt x="16" y="313"/>
                </a:lnTo>
                <a:lnTo>
                  <a:pt x="32" y="339"/>
                </a:lnTo>
                <a:lnTo>
                  <a:pt x="64" y="368"/>
                </a:lnTo>
                <a:lnTo>
                  <a:pt x="112" y="400"/>
                </a:lnTo>
                <a:lnTo>
                  <a:pt x="176" y="428"/>
                </a:lnTo>
                <a:lnTo>
                  <a:pt x="247" y="453"/>
                </a:lnTo>
                <a:lnTo>
                  <a:pt x="307" y="473"/>
                </a:lnTo>
                <a:lnTo>
                  <a:pt x="360" y="488"/>
                </a:lnTo>
                <a:lnTo>
                  <a:pt x="416" y="501"/>
                </a:lnTo>
                <a:lnTo>
                  <a:pt x="475" y="512"/>
                </a:lnTo>
                <a:lnTo>
                  <a:pt x="541" y="563"/>
                </a:lnTo>
                <a:lnTo>
                  <a:pt x="472" y="606"/>
                </a:lnTo>
                <a:lnTo>
                  <a:pt x="555" y="665"/>
                </a:lnTo>
                <a:lnTo>
                  <a:pt x="475" y="710"/>
                </a:lnTo>
                <a:lnTo>
                  <a:pt x="584" y="775"/>
                </a:lnTo>
                <a:lnTo>
                  <a:pt x="461" y="864"/>
                </a:lnTo>
                <a:lnTo>
                  <a:pt x="685" y="763"/>
                </a:lnTo>
                <a:lnTo>
                  <a:pt x="587" y="712"/>
                </a:lnTo>
                <a:lnTo>
                  <a:pt x="671" y="667"/>
                </a:lnTo>
                <a:lnTo>
                  <a:pt x="583" y="606"/>
                </a:lnTo>
                <a:lnTo>
                  <a:pt x="651" y="557"/>
                </a:lnTo>
                <a:lnTo>
                  <a:pt x="603" y="525"/>
                </a:lnTo>
                <a:lnTo>
                  <a:pt x="688" y="533"/>
                </a:lnTo>
                <a:lnTo>
                  <a:pt x="753" y="536"/>
                </a:lnTo>
                <a:lnTo>
                  <a:pt x="820" y="536"/>
                </a:lnTo>
                <a:lnTo>
                  <a:pt x="876" y="536"/>
                </a:lnTo>
                <a:lnTo>
                  <a:pt x="928" y="533"/>
                </a:lnTo>
                <a:lnTo>
                  <a:pt x="988" y="527"/>
                </a:lnTo>
                <a:lnTo>
                  <a:pt x="1056" y="523"/>
                </a:lnTo>
                <a:lnTo>
                  <a:pt x="1132" y="513"/>
                </a:lnTo>
                <a:lnTo>
                  <a:pt x="1209" y="501"/>
                </a:lnTo>
                <a:lnTo>
                  <a:pt x="1269" y="493"/>
                </a:lnTo>
                <a:lnTo>
                  <a:pt x="1341" y="473"/>
                </a:lnTo>
                <a:lnTo>
                  <a:pt x="1389" y="462"/>
                </a:lnTo>
                <a:lnTo>
                  <a:pt x="1446" y="443"/>
                </a:lnTo>
                <a:lnTo>
                  <a:pt x="1505" y="418"/>
                </a:lnTo>
                <a:lnTo>
                  <a:pt x="1550" y="399"/>
                </a:lnTo>
                <a:lnTo>
                  <a:pt x="1592" y="374"/>
                </a:lnTo>
                <a:lnTo>
                  <a:pt x="1629" y="343"/>
                </a:lnTo>
                <a:lnTo>
                  <a:pt x="1652" y="305"/>
                </a:lnTo>
                <a:lnTo>
                  <a:pt x="1664" y="275"/>
                </a:lnTo>
                <a:lnTo>
                  <a:pt x="1657" y="236"/>
                </a:lnTo>
                <a:lnTo>
                  <a:pt x="1645" y="213"/>
                </a:lnTo>
                <a:lnTo>
                  <a:pt x="1632" y="191"/>
                </a:lnTo>
                <a:lnTo>
                  <a:pt x="1597" y="164"/>
                </a:lnTo>
                <a:lnTo>
                  <a:pt x="1550" y="132"/>
                </a:lnTo>
              </a:path>
            </a:pathLst>
          </a:custGeom>
          <a:solidFill>
            <a:srgbClr val="FFFFFF"/>
          </a:solidFill>
          <a:ln w="12700" cap="rnd" cmpd="sng">
            <a:solidFill>
              <a:srgbClr val="000000"/>
            </a:solidFill>
            <a:prstDash val="solid"/>
            <a:round/>
            <a:headEnd type="none" w="sm" len="sm"/>
            <a:tailEnd type="none" w="sm" len="sm"/>
          </a:ln>
          <a:effectLst/>
        </p:spPr>
        <p:txBody>
          <a:bodyPr/>
          <a:lstStyle/>
          <a:p>
            <a:endParaRPr lang="en-US" dirty="0"/>
          </a:p>
        </p:txBody>
      </p:sp>
      <p:grpSp>
        <p:nvGrpSpPr>
          <p:cNvPr id="2" name="Group 12"/>
          <p:cNvGrpSpPr>
            <a:grpSpLocks/>
          </p:cNvGrpSpPr>
          <p:nvPr/>
        </p:nvGrpSpPr>
        <p:grpSpPr bwMode="auto">
          <a:xfrm>
            <a:off x="304800" y="3657600"/>
            <a:ext cx="2643188" cy="1023938"/>
            <a:chOff x="192" y="2304"/>
            <a:chExt cx="1665" cy="645"/>
          </a:xfrm>
        </p:grpSpPr>
        <p:sp>
          <p:nvSpPr>
            <p:cNvPr id="65544" name="Freeform 8"/>
            <p:cNvSpPr>
              <a:spLocks/>
            </p:cNvSpPr>
            <p:nvPr/>
          </p:nvSpPr>
          <p:spPr bwMode="auto">
            <a:xfrm>
              <a:off x="192" y="2304"/>
              <a:ext cx="1665" cy="500"/>
            </a:xfrm>
            <a:custGeom>
              <a:avLst/>
              <a:gdLst/>
              <a:ahLst/>
              <a:cxnLst>
                <a:cxn ang="0">
                  <a:pos x="1385" y="105"/>
                </a:cxn>
                <a:cxn ang="0">
                  <a:pos x="1332" y="79"/>
                </a:cxn>
                <a:cxn ang="0">
                  <a:pos x="1256" y="65"/>
                </a:cxn>
                <a:cxn ang="0">
                  <a:pos x="1149" y="58"/>
                </a:cxn>
                <a:cxn ang="0">
                  <a:pos x="1030" y="66"/>
                </a:cxn>
                <a:cxn ang="0">
                  <a:pos x="962" y="50"/>
                </a:cxn>
                <a:cxn ang="0">
                  <a:pos x="885" y="18"/>
                </a:cxn>
                <a:cxn ang="0">
                  <a:pos x="757" y="1"/>
                </a:cxn>
                <a:cxn ang="0">
                  <a:pos x="625" y="4"/>
                </a:cxn>
                <a:cxn ang="0">
                  <a:pos x="501" y="28"/>
                </a:cxn>
                <a:cxn ang="0">
                  <a:pos x="440" y="58"/>
                </a:cxn>
                <a:cxn ang="0">
                  <a:pos x="385" y="71"/>
                </a:cxn>
                <a:cxn ang="0">
                  <a:pos x="280" y="79"/>
                </a:cxn>
                <a:cxn ang="0">
                  <a:pos x="209" y="110"/>
                </a:cxn>
                <a:cxn ang="0">
                  <a:pos x="199" y="144"/>
                </a:cxn>
                <a:cxn ang="0">
                  <a:pos x="136" y="145"/>
                </a:cxn>
                <a:cxn ang="0">
                  <a:pos x="75" y="160"/>
                </a:cxn>
                <a:cxn ang="0">
                  <a:pos x="40" y="175"/>
                </a:cxn>
                <a:cxn ang="0">
                  <a:pos x="12" y="199"/>
                </a:cxn>
                <a:cxn ang="0">
                  <a:pos x="15" y="220"/>
                </a:cxn>
                <a:cxn ang="0">
                  <a:pos x="12" y="248"/>
                </a:cxn>
                <a:cxn ang="0">
                  <a:pos x="1" y="274"/>
                </a:cxn>
                <a:cxn ang="0">
                  <a:pos x="16" y="301"/>
                </a:cxn>
                <a:cxn ang="0">
                  <a:pos x="9" y="331"/>
                </a:cxn>
                <a:cxn ang="0">
                  <a:pos x="0" y="356"/>
                </a:cxn>
                <a:cxn ang="0">
                  <a:pos x="20" y="389"/>
                </a:cxn>
                <a:cxn ang="0">
                  <a:pos x="69" y="413"/>
                </a:cxn>
                <a:cxn ang="0">
                  <a:pos x="171" y="429"/>
                </a:cxn>
                <a:cxn ang="0">
                  <a:pos x="251" y="419"/>
                </a:cxn>
                <a:cxn ang="0">
                  <a:pos x="295" y="441"/>
                </a:cxn>
                <a:cxn ang="0">
                  <a:pos x="352" y="455"/>
                </a:cxn>
                <a:cxn ang="0">
                  <a:pos x="435" y="464"/>
                </a:cxn>
                <a:cxn ang="0">
                  <a:pos x="529" y="458"/>
                </a:cxn>
                <a:cxn ang="0">
                  <a:pos x="597" y="465"/>
                </a:cxn>
                <a:cxn ang="0">
                  <a:pos x="651" y="483"/>
                </a:cxn>
                <a:cxn ang="0">
                  <a:pos x="724" y="492"/>
                </a:cxn>
                <a:cxn ang="0">
                  <a:pos x="795" y="490"/>
                </a:cxn>
                <a:cxn ang="0">
                  <a:pos x="862" y="472"/>
                </a:cxn>
                <a:cxn ang="0">
                  <a:pos x="910" y="490"/>
                </a:cxn>
                <a:cxn ang="0">
                  <a:pos x="982" y="499"/>
                </a:cxn>
                <a:cxn ang="0">
                  <a:pos x="1073" y="493"/>
                </a:cxn>
                <a:cxn ang="0">
                  <a:pos x="1138" y="472"/>
                </a:cxn>
                <a:cxn ang="0">
                  <a:pos x="1193" y="463"/>
                </a:cxn>
                <a:cxn ang="0">
                  <a:pos x="1280" y="465"/>
                </a:cxn>
                <a:cxn ang="0">
                  <a:pos x="1353" y="450"/>
                </a:cxn>
                <a:cxn ang="0">
                  <a:pos x="1400" y="427"/>
                </a:cxn>
                <a:cxn ang="0">
                  <a:pos x="1428" y="416"/>
                </a:cxn>
                <a:cxn ang="0">
                  <a:pos x="1509" y="413"/>
                </a:cxn>
                <a:cxn ang="0">
                  <a:pos x="1581" y="391"/>
                </a:cxn>
                <a:cxn ang="0">
                  <a:pos x="1621" y="356"/>
                </a:cxn>
                <a:cxn ang="0">
                  <a:pos x="1624" y="317"/>
                </a:cxn>
                <a:cxn ang="0">
                  <a:pos x="1641" y="280"/>
                </a:cxn>
                <a:cxn ang="0">
                  <a:pos x="1664" y="244"/>
                </a:cxn>
                <a:cxn ang="0">
                  <a:pos x="1654" y="203"/>
                </a:cxn>
                <a:cxn ang="0">
                  <a:pos x="1601" y="171"/>
                </a:cxn>
                <a:cxn ang="0">
                  <a:pos x="1525" y="145"/>
                </a:cxn>
                <a:cxn ang="0">
                  <a:pos x="1424" y="133"/>
                </a:cxn>
                <a:cxn ang="0">
                  <a:pos x="1398" y="118"/>
                </a:cxn>
              </a:cxnLst>
              <a:rect l="0" t="0" r="r" b="b"/>
              <a:pathLst>
                <a:path w="1665" h="500">
                  <a:moveTo>
                    <a:pt x="1398" y="118"/>
                  </a:moveTo>
                  <a:lnTo>
                    <a:pt x="1385" y="105"/>
                  </a:lnTo>
                  <a:lnTo>
                    <a:pt x="1364" y="91"/>
                  </a:lnTo>
                  <a:lnTo>
                    <a:pt x="1332" y="79"/>
                  </a:lnTo>
                  <a:lnTo>
                    <a:pt x="1290" y="70"/>
                  </a:lnTo>
                  <a:lnTo>
                    <a:pt x="1256" y="65"/>
                  </a:lnTo>
                  <a:lnTo>
                    <a:pt x="1213" y="60"/>
                  </a:lnTo>
                  <a:lnTo>
                    <a:pt x="1149" y="58"/>
                  </a:lnTo>
                  <a:lnTo>
                    <a:pt x="1088" y="60"/>
                  </a:lnTo>
                  <a:lnTo>
                    <a:pt x="1030" y="66"/>
                  </a:lnTo>
                  <a:lnTo>
                    <a:pt x="988" y="73"/>
                  </a:lnTo>
                  <a:lnTo>
                    <a:pt x="962" y="50"/>
                  </a:lnTo>
                  <a:lnTo>
                    <a:pt x="929" y="32"/>
                  </a:lnTo>
                  <a:lnTo>
                    <a:pt x="885" y="18"/>
                  </a:lnTo>
                  <a:lnTo>
                    <a:pt x="828" y="8"/>
                  </a:lnTo>
                  <a:lnTo>
                    <a:pt x="757" y="1"/>
                  </a:lnTo>
                  <a:lnTo>
                    <a:pt x="688" y="0"/>
                  </a:lnTo>
                  <a:lnTo>
                    <a:pt x="625" y="4"/>
                  </a:lnTo>
                  <a:lnTo>
                    <a:pt x="555" y="13"/>
                  </a:lnTo>
                  <a:lnTo>
                    <a:pt x="501" y="28"/>
                  </a:lnTo>
                  <a:lnTo>
                    <a:pt x="464" y="44"/>
                  </a:lnTo>
                  <a:lnTo>
                    <a:pt x="440" y="58"/>
                  </a:lnTo>
                  <a:lnTo>
                    <a:pt x="435" y="78"/>
                  </a:lnTo>
                  <a:lnTo>
                    <a:pt x="385" y="71"/>
                  </a:lnTo>
                  <a:lnTo>
                    <a:pt x="328" y="73"/>
                  </a:lnTo>
                  <a:lnTo>
                    <a:pt x="280" y="79"/>
                  </a:lnTo>
                  <a:lnTo>
                    <a:pt x="239" y="92"/>
                  </a:lnTo>
                  <a:lnTo>
                    <a:pt x="209" y="110"/>
                  </a:lnTo>
                  <a:lnTo>
                    <a:pt x="197" y="130"/>
                  </a:lnTo>
                  <a:lnTo>
                    <a:pt x="199" y="144"/>
                  </a:lnTo>
                  <a:lnTo>
                    <a:pt x="171" y="142"/>
                  </a:lnTo>
                  <a:lnTo>
                    <a:pt x="136" y="145"/>
                  </a:lnTo>
                  <a:lnTo>
                    <a:pt x="103" y="152"/>
                  </a:lnTo>
                  <a:lnTo>
                    <a:pt x="75" y="160"/>
                  </a:lnTo>
                  <a:lnTo>
                    <a:pt x="56" y="166"/>
                  </a:lnTo>
                  <a:lnTo>
                    <a:pt x="40" y="175"/>
                  </a:lnTo>
                  <a:lnTo>
                    <a:pt x="21" y="186"/>
                  </a:lnTo>
                  <a:lnTo>
                    <a:pt x="12" y="199"/>
                  </a:lnTo>
                  <a:lnTo>
                    <a:pt x="9" y="210"/>
                  </a:lnTo>
                  <a:lnTo>
                    <a:pt x="15" y="220"/>
                  </a:lnTo>
                  <a:lnTo>
                    <a:pt x="27" y="234"/>
                  </a:lnTo>
                  <a:lnTo>
                    <a:pt x="12" y="248"/>
                  </a:lnTo>
                  <a:lnTo>
                    <a:pt x="5" y="260"/>
                  </a:lnTo>
                  <a:lnTo>
                    <a:pt x="1" y="274"/>
                  </a:lnTo>
                  <a:lnTo>
                    <a:pt x="9" y="292"/>
                  </a:lnTo>
                  <a:lnTo>
                    <a:pt x="16" y="301"/>
                  </a:lnTo>
                  <a:lnTo>
                    <a:pt x="35" y="314"/>
                  </a:lnTo>
                  <a:lnTo>
                    <a:pt x="9" y="331"/>
                  </a:lnTo>
                  <a:lnTo>
                    <a:pt x="1" y="341"/>
                  </a:lnTo>
                  <a:lnTo>
                    <a:pt x="0" y="356"/>
                  </a:lnTo>
                  <a:lnTo>
                    <a:pt x="5" y="372"/>
                  </a:lnTo>
                  <a:lnTo>
                    <a:pt x="20" y="389"/>
                  </a:lnTo>
                  <a:lnTo>
                    <a:pt x="40" y="402"/>
                  </a:lnTo>
                  <a:lnTo>
                    <a:pt x="69" y="413"/>
                  </a:lnTo>
                  <a:lnTo>
                    <a:pt x="119" y="424"/>
                  </a:lnTo>
                  <a:lnTo>
                    <a:pt x="171" y="429"/>
                  </a:lnTo>
                  <a:lnTo>
                    <a:pt x="219" y="425"/>
                  </a:lnTo>
                  <a:lnTo>
                    <a:pt x="251" y="419"/>
                  </a:lnTo>
                  <a:lnTo>
                    <a:pt x="272" y="431"/>
                  </a:lnTo>
                  <a:lnTo>
                    <a:pt x="295" y="441"/>
                  </a:lnTo>
                  <a:lnTo>
                    <a:pt x="315" y="447"/>
                  </a:lnTo>
                  <a:lnTo>
                    <a:pt x="352" y="455"/>
                  </a:lnTo>
                  <a:lnTo>
                    <a:pt x="385" y="460"/>
                  </a:lnTo>
                  <a:lnTo>
                    <a:pt x="435" y="464"/>
                  </a:lnTo>
                  <a:lnTo>
                    <a:pt x="483" y="463"/>
                  </a:lnTo>
                  <a:lnTo>
                    <a:pt x="529" y="458"/>
                  </a:lnTo>
                  <a:lnTo>
                    <a:pt x="573" y="449"/>
                  </a:lnTo>
                  <a:lnTo>
                    <a:pt x="597" y="465"/>
                  </a:lnTo>
                  <a:lnTo>
                    <a:pt x="620" y="475"/>
                  </a:lnTo>
                  <a:lnTo>
                    <a:pt x="651" y="483"/>
                  </a:lnTo>
                  <a:lnTo>
                    <a:pt x="685" y="490"/>
                  </a:lnTo>
                  <a:lnTo>
                    <a:pt x="724" y="492"/>
                  </a:lnTo>
                  <a:lnTo>
                    <a:pt x="760" y="492"/>
                  </a:lnTo>
                  <a:lnTo>
                    <a:pt x="795" y="490"/>
                  </a:lnTo>
                  <a:lnTo>
                    <a:pt x="837" y="481"/>
                  </a:lnTo>
                  <a:lnTo>
                    <a:pt x="862" y="472"/>
                  </a:lnTo>
                  <a:lnTo>
                    <a:pt x="885" y="483"/>
                  </a:lnTo>
                  <a:lnTo>
                    <a:pt x="910" y="490"/>
                  </a:lnTo>
                  <a:lnTo>
                    <a:pt x="940" y="495"/>
                  </a:lnTo>
                  <a:lnTo>
                    <a:pt x="982" y="499"/>
                  </a:lnTo>
                  <a:lnTo>
                    <a:pt x="1026" y="498"/>
                  </a:lnTo>
                  <a:lnTo>
                    <a:pt x="1073" y="493"/>
                  </a:lnTo>
                  <a:lnTo>
                    <a:pt x="1106" y="485"/>
                  </a:lnTo>
                  <a:lnTo>
                    <a:pt x="1138" y="472"/>
                  </a:lnTo>
                  <a:lnTo>
                    <a:pt x="1158" y="458"/>
                  </a:lnTo>
                  <a:lnTo>
                    <a:pt x="1193" y="463"/>
                  </a:lnTo>
                  <a:lnTo>
                    <a:pt x="1233" y="466"/>
                  </a:lnTo>
                  <a:lnTo>
                    <a:pt x="1280" y="465"/>
                  </a:lnTo>
                  <a:lnTo>
                    <a:pt x="1321" y="459"/>
                  </a:lnTo>
                  <a:lnTo>
                    <a:pt x="1353" y="450"/>
                  </a:lnTo>
                  <a:lnTo>
                    <a:pt x="1378" y="441"/>
                  </a:lnTo>
                  <a:lnTo>
                    <a:pt x="1400" y="427"/>
                  </a:lnTo>
                  <a:lnTo>
                    <a:pt x="1405" y="413"/>
                  </a:lnTo>
                  <a:lnTo>
                    <a:pt x="1428" y="416"/>
                  </a:lnTo>
                  <a:lnTo>
                    <a:pt x="1466" y="417"/>
                  </a:lnTo>
                  <a:lnTo>
                    <a:pt x="1509" y="413"/>
                  </a:lnTo>
                  <a:lnTo>
                    <a:pt x="1552" y="403"/>
                  </a:lnTo>
                  <a:lnTo>
                    <a:pt x="1581" y="391"/>
                  </a:lnTo>
                  <a:lnTo>
                    <a:pt x="1606" y="374"/>
                  </a:lnTo>
                  <a:lnTo>
                    <a:pt x="1621" y="356"/>
                  </a:lnTo>
                  <a:lnTo>
                    <a:pt x="1626" y="334"/>
                  </a:lnTo>
                  <a:lnTo>
                    <a:pt x="1624" y="317"/>
                  </a:lnTo>
                  <a:lnTo>
                    <a:pt x="1610" y="294"/>
                  </a:lnTo>
                  <a:lnTo>
                    <a:pt x="1641" y="280"/>
                  </a:lnTo>
                  <a:lnTo>
                    <a:pt x="1656" y="262"/>
                  </a:lnTo>
                  <a:lnTo>
                    <a:pt x="1664" y="244"/>
                  </a:lnTo>
                  <a:lnTo>
                    <a:pt x="1664" y="224"/>
                  </a:lnTo>
                  <a:lnTo>
                    <a:pt x="1654" y="203"/>
                  </a:lnTo>
                  <a:lnTo>
                    <a:pt x="1634" y="187"/>
                  </a:lnTo>
                  <a:lnTo>
                    <a:pt x="1601" y="171"/>
                  </a:lnTo>
                  <a:lnTo>
                    <a:pt x="1566" y="158"/>
                  </a:lnTo>
                  <a:lnTo>
                    <a:pt x="1525" y="145"/>
                  </a:lnTo>
                  <a:lnTo>
                    <a:pt x="1473" y="138"/>
                  </a:lnTo>
                  <a:lnTo>
                    <a:pt x="1424" y="133"/>
                  </a:lnTo>
                  <a:lnTo>
                    <a:pt x="1400" y="131"/>
                  </a:lnTo>
                  <a:lnTo>
                    <a:pt x="1398" y="118"/>
                  </a:lnTo>
                </a:path>
              </a:pathLst>
            </a:custGeom>
            <a:solidFill>
              <a:srgbClr val="FFFFFF"/>
            </a:solidFill>
            <a:ln w="12700" cap="rnd" cmpd="sng">
              <a:solidFill>
                <a:srgbClr val="000000"/>
              </a:solidFill>
              <a:prstDash val="solid"/>
              <a:round/>
              <a:headEnd type="none" w="sm" len="sm"/>
              <a:tailEnd type="none" w="sm" len="sm"/>
            </a:ln>
            <a:effectLst/>
          </p:spPr>
          <p:txBody>
            <a:bodyPr/>
            <a:lstStyle/>
            <a:p>
              <a:endParaRPr lang="en-US" dirty="0"/>
            </a:p>
          </p:txBody>
        </p:sp>
        <p:sp>
          <p:nvSpPr>
            <p:cNvPr id="65545" name="Oval 9"/>
            <p:cNvSpPr>
              <a:spLocks noChangeArrowheads="1"/>
            </p:cNvSpPr>
            <p:nvPr/>
          </p:nvSpPr>
          <p:spPr bwMode="auto">
            <a:xfrm>
              <a:off x="1472" y="2772"/>
              <a:ext cx="234" cy="67"/>
            </a:xfrm>
            <a:prstGeom prst="ellipse">
              <a:avLst/>
            </a:prstGeom>
            <a:solidFill>
              <a:srgbClr val="FFFFFF"/>
            </a:solidFill>
            <a:ln w="12700">
              <a:solidFill>
                <a:srgbClr val="000000"/>
              </a:solidFill>
              <a:round/>
              <a:headEnd/>
              <a:tailEnd/>
            </a:ln>
            <a:effectLst/>
          </p:spPr>
          <p:txBody>
            <a:bodyPr wrap="none" anchor="ctr"/>
            <a:lstStyle/>
            <a:p>
              <a:endParaRPr lang="en-US" dirty="0"/>
            </a:p>
          </p:txBody>
        </p:sp>
        <p:sp>
          <p:nvSpPr>
            <p:cNvPr id="65546" name="Oval 10"/>
            <p:cNvSpPr>
              <a:spLocks noChangeArrowheads="1"/>
            </p:cNvSpPr>
            <p:nvPr/>
          </p:nvSpPr>
          <p:spPr bwMode="auto">
            <a:xfrm>
              <a:off x="1638" y="2861"/>
              <a:ext cx="179" cy="42"/>
            </a:xfrm>
            <a:prstGeom prst="ellipse">
              <a:avLst/>
            </a:prstGeom>
            <a:solidFill>
              <a:srgbClr val="FFFFFF"/>
            </a:solidFill>
            <a:ln w="12700">
              <a:solidFill>
                <a:srgbClr val="000000"/>
              </a:solidFill>
              <a:round/>
              <a:headEnd/>
              <a:tailEnd/>
            </a:ln>
            <a:effectLst/>
          </p:spPr>
          <p:txBody>
            <a:bodyPr wrap="none" anchor="ctr"/>
            <a:lstStyle/>
            <a:p>
              <a:endParaRPr lang="en-US" dirty="0"/>
            </a:p>
          </p:txBody>
        </p:sp>
        <p:sp>
          <p:nvSpPr>
            <p:cNvPr id="65547" name="Oval 11"/>
            <p:cNvSpPr>
              <a:spLocks noChangeArrowheads="1"/>
            </p:cNvSpPr>
            <p:nvPr/>
          </p:nvSpPr>
          <p:spPr bwMode="auto">
            <a:xfrm>
              <a:off x="1749" y="2917"/>
              <a:ext cx="99" cy="32"/>
            </a:xfrm>
            <a:prstGeom prst="ellipse">
              <a:avLst/>
            </a:prstGeom>
            <a:solidFill>
              <a:srgbClr val="FFFFFF"/>
            </a:solidFill>
            <a:ln w="12700">
              <a:solidFill>
                <a:srgbClr val="000000"/>
              </a:solidFill>
              <a:round/>
              <a:headEnd/>
              <a:tailEnd/>
            </a:ln>
            <a:effectLst/>
          </p:spPr>
          <p:txBody>
            <a:bodyPr wrap="none" anchor="ctr"/>
            <a:lstStyle/>
            <a:p>
              <a:endParaRPr lang="en-US" dirty="0"/>
            </a:p>
          </p:txBody>
        </p:sp>
      </p:grpSp>
      <p:sp>
        <p:nvSpPr>
          <p:cNvPr id="65549" name="Rectangle 13"/>
          <p:cNvSpPr>
            <a:spLocks noChangeArrowheads="1"/>
          </p:cNvSpPr>
          <p:nvPr/>
        </p:nvSpPr>
        <p:spPr bwMode="auto">
          <a:xfrm>
            <a:off x="341088" y="3962400"/>
            <a:ext cx="2546350" cy="333375"/>
          </a:xfrm>
          <a:prstGeom prst="rect">
            <a:avLst/>
          </a:prstGeom>
          <a:noFill/>
          <a:ln w="9525">
            <a:noFill/>
            <a:miter lim="800000"/>
            <a:headEnd/>
            <a:tailEnd/>
          </a:ln>
          <a:effectLst/>
        </p:spPr>
        <p:txBody>
          <a:bodyPr lIns="90488" tIns="44450" rIns="90488" bIns="44450">
            <a:spAutoFit/>
          </a:bodyPr>
          <a:lstStyle/>
          <a:p>
            <a:pPr>
              <a:spcBef>
                <a:spcPct val="50000"/>
              </a:spcBef>
            </a:pPr>
            <a:r>
              <a:rPr lang="en-US" sz="1600" b="1" dirty="0">
                <a:solidFill>
                  <a:srgbClr val="7B726B"/>
                </a:solidFill>
                <a:latin typeface="Lucida Sans Unicode" pitchFamily="34" charset="0"/>
                <a:cs typeface="Lucida Sans Unicode" pitchFamily="34" charset="0"/>
              </a:rPr>
              <a:t>Oh please let it be Bob!</a:t>
            </a:r>
          </a:p>
        </p:txBody>
      </p:sp>
      <p:sp>
        <p:nvSpPr>
          <p:cNvPr id="65550" name="Rectangle 14"/>
          <p:cNvSpPr>
            <a:spLocks noChangeArrowheads="1"/>
          </p:cNvSpPr>
          <p:nvPr/>
        </p:nvSpPr>
        <p:spPr bwMode="auto">
          <a:xfrm>
            <a:off x="6199422" y="3091554"/>
            <a:ext cx="2552700" cy="822325"/>
          </a:xfrm>
          <a:prstGeom prst="rect">
            <a:avLst/>
          </a:prstGeom>
          <a:noFill/>
          <a:ln w="9525">
            <a:noFill/>
            <a:miter lim="800000"/>
            <a:headEnd/>
            <a:tailEnd/>
          </a:ln>
          <a:effectLst/>
        </p:spPr>
        <p:txBody>
          <a:bodyPr lIns="90488" tIns="44450" rIns="90488" bIns="44450">
            <a:spAutoFit/>
          </a:bodyPr>
          <a:lstStyle/>
          <a:p>
            <a:pPr algn="ctr">
              <a:spcBef>
                <a:spcPct val="50000"/>
              </a:spcBef>
            </a:pPr>
            <a:r>
              <a:rPr lang="en-US" sz="1600" b="1" dirty="0">
                <a:solidFill>
                  <a:srgbClr val="7B726B"/>
                </a:solidFill>
                <a:latin typeface="Lucida Sans Unicode" pitchFamily="34" charset="0"/>
                <a:cs typeface="Lucida Sans Unicode" pitchFamily="34" charset="0"/>
              </a:rPr>
              <a:t>If you don’t send in that payment we’ll take you to court</a:t>
            </a:r>
          </a:p>
        </p:txBody>
      </p:sp>
      <p:sp>
        <p:nvSpPr>
          <p:cNvPr id="15" name="Title 14"/>
          <p:cNvSpPr>
            <a:spLocks noGrp="1"/>
          </p:cNvSpPr>
          <p:nvPr>
            <p:ph type="title"/>
          </p:nvPr>
        </p:nvSpPr>
        <p:spPr/>
        <p:txBody>
          <a:bodyPr/>
          <a:lstStyle/>
          <a:p>
            <a:r>
              <a:rPr lang="en-US" dirty="0" smtClean="0"/>
              <a:t>definitions</a:t>
            </a:r>
            <a:endParaRPr lang="en-US" dirty="0"/>
          </a:p>
        </p:txBody>
      </p:sp>
    </p:spTree>
  </p:cSld>
  <p:clrMapOvr>
    <a:masterClrMapping/>
  </p:clrMapOvr>
  <p:transition>
    <p:cut/>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lstStyle/>
          <a:p>
            <a:r>
              <a:rPr lang="en-US" dirty="0" smtClean="0"/>
              <a:t>Objectives Today</a:t>
            </a:r>
            <a:endParaRPr lang="en-US" dirty="0"/>
          </a:p>
        </p:txBody>
      </p:sp>
      <p:sp>
        <p:nvSpPr>
          <p:cNvPr id="8195" name="Rectangle 3"/>
          <p:cNvSpPr>
            <a:spLocks noGrp="1" noChangeArrowheads="1"/>
          </p:cNvSpPr>
          <p:nvPr>
            <p:ph type="body" idx="1"/>
          </p:nvPr>
        </p:nvSpPr>
        <p:spPr/>
        <p:txBody>
          <a:bodyPr/>
          <a:lstStyle/>
          <a:p>
            <a:r>
              <a:rPr lang="en-US" dirty="0" smtClean="0"/>
              <a:t>Identify differences between traditional </a:t>
            </a:r>
            <a:r>
              <a:rPr lang="en-US" dirty="0" smtClean="0"/>
              <a:t>vs. </a:t>
            </a:r>
            <a:r>
              <a:rPr lang="en-US" dirty="0" smtClean="0"/>
              <a:t>BBS.</a:t>
            </a:r>
          </a:p>
          <a:p>
            <a:r>
              <a:rPr lang="en-US" dirty="0" smtClean="0"/>
              <a:t>Know “when and when not” to implement BBS.</a:t>
            </a:r>
          </a:p>
          <a:p>
            <a:r>
              <a:rPr lang="en-US" dirty="0" smtClean="0"/>
              <a:t>Explain why most traditional safety programs don’t work!</a:t>
            </a:r>
          </a:p>
          <a:p>
            <a:r>
              <a:rPr lang="en-US" dirty="0" smtClean="0"/>
              <a:t>Understand why positive reinforcement is much more powerful than negative reinforcement.</a:t>
            </a:r>
          </a:p>
          <a:p>
            <a:endParaRPr lang="en-US" dirty="0" smtClean="0"/>
          </a:p>
          <a:p>
            <a:endParaRPr lang="en-US"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7587" name="Picture 3"/>
          <p:cNvPicPr>
            <a:picLocks noChangeArrowheads="1"/>
          </p:cNvPicPr>
          <p:nvPr/>
        </p:nvPicPr>
        <p:blipFill>
          <a:blip r:embed="rId3"/>
          <a:srcRect/>
          <a:stretch>
            <a:fillRect/>
          </a:stretch>
        </p:blipFill>
        <p:spPr bwMode="auto">
          <a:xfrm>
            <a:off x="6225910" y="3518603"/>
            <a:ext cx="2400300" cy="2260600"/>
          </a:xfrm>
          <a:prstGeom prst="rect">
            <a:avLst/>
          </a:prstGeom>
          <a:noFill/>
          <a:ln w="9525">
            <a:noFill/>
            <a:miter lim="800000"/>
            <a:headEnd/>
            <a:tailEnd/>
          </a:ln>
          <a:effectLst/>
        </p:spPr>
      </p:pic>
      <p:pic>
        <p:nvPicPr>
          <p:cNvPr id="67588" name="Picture 4"/>
          <p:cNvPicPr>
            <a:picLocks noChangeArrowheads="1"/>
          </p:cNvPicPr>
          <p:nvPr/>
        </p:nvPicPr>
        <p:blipFill>
          <a:blip r:embed="rId4"/>
          <a:srcRect/>
          <a:stretch>
            <a:fillRect/>
          </a:stretch>
        </p:blipFill>
        <p:spPr bwMode="auto">
          <a:xfrm>
            <a:off x="3281600" y="1547730"/>
            <a:ext cx="3408363" cy="2355850"/>
          </a:xfrm>
          <a:prstGeom prst="rect">
            <a:avLst/>
          </a:prstGeom>
          <a:noFill/>
          <a:ln w="9525">
            <a:noFill/>
            <a:miter lim="800000"/>
            <a:headEnd/>
            <a:tailEnd/>
          </a:ln>
          <a:effectLst/>
        </p:spPr>
      </p:pic>
      <p:pic>
        <p:nvPicPr>
          <p:cNvPr id="67589" name="Picture 5"/>
          <p:cNvPicPr>
            <a:picLocks noChangeArrowheads="1"/>
          </p:cNvPicPr>
          <p:nvPr/>
        </p:nvPicPr>
        <p:blipFill>
          <a:blip r:embed="rId5"/>
          <a:srcRect/>
          <a:stretch>
            <a:fillRect/>
          </a:stretch>
        </p:blipFill>
        <p:spPr bwMode="auto">
          <a:xfrm>
            <a:off x="83700" y="3200400"/>
            <a:ext cx="4292600" cy="3021013"/>
          </a:xfrm>
          <a:prstGeom prst="rect">
            <a:avLst/>
          </a:prstGeom>
          <a:noFill/>
          <a:ln w="9525">
            <a:noFill/>
            <a:miter lim="800000"/>
            <a:headEnd/>
            <a:tailEnd/>
          </a:ln>
          <a:effectLst/>
        </p:spPr>
      </p:pic>
      <p:sp>
        <p:nvSpPr>
          <p:cNvPr id="6" name="Title 5"/>
          <p:cNvSpPr>
            <a:spLocks noGrp="1"/>
          </p:cNvSpPr>
          <p:nvPr>
            <p:ph type="title"/>
          </p:nvPr>
        </p:nvSpPr>
        <p:spPr/>
        <p:txBody>
          <a:bodyPr/>
          <a:lstStyle/>
          <a:p>
            <a:r>
              <a:rPr lang="en-US" dirty="0" smtClean="0"/>
              <a:t>Examples of consequences</a:t>
            </a:r>
            <a:endParaRPr lang="en-US" dirty="0"/>
          </a:p>
        </p:txBody>
      </p:sp>
    </p:spTree>
  </p:cSld>
  <p:clrMapOvr>
    <a:masterClrMapping/>
  </p:clrMapOvr>
  <p:transition>
    <p:cut/>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9635" name="Picture 3"/>
          <p:cNvPicPr>
            <a:picLocks noChangeArrowheads="1"/>
          </p:cNvPicPr>
          <p:nvPr/>
        </p:nvPicPr>
        <p:blipFill>
          <a:blip r:embed="rId3"/>
          <a:srcRect/>
          <a:stretch>
            <a:fillRect/>
          </a:stretch>
        </p:blipFill>
        <p:spPr bwMode="auto">
          <a:xfrm>
            <a:off x="5123546" y="1879823"/>
            <a:ext cx="2584450" cy="750887"/>
          </a:xfrm>
          <a:prstGeom prst="rect">
            <a:avLst/>
          </a:prstGeom>
          <a:noFill/>
          <a:ln w="9525">
            <a:noFill/>
            <a:miter lim="800000"/>
            <a:headEnd/>
            <a:tailEnd/>
          </a:ln>
          <a:effectLst/>
        </p:spPr>
      </p:pic>
      <p:sp>
        <p:nvSpPr>
          <p:cNvPr id="69636" name="Line 4"/>
          <p:cNvSpPr>
            <a:spLocks noChangeShapeType="1"/>
          </p:cNvSpPr>
          <p:nvPr/>
        </p:nvSpPr>
        <p:spPr bwMode="auto">
          <a:xfrm>
            <a:off x="1077009" y="3818160"/>
            <a:ext cx="6873875" cy="0"/>
          </a:xfrm>
          <a:prstGeom prst="line">
            <a:avLst/>
          </a:prstGeom>
          <a:noFill/>
          <a:ln w="25400">
            <a:solidFill>
              <a:schemeClr val="tx1"/>
            </a:solidFill>
            <a:round/>
            <a:headEnd type="none" w="sm" len="sm"/>
            <a:tailEnd type="none" w="sm" len="sm"/>
          </a:ln>
          <a:effectLst/>
        </p:spPr>
        <p:txBody>
          <a:bodyPr wrap="none" anchor="ctr"/>
          <a:lstStyle/>
          <a:p>
            <a:endParaRPr lang="en-US" dirty="0"/>
          </a:p>
        </p:txBody>
      </p:sp>
      <p:pic>
        <p:nvPicPr>
          <p:cNvPr id="69637" name="Picture 5"/>
          <p:cNvPicPr>
            <a:picLocks noChangeArrowheads="1"/>
          </p:cNvPicPr>
          <p:nvPr/>
        </p:nvPicPr>
        <p:blipFill>
          <a:blip r:embed="rId4"/>
          <a:srcRect/>
          <a:stretch>
            <a:fillRect/>
          </a:stretch>
        </p:blipFill>
        <p:spPr bwMode="auto">
          <a:xfrm>
            <a:off x="2177146" y="4011835"/>
            <a:ext cx="5264150" cy="2032000"/>
          </a:xfrm>
          <a:prstGeom prst="rect">
            <a:avLst/>
          </a:prstGeom>
          <a:noFill/>
          <a:ln w="9525">
            <a:noFill/>
            <a:miter lim="800000"/>
            <a:headEnd/>
            <a:tailEnd/>
          </a:ln>
          <a:effectLst/>
        </p:spPr>
      </p:pic>
      <p:sp>
        <p:nvSpPr>
          <p:cNvPr id="69638" name="Line 6"/>
          <p:cNvSpPr>
            <a:spLocks noChangeShapeType="1"/>
          </p:cNvSpPr>
          <p:nvPr/>
        </p:nvSpPr>
        <p:spPr bwMode="auto">
          <a:xfrm>
            <a:off x="1077009" y="1646460"/>
            <a:ext cx="6873875" cy="0"/>
          </a:xfrm>
          <a:prstGeom prst="line">
            <a:avLst/>
          </a:prstGeom>
          <a:noFill/>
          <a:ln w="25400">
            <a:solidFill>
              <a:schemeClr val="tx1"/>
            </a:solidFill>
            <a:round/>
            <a:headEnd type="none" w="sm" len="sm"/>
            <a:tailEnd type="none" w="sm" len="sm"/>
          </a:ln>
          <a:effectLst/>
        </p:spPr>
        <p:txBody>
          <a:bodyPr wrap="none" anchor="ctr"/>
          <a:lstStyle/>
          <a:p>
            <a:endParaRPr lang="en-US" dirty="0"/>
          </a:p>
        </p:txBody>
      </p:sp>
      <p:sp>
        <p:nvSpPr>
          <p:cNvPr id="69639" name="Rectangle 7"/>
          <p:cNvSpPr>
            <a:spLocks noChangeArrowheads="1"/>
          </p:cNvSpPr>
          <p:nvPr/>
        </p:nvSpPr>
        <p:spPr bwMode="auto">
          <a:xfrm>
            <a:off x="5005394" y="2891060"/>
            <a:ext cx="2513012" cy="393700"/>
          </a:xfrm>
          <a:prstGeom prst="rect">
            <a:avLst/>
          </a:prstGeom>
          <a:noFill/>
          <a:ln w="9525">
            <a:noFill/>
            <a:miter lim="800000"/>
            <a:headEnd/>
            <a:tailEnd/>
          </a:ln>
          <a:effectLst/>
        </p:spPr>
        <p:txBody>
          <a:bodyPr lIns="90488" tIns="44450" rIns="90488" bIns="44450">
            <a:spAutoFit/>
          </a:bodyPr>
          <a:lstStyle/>
          <a:p>
            <a:pPr algn="ctr">
              <a:spcBef>
                <a:spcPct val="50000"/>
              </a:spcBef>
            </a:pPr>
            <a:r>
              <a:rPr lang="en-US" sz="2000" b="1" dirty="0">
                <a:solidFill>
                  <a:srgbClr val="7B726B"/>
                </a:solidFill>
                <a:latin typeface="Lucida Sans Unicode" pitchFamily="34" charset="0"/>
                <a:cs typeface="Lucida Sans Unicode" pitchFamily="34" charset="0"/>
              </a:rPr>
              <a:t>Sunbathing</a:t>
            </a:r>
          </a:p>
        </p:txBody>
      </p:sp>
      <p:sp>
        <p:nvSpPr>
          <p:cNvPr id="69640" name="Rectangle 8"/>
          <p:cNvSpPr>
            <a:spLocks noChangeArrowheads="1"/>
          </p:cNvSpPr>
          <p:nvPr/>
        </p:nvSpPr>
        <p:spPr bwMode="auto">
          <a:xfrm>
            <a:off x="951596" y="3986435"/>
            <a:ext cx="3365500" cy="393700"/>
          </a:xfrm>
          <a:prstGeom prst="rect">
            <a:avLst/>
          </a:prstGeom>
          <a:noFill/>
          <a:ln w="9525">
            <a:noFill/>
            <a:miter lim="800000"/>
            <a:headEnd/>
            <a:tailEnd/>
          </a:ln>
          <a:effectLst/>
        </p:spPr>
        <p:txBody>
          <a:bodyPr lIns="90488" tIns="44450" rIns="90488" bIns="44450">
            <a:spAutoFit/>
          </a:bodyPr>
          <a:lstStyle/>
          <a:p>
            <a:pPr algn="ctr">
              <a:spcBef>
                <a:spcPct val="50000"/>
              </a:spcBef>
            </a:pPr>
            <a:r>
              <a:rPr lang="en-US" sz="2000" b="1" dirty="0">
                <a:solidFill>
                  <a:srgbClr val="7B726B"/>
                </a:solidFill>
                <a:latin typeface="Lucida Sans Unicode" pitchFamily="34" charset="0"/>
                <a:cs typeface="Lucida Sans Unicode" pitchFamily="34" charset="0"/>
              </a:rPr>
              <a:t>Aggressive Drivers</a:t>
            </a:r>
          </a:p>
        </p:txBody>
      </p:sp>
      <p:pic>
        <p:nvPicPr>
          <p:cNvPr id="69641" name="Picture 9"/>
          <p:cNvPicPr>
            <a:picLocks noChangeArrowheads="1"/>
          </p:cNvPicPr>
          <p:nvPr/>
        </p:nvPicPr>
        <p:blipFill>
          <a:blip r:embed="rId5"/>
          <a:srcRect/>
          <a:stretch>
            <a:fillRect/>
          </a:stretch>
        </p:blipFill>
        <p:spPr bwMode="auto">
          <a:xfrm>
            <a:off x="1346884" y="1789335"/>
            <a:ext cx="2908300" cy="1898650"/>
          </a:xfrm>
          <a:prstGeom prst="rect">
            <a:avLst/>
          </a:prstGeom>
          <a:noFill/>
          <a:ln w="9525">
            <a:noFill/>
            <a:miter lim="800000"/>
            <a:headEnd/>
            <a:tailEnd/>
          </a:ln>
          <a:effectLst/>
        </p:spPr>
      </p:pic>
      <p:sp>
        <p:nvSpPr>
          <p:cNvPr id="10" name="Title 9"/>
          <p:cNvSpPr>
            <a:spLocks noGrp="1"/>
          </p:cNvSpPr>
          <p:nvPr>
            <p:ph type="title"/>
          </p:nvPr>
        </p:nvSpPr>
        <p:spPr/>
        <p:txBody>
          <a:bodyPr/>
          <a:lstStyle/>
          <a:p>
            <a:r>
              <a:rPr lang="en-US" dirty="0" smtClean="0"/>
              <a:t>Consequences – how would you view them?</a:t>
            </a:r>
            <a:endParaRPr lang="en-US" dirty="0"/>
          </a:p>
        </p:txBody>
      </p:sp>
    </p:spTree>
  </p:cSld>
  <p:clrMapOvr>
    <a:masterClrMapping/>
  </p:clrMapOvr>
  <p:transition>
    <p:cut/>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9" name="Rectangle 9"/>
          <p:cNvSpPr>
            <a:spLocks noGrp="1" noChangeArrowheads="1"/>
          </p:cNvSpPr>
          <p:nvPr>
            <p:ph type="title"/>
          </p:nvPr>
        </p:nvSpPr>
        <p:spPr/>
        <p:txBody>
          <a:bodyPr/>
          <a:lstStyle/>
          <a:p>
            <a:r>
              <a:rPr lang="en-US" dirty="0" smtClean="0"/>
              <a:t>Only 4 Types of Consequences:</a:t>
            </a:r>
            <a:endParaRPr lang="en-US" dirty="0"/>
          </a:p>
        </p:txBody>
      </p:sp>
      <p:sp>
        <p:nvSpPr>
          <p:cNvPr id="71682" name="Rectangle 2"/>
          <p:cNvSpPr>
            <a:spLocks noGrp="1" noChangeArrowheads="1"/>
          </p:cNvSpPr>
          <p:nvPr>
            <p:ph type="body" idx="1"/>
          </p:nvPr>
        </p:nvSpPr>
        <p:spPr>
          <a:xfrm>
            <a:off x="555012" y="1542144"/>
            <a:ext cx="7297215" cy="3925957"/>
          </a:xfrm>
        </p:spPr>
        <p:txBody>
          <a:bodyPr>
            <a:noAutofit/>
          </a:bodyPr>
          <a:lstStyle/>
          <a:p>
            <a:r>
              <a:rPr lang="en-US" dirty="0" smtClean="0"/>
              <a:t>Positive Reinforcement (R+)</a:t>
            </a:r>
          </a:p>
          <a:p>
            <a:pPr lvl="1"/>
            <a:r>
              <a:rPr lang="en-US" dirty="0" smtClean="0"/>
              <a:t>"Do this &amp; you'll be rewarded"</a:t>
            </a:r>
          </a:p>
          <a:p>
            <a:r>
              <a:rPr lang="en-US" dirty="0" smtClean="0"/>
              <a:t>Negative Reinforcement (R-)</a:t>
            </a:r>
          </a:p>
          <a:p>
            <a:pPr lvl="1"/>
            <a:r>
              <a:rPr lang="en-US" dirty="0" smtClean="0"/>
              <a:t>"Do this or else you'll be penalized"</a:t>
            </a:r>
          </a:p>
          <a:p>
            <a:r>
              <a:rPr lang="en-US" dirty="0" smtClean="0"/>
              <a:t>Punishment (P)</a:t>
            </a:r>
          </a:p>
          <a:p>
            <a:pPr lvl="1"/>
            <a:r>
              <a:rPr lang="en-US" dirty="0" smtClean="0"/>
              <a:t>"If you do this, you'll be penalized"</a:t>
            </a:r>
          </a:p>
          <a:p>
            <a:r>
              <a:rPr lang="en-US" dirty="0" smtClean="0"/>
              <a:t>Extinction (E)</a:t>
            </a:r>
          </a:p>
          <a:p>
            <a:pPr lvl="1"/>
            <a:r>
              <a:rPr lang="en-US" dirty="0" smtClean="0"/>
              <a:t>"Ignore it and it'll go away"</a:t>
            </a:r>
            <a:endParaRPr lang="en-US" dirty="0"/>
          </a:p>
        </p:txBody>
      </p:sp>
    </p:spTree>
  </p:cSld>
  <p:clrMapOvr>
    <a:masterClrMapping/>
  </p:clrMapOvr>
  <p:transition>
    <p:cut/>
  </p:transition>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2"/>
          <p:cNvSpPr>
            <a:spLocks noChangeArrowheads="1"/>
          </p:cNvSpPr>
          <p:nvPr/>
        </p:nvSpPr>
        <p:spPr bwMode="auto">
          <a:xfrm>
            <a:off x="711200" y="6229350"/>
            <a:ext cx="1828800" cy="514350"/>
          </a:xfrm>
          <a:prstGeom prst="rect">
            <a:avLst/>
          </a:prstGeom>
          <a:noFill/>
          <a:ln w="9525">
            <a:noFill/>
            <a:miter lim="800000"/>
            <a:headEnd/>
            <a:tailEnd/>
          </a:ln>
          <a:effectLst/>
        </p:spPr>
        <p:txBody>
          <a:bodyPr wrap="none" anchor="ctr"/>
          <a:lstStyle/>
          <a:p>
            <a:endParaRPr lang="en-US" dirty="0"/>
          </a:p>
        </p:txBody>
      </p:sp>
      <p:sp>
        <p:nvSpPr>
          <p:cNvPr id="73731" name="Rectangle 3"/>
          <p:cNvSpPr>
            <a:spLocks noChangeArrowheads="1"/>
          </p:cNvSpPr>
          <p:nvPr/>
        </p:nvSpPr>
        <p:spPr bwMode="auto">
          <a:xfrm>
            <a:off x="3149600" y="6229350"/>
            <a:ext cx="2844800" cy="514350"/>
          </a:xfrm>
          <a:prstGeom prst="rect">
            <a:avLst/>
          </a:prstGeom>
          <a:noFill/>
          <a:ln w="9525">
            <a:noFill/>
            <a:miter lim="800000"/>
            <a:headEnd/>
            <a:tailEnd/>
          </a:ln>
          <a:effectLst/>
        </p:spPr>
        <p:txBody>
          <a:bodyPr wrap="none" anchor="ctr"/>
          <a:lstStyle/>
          <a:p>
            <a:endParaRPr lang="en-US" dirty="0"/>
          </a:p>
        </p:txBody>
      </p:sp>
      <p:sp>
        <p:nvSpPr>
          <p:cNvPr id="73732" name="Rectangle 4"/>
          <p:cNvSpPr>
            <a:spLocks noGrp="1" noChangeArrowheads="1"/>
          </p:cNvSpPr>
          <p:nvPr>
            <p:ph type="title"/>
          </p:nvPr>
        </p:nvSpPr>
        <p:spPr/>
        <p:txBody>
          <a:bodyPr>
            <a:normAutofit/>
          </a:bodyPr>
          <a:lstStyle/>
          <a:p>
            <a:r>
              <a:rPr lang="en-US" dirty="0" smtClean="0"/>
              <a:t>Consequences Influence Behaviors Based Upon Individual Perceptions of</a:t>
            </a:r>
            <a:endParaRPr lang="en-US" dirty="0"/>
          </a:p>
        </p:txBody>
      </p:sp>
      <p:sp>
        <p:nvSpPr>
          <p:cNvPr id="73734" name="Rectangle 6"/>
          <p:cNvSpPr>
            <a:spLocks noChangeArrowheads="1"/>
          </p:cNvSpPr>
          <p:nvPr/>
        </p:nvSpPr>
        <p:spPr bwMode="auto">
          <a:xfrm>
            <a:off x="546310" y="1866873"/>
            <a:ext cx="4880131" cy="3321422"/>
          </a:xfrm>
          <a:prstGeom prst="rect">
            <a:avLst/>
          </a:prstGeom>
          <a:noFill/>
          <a:ln w="9525">
            <a:noFill/>
            <a:miter lim="800000"/>
            <a:headEnd/>
            <a:tailEnd/>
          </a:ln>
          <a:effectLst/>
        </p:spPr>
        <p:txBody>
          <a:bodyPr wrap="square" lIns="90488" tIns="44450" rIns="90488" bIns="44450">
            <a:spAutoFit/>
          </a:bodyPr>
          <a:lstStyle/>
          <a:p>
            <a:pPr marL="225425" indent="-225425">
              <a:lnSpc>
                <a:spcPct val="150000"/>
              </a:lnSpc>
              <a:tabLst>
                <a:tab pos="177800" algn="l"/>
              </a:tabLst>
            </a:pPr>
            <a:r>
              <a:rPr lang="en-US" sz="2000" dirty="0" smtClean="0">
                <a:solidFill>
                  <a:srgbClr val="7B726B"/>
                </a:solidFill>
                <a:latin typeface="Lucida Sans Unicode" pitchFamily="34" charset="0"/>
                <a:cs typeface="Lucida Sans Unicode" pitchFamily="34" charset="0"/>
              </a:rPr>
              <a:t>Based upon individual perceptions of:</a:t>
            </a:r>
          </a:p>
          <a:p>
            <a:pPr marL="225425" indent="-225425">
              <a:lnSpc>
                <a:spcPct val="150000"/>
              </a:lnSpc>
              <a:tabLst>
                <a:tab pos="177800" algn="l"/>
              </a:tabLst>
            </a:pPr>
            <a:endParaRPr lang="en-US" sz="2000" dirty="0" smtClean="0">
              <a:solidFill>
                <a:srgbClr val="7B726B"/>
              </a:solidFill>
              <a:latin typeface="Lucida Sans Unicode" pitchFamily="34" charset="0"/>
              <a:cs typeface="Lucida Sans Unicode" pitchFamily="34" charset="0"/>
            </a:endParaRPr>
          </a:p>
          <a:p>
            <a:pPr marL="225425" indent="-225425">
              <a:lnSpc>
                <a:spcPct val="150000"/>
              </a:lnSpc>
              <a:buFont typeface="Arial" pitchFamily="34" charset="0"/>
              <a:buChar char="•"/>
              <a:tabLst>
                <a:tab pos="177800" algn="l"/>
              </a:tabLst>
            </a:pPr>
            <a:r>
              <a:rPr lang="en-US" sz="2000" dirty="0" smtClean="0">
                <a:solidFill>
                  <a:srgbClr val="7B726B"/>
                </a:solidFill>
                <a:latin typeface="Lucida Sans Unicode" pitchFamily="34" charset="0"/>
                <a:cs typeface="Lucida Sans Unicode" pitchFamily="34" charset="0"/>
              </a:rPr>
              <a:t>Significance </a:t>
            </a:r>
            <a:r>
              <a:rPr lang="en-US" sz="2000" dirty="0">
                <a:solidFill>
                  <a:srgbClr val="7B726B"/>
                </a:solidFill>
                <a:latin typeface="Lucida Sans Unicode" pitchFamily="34" charset="0"/>
                <a:cs typeface="Lucida Sans Unicode" pitchFamily="34" charset="0"/>
              </a:rPr>
              <a:t>- </a:t>
            </a:r>
            <a:r>
              <a:rPr lang="en-US" sz="2000" dirty="0" smtClean="0">
                <a:solidFill>
                  <a:srgbClr val="7B726B"/>
                </a:solidFill>
                <a:latin typeface="Lucida Sans Unicode" pitchFamily="34" charset="0"/>
                <a:cs typeface="Lucida Sans Unicode" pitchFamily="34" charset="0"/>
              </a:rPr>
              <a:t>positive </a:t>
            </a:r>
            <a:r>
              <a:rPr lang="en-US" sz="2000" dirty="0">
                <a:solidFill>
                  <a:srgbClr val="7B726B"/>
                </a:solidFill>
                <a:latin typeface="Lucida Sans Unicode" pitchFamily="34" charset="0"/>
                <a:cs typeface="Lucida Sans Unicode" pitchFamily="34" charset="0"/>
              </a:rPr>
              <a:t>or </a:t>
            </a:r>
            <a:r>
              <a:rPr lang="en-US" sz="2000" dirty="0" smtClean="0">
                <a:solidFill>
                  <a:srgbClr val="7B726B"/>
                </a:solidFill>
                <a:latin typeface="Lucida Sans Unicode" pitchFamily="34" charset="0"/>
                <a:cs typeface="Lucida Sans Unicode" pitchFamily="34" charset="0"/>
              </a:rPr>
              <a:t>negative</a:t>
            </a:r>
          </a:p>
          <a:p>
            <a:pPr marL="225425" indent="-225425">
              <a:lnSpc>
                <a:spcPct val="150000"/>
              </a:lnSpc>
              <a:tabLst>
                <a:tab pos="177800" algn="l"/>
              </a:tabLst>
            </a:pPr>
            <a:endParaRPr lang="en-US" sz="2000" dirty="0" smtClean="0">
              <a:solidFill>
                <a:srgbClr val="7B726B"/>
              </a:solidFill>
              <a:latin typeface="Lucida Sans Unicode" pitchFamily="34" charset="0"/>
              <a:cs typeface="Lucida Sans Unicode" pitchFamily="34" charset="0"/>
            </a:endParaRPr>
          </a:p>
          <a:p>
            <a:pPr marL="225425" indent="-225425">
              <a:lnSpc>
                <a:spcPct val="150000"/>
              </a:lnSpc>
              <a:buFont typeface="Arial" pitchFamily="34" charset="0"/>
              <a:buChar char="•"/>
              <a:tabLst>
                <a:tab pos="177800" algn="l"/>
              </a:tabLst>
            </a:pPr>
            <a:r>
              <a:rPr lang="en-US" sz="2000" dirty="0" smtClean="0">
                <a:solidFill>
                  <a:srgbClr val="7B726B"/>
                </a:solidFill>
                <a:latin typeface="Lucida Sans Unicode" pitchFamily="34" charset="0"/>
                <a:cs typeface="Lucida Sans Unicode" pitchFamily="34" charset="0"/>
              </a:rPr>
              <a:t>Timing – immediate or future</a:t>
            </a:r>
          </a:p>
          <a:p>
            <a:pPr marL="225425" indent="-225425">
              <a:lnSpc>
                <a:spcPct val="150000"/>
              </a:lnSpc>
              <a:buFont typeface="Arial" pitchFamily="34" charset="0"/>
              <a:buChar char="•"/>
              <a:tabLst>
                <a:tab pos="177800" algn="l"/>
              </a:tabLst>
            </a:pPr>
            <a:r>
              <a:rPr lang="en-US" sz="2000" dirty="0" smtClean="0">
                <a:solidFill>
                  <a:srgbClr val="7B726B"/>
                </a:solidFill>
                <a:latin typeface="Lucida Sans Unicode" pitchFamily="34" charset="0"/>
                <a:cs typeface="Lucida Sans Unicode" pitchFamily="34" charset="0"/>
              </a:rPr>
              <a:t>Consistency – certain or uncertain</a:t>
            </a:r>
            <a:endParaRPr lang="en-US" sz="2000" dirty="0">
              <a:solidFill>
                <a:srgbClr val="7B726B"/>
              </a:solidFill>
              <a:latin typeface="Lucida Sans Unicode" pitchFamily="34" charset="0"/>
              <a:cs typeface="Lucida Sans Unicode" pitchFamily="34" charset="0"/>
            </a:endParaRPr>
          </a:p>
          <a:p>
            <a:pPr>
              <a:lnSpc>
                <a:spcPct val="150000"/>
              </a:lnSpc>
              <a:buFont typeface="Wingdings" pitchFamily="2" charset="2"/>
              <a:buChar char="w"/>
              <a:tabLst>
                <a:tab pos="177800" algn="l"/>
              </a:tabLst>
            </a:pPr>
            <a:endParaRPr lang="en-US" sz="2000" dirty="0">
              <a:solidFill>
                <a:srgbClr val="7B726B"/>
              </a:solidFill>
              <a:latin typeface="Lucida Sans Unicode" pitchFamily="34" charset="0"/>
              <a:cs typeface="Lucida Sans Unicode" pitchFamily="34" charset="0"/>
            </a:endParaRPr>
          </a:p>
        </p:txBody>
      </p:sp>
      <p:sp>
        <p:nvSpPr>
          <p:cNvPr id="73735" name="Rectangle 7"/>
          <p:cNvSpPr>
            <a:spLocks noChangeArrowheads="1"/>
          </p:cNvSpPr>
          <p:nvPr/>
        </p:nvSpPr>
        <p:spPr bwMode="auto">
          <a:xfrm>
            <a:off x="5030359" y="2263712"/>
            <a:ext cx="792163" cy="1567096"/>
          </a:xfrm>
          <a:prstGeom prst="rect">
            <a:avLst/>
          </a:prstGeom>
          <a:noFill/>
          <a:ln w="9525">
            <a:noFill/>
            <a:miter lim="800000"/>
            <a:headEnd/>
            <a:tailEnd/>
          </a:ln>
          <a:effectLst/>
        </p:spPr>
        <p:txBody>
          <a:bodyPr lIns="90488" tIns="44450" rIns="90488" bIns="44450">
            <a:spAutoFit/>
          </a:bodyPr>
          <a:lstStyle/>
          <a:p>
            <a:pPr algn="l">
              <a:spcBef>
                <a:spcPct val="50000"/>
              </a:spcBef>
            </a:pPr>
            <a:r>
              <a:rPr lang="en-US" sz="9600" dirty="0">
                <a:solidFill>
                  <a:srgbClr val="7B726B"/>
                </a:solidFill>
                <a:latin typeface="Book Antiqua" pitchFamily="18" charset="0"/>
              </a:rPr>
              <a:t>{</a:t>
            </a:r>
          </a:p>
        </p:txBody>
      </p:sp>
      <p:sp>
        <p:nvSpPr>
          <p:cNvPr id="73736" name="Rectangle 8"/>
          <p:cNvSpPr>
            <a:spLocks noChangeArrowheads="1"/>
          </p:cNvSpPr>
          <p:nvPr/>
        </p:nvSpPr>
        <p:spPr bwMode="auto">
          <a:xfrm>
            <a:off x="5514587" y="2473572"/>
            <a:ext cx="2490162" cy="705321"/>
          </a:xfrm>
          <a:prstGeom prst="rect">
            <a:avLst/>
          </a:prstGeom>
          <a:noFill/>
          <a:ln w="9525">
            <a:noFill/>
            <a:miter lim="800000"/>
            <a:headEnd/>
            <a:tailEnd/>
          </a:ln>
          <a:effectLst/>
        </p:spPr>
        <p:txBody>
          <a:bodyPr wrap="square" lIns="90488" tIns="44450" rIns="90488" bIns="44450">
            <a:spAutoFit/>
          </a:bodyPr>
          <a:lstStyle/>
          <a:p>
            <a:pPr algn="l">
              <a:spcBef>
                <a:spcPct val="50000"/>
              </a:spcBef>
            </a:pPr>
            <a:r>
              <a:rPr lang="en-US" sz="2000" dirty="0">
                <a:solidFill>
                  <a:srgbClr val="7B726B"/>
                </a:solidFill>
                <a:latin typeface="Lucida Sans Unicode" pitchFamily="34" charset="0"/>
                <a:cs typeface="Lucida Sans Unicode" pitchFamily="34" charset="0"/>
              </a:rPr>
              <a:t>Magnitude - </a:t>
            </a:r>
            <a:r>
              <a:rPr lang="en-US" sz="2000" dirty="0" smtClean="0">
                <a:solidFill>
                  <a:srgbClr val="7B726B"/>
                </a:solidFill>
                <a:latin typeface="Lucida Sans Unicode" pitchFamily="34" charset="0"/>
                <a:cs typeface="Lucida Sans Unicode" pitchFamily="34" charset="0"/>
              </a:rPr>
              <a:t>large </a:t>
            </a:r>
            <a:r>
              <a:rPr lang="en-US" sz="2000" dirty="0">
                <a:solidFill>
                  <a:srgbClr val="7B726B"/>
                </a:solidFill>
                <a:latin typeface="Lucida Sans Unicode" pitchFamily="34" charset="0"/>
                <a:cs typeface="Lucida Sans Unicode" pitchFamily="34" charset="0"/>
              </a:rPr>
              <a:t>or small</a:t>
            </a:r>
          </a:p>
        </p:txBody>
      </p:sp>
      <p:sp>
        <p:nvSpPr>
          <p:cNvPr id="73737" name="Rectangle 9"/>
          <p:cNvSpPr>
            <a:spLocks noChangeArrowheads="1"/>
          </p:cNvSpPr>
          <p:nvPr/>
        </p:nvSpPr>
        <p:spPr bwMode="auto">
          <a:xfrm>
            <a:off x="5514587" y="3248272"/>
            <a:ext cx="2595094" cy="705321"/>
          </a:xfrm>
          <a:prstGeom prst="rect">
            <a:avLst/>
          </a:prstGeom>
          <a:noFill/>
          <a:ln w="9525">
            <a:noFill/>
            <a:miter lim="800000"/>
            <a:headEnd/>
            <a:tailEnd/>
          </a:ln>
          <a:effectLst/>
        </p:spPr>
        <p:txBody>
          <a:bodyPr wrap="square" lIns="90488" tIns="44450" rIns="90488" bIns="44450">
            <a:spAutoFit/>
          </a:bodyPr>
          <a:lstStyle/>
          <a:p>
            <a:pPr algn="l">
              <a:spcBef>
                <a:spcPct val="50000"/>
              </a:spcBef>
            </a:pPr>
            <a:r>
              <a:rPr lang="en-US" sz="2000" dirty="0">
                <a:solidFill>
                  <a:srgbClr val="7B726B"/>
                </a:solidFill>
                <a:latin typeface="Lucida Sans Unicode" pitchFamily="34" charset="0"/>
                <a:cs typeface="Lucida Sans Unicode" pitchFamily="34" charset="0"/>
              </a:rPr>
              <a:t>Impact </a:t>
            </a:r>
            <a:r>
              <a:rPr lang="en-US" sz="2000" dirty="0" smtClean="0">
                <a:solidFill>
                  <a:srgbClr val="7B726B"/>
                </a:solidFill>
                <a:latin typeface="Lucida Sans Unicode" pitchFamily="34" charset="0"/>
                <a:cs typeface="Lucida Sans Unicode" pitchFamily="34" charset="0"/>
              </a:rPr>
              <a:t>- </a:t>
            </a:r>
            <a:r>
              <a:rPr lang="en-US" sz="2000" dirty="0">
                <a:solidFill>
                  <a:srgbClr val="7B726B"/>
                </a:solidFill>
                <a:latin typeface="Lucida Sans Unicode" pitchFamily="34" charset="0"/>
                <a:cs typeface="Lucida Sans Unicode" pitchFamily="34" charset="0"/>
              </a:rPr>
              <a:t>personal </a:t>
            </a:r>
            <a:r>
              <a:rPr lang="en-US" sz="2000" dirty="0" smtClean="0">
                <a:solidFill>
                  <a:srgbClr val="7B726B"/>
                </a:solidFill>
                <a:latin typeface="Lucida Sans Unicode" pitchFamily="34" charset="0"/>
                <a:cs typeface="Lucida Sans Unicode" pitchFamily="34" charset="0"/>
              </a:rPr>
              <a:t>or </a:t>
            </a:r>
            <a:r>
              <a:rPr lang="en-US" sz="2000" dirty="0">
                <a:solidFill>
                  <a:srgbClr val="7B726B"/>
                </a:solidFill>
                <a:latin typeface="Lucida Sans Unicode" pitchFamily="34" charset="0"/>
                <a:cs typeface="Lucida Sans Unicode" pitchFamily="34" charset="0"/>
              </a:rPr>
              <a:t>other</a:t>
            </a:r>
          </a:p>
        </p:txBody>
      </p:sp>
    </p:spTree>
  </p:cSld>
  <p:clrMapOvr>
    <a:masterClrMapping/>
  </p:clrMapOvr>
  <p:transition>
    <p:cut/>
  </p:transition>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2"/>
          <p:cNvSpPr>
            <a:spLocks noChangeArrowheads="1"/>
          </p:cNvSpPr>
          <p:nvPr/>
        </p:nvSpPr>
        <p:spPr bwMode="auto">
          <a:xfrm>
            <a:off x="711200" y="6229350"/>
            <a:ext cx="1828800" cy="514350"/>
          </a:xfrm>
          <a:prstGeom prst="rect">
            <a:avLst/>
          </a:prstGeom>
          <a:noFill/>
          <a:ln w="9525">
            <a:noFill/>
            <a:miter lim="800000"/>
            <a:headEnd/>
            <a:tailEnd/>
          </a:ln>
          <a:effectLst/>
        </p:spPr>
        <p:txBody>
          <a:bodyPr wrap="none" anchor="ctr"/>
          <a:lstStyle/>
          <a:p>
            <a:endParaRPr lang="en-US" dirty="0"/>
          </a:p>
        </p:txBody>
      </p:sp>
      <p:sp>
        <p:nvSpPr>
          <p:cNvPr id="75779" name="Rectangle 3"/>
          <p:cNvSpPr>
            <a:spLocks noChangeArrowheads="1"/>
          </p:cNvSpPr>
          <p:nvPr/>
        </p:nvSpPr>
        <p:spPr bwMode="auto">
          <a:xfrm>
            <a:off x="3149600" y="6229350"/>
            <a:ext cx="2844800" cy="514350"/>
          </a:xfrm>
          <a:prstGeom prst="rect">
            <a:avLst/>
          </a:prstGeom>
          <a:noFill/>
          <a:ln w="9525">
            <a:noFill/>
            <a:miter lim="800000"/>
            <a:headEnd/>
            <a:tailEnd/>
          </a:ln>
          <a:effectLst/>
        </p:spPr>
        <p:txBody>
          <a:bodyPr wrap="none" anchor="ctr"/>
          <a:lstStyle/>
          <a:p>
            <a:endParaRPr lang="en-US" dirty="0"/>
          </a:p>
        </p:txBody>
      </p:sp>
      <p:sp>
        <p:nvSpPr>
          <p:cNvPr id="75780" name="Rectangle 4"/>
          <p:cNvSpPr>
            <a:spLocks noGrp="1" noChangeArrowheads="1"/>
          </p:cNvSpPr>
          <p:nvPr>
            <p:ph type="title"/>
          </p:nvPr>
        </p:nvSpPr>
        <p:spPr/>
        <p:txBody>
          <a:bodyPr>
            <a:normAutofit/>
          </a:bodyPr>
          <a:lstStyle/>
          <a:p>
            <a:r>
              <a:rPr lang="en-US" dirty="0" smtClean="0"/>
              <a:t>Both Positive (R+) &amp; Negative (R-) Reinforcement Can Increase Behavior</a:t>
            </a:r>
            <a:endParaRPr lang="en-US" dirty="0"/>
          </a:p>
        </p:txBody>
      </p:sp>
      <p:sp>
        <p:nvSpPr>
          <p:cNvPr id="75781" name="Rectangle 5"/>
          <p:cNvSpPr>
            <a:spLocks noGrp="1" noChangeArrowheads="1"/>
          </p:cNvSpPr>
          <p:nvPr>
            <p:ph type="subTitle" idx="4294967295"/>
          </p:nvPr>
        </p:nvSpPr>
        <p:spPr>
          <a:xfrm>
            <a:off x="496956" y="1669151"/>
            <a:ext cx="8051958" cy="3889829"/>
          </a:xfrm>
        </p:spPr>
        <p:txBody>
          <a:bodyPr>
            <a:noAutofit/>
          </a:bodyPr>
          <a:lstStyle/>
          <a:p>
            <a:r>
              <a:rPr lang="en-US" dirty="0" smtClean="0"/>
              <a:t>R+ : any consequence that follows a behavior and increases the probability that the behavior will occur more often in the future - You get something you want.</a:t>
            </a:r>
          </a:p>
          <a:p>
            <a:r>
              <a:rPr lang="en-US" dirty="0" smtClean="0"/>
              <a:t>R- : a consequence that strengthens any behavior that reduces or terminates the consequence - You escape or avoid something you don’t want.</a:t>
            </a:r>
          </a:p>
          <a:p>
            <a:endParaRPr lang="en-US" dirty="0"/>
          </a:p>
        </p:txBody>
      </p:sp>
    </p:spTree>
  </p:cSld>
  <p:clrMapOvr>
    <a:masterClrMapping/>
  </p:clrMapOvr>
  <p:transition>
    <p:cut/>
  </p:transition>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7826" name="Picture 2"/>
          <p:cNvPicPr>
            <a:picLocks noChangeArrowheads="1"/>
          </p:cNvPicPr>
          <p:nvPr/>
        </p:nvPicPr>
        <p:blipFill>
          <a:blip r:embed="rId3"/>
          <a:srcRect/>
          <a:stretch>
            <a:fillRect/>
          </a:stretch>
        </p:blipFill>
        <p:spPr bwMode="auto">
          <a:xfrm>
            <a:off x="537040" y="4074650"/>
            <a:ext cx="4157663" cy="2189162"/>
          </a:xfrm>
          <a:prstGeom prst="rect">
            <a:avLst/>
          </a:prstGeom>
          <a:noFill/>
          <a:ln w="9525">
            <a:noFill/>
            <a:miter lim="800000"/>
            <a:headEnd/>
            <a:tailEnd/>
          </a:ln>
          <a:effectLst/>
        </p:spPr>
      </p:pic>
      <p:pic>
        <p:nvPicPr>
          <p:cNvPr id="77827" name="Picture 3"/>
          <p:cNvPicPr>
            <a:picLocks noChangeArrowheads="1"/>
          </p:cNvPicPr>
          <p:nvPr/>
        </p:nvPicPr>
        <p:blipFill>
          <a:blip r:embed="rId4"/>
          <a:srcRect/>
          <a:stretch>
            <a:fillRect/>
          </a:stretch>
        </p:blipFill>
        <p:spPr bwMode="auto">
          <a:xfrm>
            <a:off x="3614062" y="1014413"/>
            <a:ext cx="4483100" cy="2884487"/>
          </a:xfrm>
          <a:prstGeom prst="rect">
            <a:avLst/>
          </a:prstGeom>
          <a:noFill/>
          <a:ln w="9525">
            <a:noFill/>
            <a:miter lim="800000"/>
            <a:headEnd/>
            <a:tailEnd/>
          </a:ln>
          <a:effectLst/>
        </p:spPr>
      </p:pic>
      <p:sp>
        <p:nvSpPr>
          <p:cNvPr id="77828" name="AutoShape 4"/>
          <p:cNvSpPr>
            <a:spLocks noChangeArrowheads="1"/>
          </p:cNvSpPr>
          <p:nvPr/>
        </p:nvSpPr>
        <p:spPr bwMode="auto">
          <a:xfrm>
            <a:off x="5537886" y="347663"/>
            <a:ext cx="2727325" cy="896938"/>
          </a:xfrm>
          <a:prstGeom prst="wedgeRoundRectCallout">
            <a:avLst>
              <a:gd name="adj1" fmla="val -41681"/>
              <a:gd name="adj2" fmla="val 66667"/>
              <a:gd name="adj3" fmla="val 16667"/>
            </a:avLst>
          </a:prstGeom>
          <a:noFill/>
          <a:ln w="12700">
            <a:solidFill>
              <a:srgbClr val="7B726B"/>
            </a:solidFill>
            <a:miter lim="800000"/>
            <a:headEnd/>
            <a:tailEnd/>
          </a:ln>
          <a:effectLst/>
        </p:spPr>
        <p:txBody>
          <a:bodyPr wrap="none" anchor="ctr"/>
          <a:lstStyle/>
          <a:p>
            <a:endParaRPr lang="en-US" dirty="0"/>
          </a:p>
        </p:txBody>
      </p:sp>
      <p:sp>
        <p:nvSpPr>
          <p:cNvPr id="77829" name="Rectangle 5"/>
          <p:cNvSpPr>
            <a:spLocks noChangeArrowheads="1"/>
          </p:cNvSpPr>
          <p:nvPr/>
        </p:nvSpPr>
        <p:spPr bwMode="auto">
          <a:xfrm>
            <a:off x="5494571" y="368753"/>
            <a:ext cx="2952751" cy="920765"/>
          </a:xfrm>
          <a:prstGeom prst="rect">
            <a:avLst/>
          </a:prstGeom>
          <a:noFill/>
          <a:ln w="9525">
            <a:noFill/>
            <a:miter lim="800000"/>
            <a:headEnd/>
            <a:tailEnd/>
          </a:ln>
          <a:effectLst/>
        </p:spPr>
        <p:txBody>
          <a:bodyPr wrap="square" lIns="90488" tIns="44450" rIns="90488" bIns="44450">
            <a:spAutoFit/>
          </a:bodyPr>
          <a:lstStyle/>
          <a:p>
            <a:pPr>
              <a:spcBef>
                <a:spcPct val="50000"/>
              </a:spcBef>
            </a:pPr>
            <a:r>
              <a:rPr lang="en-US" b="1" dirty="0">
                <a:solidFill>
                  <a:srgbClr val="7B726B"/>
                </a:solidFill>
                <a:latin typeface="Lucida Sans Unicode" pitchFamily="34" charset="0"/>
                <a:cs typeface="Lucida Sans Unicode" pitchFamily="34" charset="0"/>
              </a:rPr>
              <a:t>Good safety suggestion Joe!  Keep bringing ‘em up!</a:t>
            </a:r>
          </a:p>
        </p:txBody>
      </p:sp>
      <p:sp>
        <p:nvSpPr>
          <p:cNvPr id="77830" name="Rectangle 6"/>
          <p:cNvSpPr>
            <a:spLocks noChangeArrowheads="1"/>
          </p:cNvSpPr>
          <p:nvPr/>
        </p:nvSpPr>
        <p:spPr bwMode="auto">
          <a:xfrm>
            <a:off x="2693312" y="568325"/>
            <a:ext cx="1130300" cy="638175"/>
          </a:xfrm>
          <a:prstGeom prst="rect">
            <a:avLst/>
          </a:prstGeom>
          <a:noFill/>
          <a:ln w="9525">
            <a:noFill/>
            <a:miter lim="800000"/>
            <a:headEnd/>
            <a:tailEnd/>
          </a:ln>
          <a:effectLst/>
        </p:spPr>
        <p:txBody>
          <a:bodyPr lIns="90488" tIns="44450" rIns="90488" bIns="44450">
            <a:spAutoFit/>
          </a:bodyPr>
          <a:lstStyle/>
          <a:p>
            <a:pPr algn="l">
              <a:spcBef>
                <a:spcPct val="50000"/>
              </a:spcBef>
            </a:pPr>
            <a:r>
              <a:rPr lang="en-US" sz="3600" b="1" dirty="0">
                <a:solidFill>
                  <a:srgbClr val="7B726B"/>
                </a:solidFill>
                <a:latin typeface="Lucida Sans Unicode" pitchFamily="34" charset="0"/>
                <a:cs typeface="Lucida Sans Unicode" pitchFamily="34" charset="0"/>
              </a:rPr>
              <a:t>R+</a:t>
            </a:r>
          </a:p>
        </p:txBody>
      </p:sp>
      <p:sp>
        <p:nvSpPr>
          <p:cNvPr id="77831" name="Rectangle 7"/>
          <p:cNvSpPr>
            <a:spLocks noChangeArrowheads="1"/>
          </p:cNvSpPr>
          <p:nvPr/>
        </p:nvSpPr>
        <p:spPr bwMode="auto">
          <a:xfrm>
            <a:off x="5305890" y="5219237"/>
            <a:ext cx="1638300" cy="638175"/>
          </a:xfrm>
          <a:prstGeom prst="rect">
            <a:avLst/>
          </a:prstGeom>
          <a:noFill/>
          <a:ln w="9525">
            <a:noFill/>
            <a:miter lim="800000"/>
            <a:headEnd/>
            <a:tailEnd/>
          </a:ln>
          <a:effectLst/>
        </p:spPr>
        <p:txBody>
          <a:bodyPr lIns="90488" tIns="44450" rIns="90488" bIns="44450">
            <a:spAutoFit/>
          </a:bodyPr>
          <a:lstStyle/>
          <a:p>
            <a:pPr algn="l">
              <a:spcBef>
                <a:spcPct val="50000"/>
              </a:spcBef>
            </a:pPr>
            <a:r>
              <a:rPr lang="en-US" sz="3600" b="1" dirty="0">
                <a:solidFill>
                  <a:srgbClr val="7B726B"/>
                </a:solidFill>
                <a:latin typeface="Lucida Sans Unicode" pitchFamily="34" charset="0"/>
                <a:cs typeface="Lucida Sans Unicode" pitchFamily="34" charset="0"/>
              </a:rPr>
              <a:t>R-</a:t>
            </a:r>
          </a:p>
        </p:txBody>
      </p:sp>
      <p:sp>
        <p:nvSpPr>
          <p:cNvPr id="77832" name="AutoShape 8"/>
          <p:cNvSpPr>
            <a:spLocks noChangeArrowheads="1"/>
          </p:cNvSpPr>
          <p:nvPr/>
        </p:nvSpPr>
        <p:spPr bwMode="auto">
          <a:xfrm>
            <a:off x="994916" y="3226925"/>
            <a:ext cx="2727325" cy="801688"/>
          </a:xfrm>
          <a:prstGeom prst="wedgeRoundRectCallout">
            <a:avLst>
              <a:gd name="adj1" fmla="val -16667"/>
              <a:gd name="adj2" fmla="val 66667"/>
              <a:gd name="adj3" fmla="val 16667"/>
            </a:avLst>
          </a:prstGeom>
          <a:noFill/>
          <a:ln w="12700">
            <a:solidFill>
              <a:srgbClr val="7B726B"/>
            </a:solidFill>
            <a:miter lim="800000"/>
            <a:headEnd/>
            <a:tailEnd/>
          </a:ln>
          <a:effectLst/>
        </p:spPr>
        <p:txBody>
          <a:bodyPr wrap="none" anchor="ctr"/>
          <a:lstStyle/>
          <a:p>
            <a:endParaRPr lang="en-US" dirty="0"/>
          </a:p>
        </p:txBody>
      </p:sp>
      <p:sp>
        <p:nvSpPr>
          <p:cNvPr id="77833" name="Rectangle 9"/>
          <p:cNvSpPr>
            <a:spLocks noChangeArrowheads="1"/>
          </p:cNvSpPr>
          <p:nvPr/>
        </p:nvSpPr>
        <p:spPr bwMode="auto">
          <a:xfrm>
            <a:off x="1038684" y="3203567"/>
            <a:ext cx="2755900" cy="920765"/>
          </a:xfrm>
          <a:prstGeom prst="rect">
            <a:avLst/>
          </a:prstGeom>
          <a:noFill/>
          <a:ln w="9525">
            <a:noFill/>
            <a:miter lim="800000"/>
            <a:headEnd/>
            <a:tailEnd/>
          </a:ln>
          <a:effectLst/>
        </p:spPr>
        <p:txBody>
          <a:bodyPr lIns="90488" tIns="44450" rIns="90488" bIns="44450">
            <a:spAutoFit/>
          </a:bodyPr>
          <a:lstStyle/>
          <a:p>
            <a:pPr>
              <a:spcBef>
                <a:spcPct val="50000"/>
              </a:spcBef>
            </a:pPr>
            <a:r>
              <a:rPr lang="en-US" sz="1800" b="1" dirty="0">
                <a:solidFill>
                  <a:srgbClr val="7B726B"/>
                </a:solidFill>
                <a:latin typeface="Lucida Sans Unicode" pitchFamily="34" charset="0"/>
                <a:cs typeface="Lucida Sans Unicode" pitchFamily="34" charset="0"/>
              </a:rPr>
              <a:t>One more report like this and you’re </a:t>
            </a:r>
            <a:r>
              <a:rPr lang="en-US" sz="1800" b="1" dirty="0">
                <a:solidFill>
                  <a:srgbClr val="7B726B"/>
                </a:solidFill>
                <a:latin typeface="Lucida Sans Unicode" pitchFamily="34" charset="0"/>
                <a:cs typeface="Lucida Sans Unicode" pitchFamily="34" charset="0"/>
              </a:rPr>
              <a:t>outa</a:t>
            </a:r>
            <a:r>
              <a:rPr lang="en-US" sz="1800" b="1" dirty="0">
                <a:solidFill>
                  <a:srgbClr val="7B726B"/>
                </a:solidFill>
                <a:latin typeface="Lucida Sans Unicode" pitchFamily="34" charset="0"/>
                <a:cs typeface="Lucida Sans Unicode" pitchFamily="34" charset="0"/>
              </a:rPr>
              <a:t> here!!</a:t>
            </a:r>
          </a:p>
        </p:txBody>
      </p:sp>
    </p:spTree>
  </p:cSld>
  <p:clrMapOvr>
    <a:masterClrMapping/>
  </p:clrMapOvr>
  <p:transition>
    <p:cut/>
  </p:transition>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Rectangle 2"/>
          <p:cNvSpPr>
            <a:spLocks noChangeArrowheads="1"/>
          </p:cNvSpPr>
          <p:nvPr/>
        </p:nvSpPr>
        <p:spPr bwMode="auto">
          <a:xfrm>
            <a:off x="711200" y="6229350"/>
            <a:ext cx="1828800" cy="514350"/>
          </a:xfrm>
          <a:prstGeom prst="rect">
            <a:avLst/>
          </a:prstGeom>
          <a:noFill/>
          <a:ln w="9525">
            <a:noFill/>
            <a:miter lim="800000"/>
            <a:headEnd/>
            <a:tailEnd/>
          </a:ln>
          <a:effectLst/>
        </p:spPr>
        <p:txBody>
          <a:bodyPr wrap="none" anchor="ctr"/>
          <a:lstStyle/>
          <a:p>
            <a:endParaRPr lang="en-US" dirty="0"/>
          </a:p>
        </p:txBody>
      </p:sp>
      <p:sp>
        <p:nvSpPr>
          <p:cNvPr id="79875" name="Rectangle 3"/>
          <p:cNvSpPr>
            <a:spLocks noChangeArrowheads="1"/>
          </p:cNvSpPr>
          <p:nvPr/>
        </p:nvSpPr>
        <p:spPr bwMode="auto">
          <a:xfrm>
            <a:off x="3149600" y="6229350"/>
            <a:ext cx="2844800" cy="514350"/>
          </a:xfrm>
          <a:prstGeom prst="rect">
            <a:avLst/>
          </a:prstGeom>
          <a:noFill/>
          <a:ln w="9525">
            <a:noFill/>
            <a:miter lim="800000"/>
            <a:headEnd/>
            <a:tailEnd/>
          </a:ln>
          <a:effectLst/>
        </p:spPr>
        <p:txBody>
          <a:bodyPr wrap="none" anchor="ctr"/>
          <a:lstStyle/>
          <a:p>
            <a:endParaRPr lang="en-US" dirty="0"/>
          </a:p>
        </p:txBody>
      </p:sp>
      <p:sp>
        <p:nvSpPr>
          <p:cNvPr id="79876" name="Line 4"/>
          <p:cNvSpPr>
            <a:spLocks noChangeShapeType="1"/>
          </p:cNvSpPr>
          <p:nvPr/>
        </p:nvSpPr>
        <p:spPr bwMode="auto">
          <a:xfrm flipH="1">
            <a:off x="1677987" y="1407878"/>
            <a:ext cx="45719" cy="3932464"/>
          </a:xfrm>
          <a:prstGeom prst="line">
            <a:avLst/>
          </a:prstGeom>
          <a:noFill/>
          <a:ln w="50800">
            <a:solidFill>
              <a:srgbClr val="7B726B"/>
            </a:solidFill>
            <a:round/>
            <a:headEnd type="none" w="sm" len="sm"/>
            <a:tailEnd type="none" w="sm" len="sm"/>
          </a:ln>
          <a:effectLst/>
        </p:spPr>
        <p:txBody>
          <a:bodyPr wrap="none" anchor="ctr"/>
          <a:lstStyle/>
          <a:p>
            <a:endParaRPr lang="en-US" dirty="0"/>
          </a:p>
        </p:txBody>
      </p:sp>
      <p:sp>
        <p:nvSpPr>
          <p:cNvPr id="79877" name="Line 5"/>
          <p:cNvSpPr>
            <a:spLocks noChangeShapeType="1"/>
          </p:cNvSpPr>
          <p:nvPr/>
        </p:nvSpPr>
        <p:spPr bwMode="auto">
          <a:xfrm>
            <a:off x="1723578" y="5341247"/>
            <a:ext cx="5373908" cy="45719"/>
          </a:xfrm>
          <a:prstGeom prst="line">
            <a:avLst/>
          </a:prstGeom>
          <a:noFill/>
          <a:ln w="50800">
            <a:solidFill>
              <a:srgbClr val="7B726B"/>
            </a:solidFill>
            <a:round/>
            <a:headEnd type="none" w="sm" len="sm"/>
            <a:tailEnd type="none" w="sm" len="sm"/>
          </a:ln>
          <a:effectLst/>
        </p:spPr>
        <p:txBody>
          <a:bodyPr wrap="none" anchor="ctr"/>
          <a:lstStyle/>
          <a:p>
            <a:endParaRPr lang="en-US" dirty="0"/>
          </a:p>
        </p:txBody>
      </p:sp>
      <p:sp>
        <p:nvSpPr>
          <p:cNvPr id="79878" name="Line 6"/>
          <p:cNvSpPr>
            <a:spLocks noChangeShapeType="1"/>
          </p:cNvSpPr>
          <p:nvPr/>
        </p:nvSpPr>
        <p:spPr bwMode="auto">
          <a:xfrm flipV="1">
            <a:off x="1682067" y="2422974"/>
            <a:ext cx="1643062" cy="2952750"/>
          </a:xfrm>
          <a:prstGeom prst="line">
            <a:avLst/>
          </a:prstGeom>
          <a:noFill/>
          <a:ln w="50800">
            <a:solidFill>
              <a:srgbClr val="7B726B"/>
            </a:solidFill>
            <a:round/>
            <a:headEnd type="none" w="sm" len="sm"/>
            <a:tailEnd type="none" w="sm" len="sm"/>
          </a:ln>
          <a:effectLst/>
        </p:spPr>
        <p:txBody>
          <a:bodyPr wrap="none" anchor="ctr"/>
          <a:lstStyle/>
          <a:p>
            <a:endParaRPr lang="en-US" dirty="0"/>
          </a:p>
        </p:txBody>
      </p:sp>
      <p:sp>
        <p:nvSpPr>
          <p:cNvPr id="79879" name="Line 7"/>
          <p:cNvSpPr>
            <a:spLocks noChangeShapeType="1"/>
          </p:cNvSpPr>
          <p:nvPr/>
        </p:nvSpPr>
        <p:spPr bwMode="auto">
          <a:xfrm flipV="1">
            <a:off x="3291794" y="1599288"/>
            <a:ext cx="847725" cy="876300"/>
          </a:xfrm>
          <a:prstGeom prst="line">
            <a:avLst/>
          </a:prstGeom>
          <a:noFill/>
          <a:ln w="50800">
            <a:solidFill>
              <a:srgbClr val="7B726B"/>
            </a:solidFill>
            <a:round/>
            <a:headEnd type="none" w="sm" len="sm"/>
            <a:tailEnd type="none" w="sm" len="sm"/>
          </a:ln>
          <a:effectLst/>
        </p:spPr>
        <p:txBody>
          <a:bodyPr wrap="none" anchor="ctr"/>
          <a:lstStyle/>
          <a:p>
            <a:endParaRPr lang="en-US" dirty="0"/>
          </a:p>
        </p:txBody>
      </p:sp>
      <p:sp>
        <p:nvSpPr>
          <p:cNvPr id="79880" name="Rectangle 8"/>
          <p:cNvSpPr>
            <a:spLocks noChangeArrowheads="1"/>
          </p:cNvSpPr>
          <p:nvPr/>
        </p:nvSpPr>
        <p:spPr bwMode="auto">
          <a:xfrm>
            <a:off x="957263" y="1706108"/>
            <a:ext cx="311150" cy="3936975"/>
          </a:xfrm>
          <a:prstGeom prst="rect">
            <a:avLst/>
          </a:prstGeom>
          <a:noFill/>
          <a:ln w="9525">
            <a:noFill/>
            <a:miter lim="800000"/>
            <a:headEnd/>
            <a:tailEnd/>
          </a:ln>
          <a:effectLst/>
        </p:spPr>
        <p:txBody>
          <a:bodyPr lIns="90488" tIns="44450" rIns="90488" bIns="44450">
            <a:spAutoFit/>
          </a:bodyPr>
          <a:lstStyle/>
          <a:p>
            <a:pPr>
              <a:spcBef>
                <a:spcPct val="50000"/>
              </a:spcBef>
            </a:pPr>
            <a:r>
              <a:rPr lang="en-US" sz="2000" b="1" dirty="0">
                <a:solidFill>
                  <a:srgbClr val="7B726B"/>
                </a:solidFill>
                <a:latin typeface="Lucida Sans Unicode" pitchFamily="34" charset="0"/>
                <a:cs typeface="Lucida Sans Unicode" pitchFamily="34" charset="0"/>
              </a:rPr>
              <a:t>Performance</a:t>
            </a:r>
            <a:endParaRPr lang="en-US" sz="2000" dirty="0">
              <a:solidFill>
                <a:srgbClr val="7B726B"/>
              </a:solidFill>
              <a:latin typeface="Lucida Sans Unicode" pitchFamily="34" charset="0"/>
              <a:cs typeface="Lucida Sans Unicode" pitchFamily="34" charset="0"/>
            </a:endParaRPr>
          </a:p>
          <a:p>
            <a:pPr>
              <a:spcBef>
                <a:spcPct val="50000"/>
              </a:spcBef>
            </a:pPr>
            <a:endParaRPr lang="en-US" sz="2000" dirty="0">
              <a:solidFill>
                <a:srgbClr val="7B726B"/>
              </a:solidFill>
              <a:latin typeface="Lucida Sans Unicode" pitchFamily="34" charset="0"/>
              <a:cs typeface="Lucida Sans Unicode" pitchFamily="34" charset="0"/>
            </a:endParaRPr>
          </a:p>
        </p:txBody>
      </p:sp>
      <p:sp>
        <p:nvSpPr>
          <p:cNvPr id="79881" name="Rectangle 9"/>
          <p:cNvSpPr>
            <a:spLocks noChangeArrowheads="1"/>
          </p:cNvSpPr>
          <p:nvPr/>
        </p:nvSpPr>
        <p:spPr bwMode="auto">
          <a:xfrm>
            <a:off x="1649876" y="5595930"/>
            <a:ext cx="1943100" cy="393700"/>
          </a:xfrm>
          <a:prstGeom prst="rect">
            <a:avLst/>
          </a:prstGeom>
          <a:noFill/>
          <a:ln w="9525">
            <a:noFill/>
            <a:miter lim="800000"/>
            <a:headEnd/>
            <a:tailEnd/>
          </a:ln>
          <a:effectLst/>
        </p:spPr>
        <p:txBody>
          <a:bodyPr lIns="90488" tIns="44450" rIns="90488" bIns="44450">
            <a:spAutoFit/>
          </a:bodyPr>
          <a:lstStyle/>
          <a:p>
            <a:pPr algn="l">
              <a:spcBef>
                <a:spcPct val="50000"/>
              </a:spcBef>
            </a:pPr>
            <a:r>
              <a:rPr lang="en-US" sz="2000" b="1" dirty="0">
                <a:solidFill>
                  <a:srgbClr val="7B726B"/>
                </a:solidFill>
                <a:latin typeface="Lucida Sans Unicode" pitchFamily="34" charset="0"/>
                <a:cs typeface="Lucida Sans Unicode" pitchFamily="34" charset="0"/>
              </a:rPr>
              <a:t>Time</a:t>
            </a:r>
          </a:p>
        </p:txBody>
      </p:sp>
      <p:sp>
        <p:nvSpPr>
          <p:cNvPr id="79882" name="Line 10"/>
          <p:cNvSpPr>
            <a:spLocks noChangeShapeType="1"/>
          </p:cNvSpPr>
          <p:nvPr/>
        </p:nvSpPr>
        <p:spPr bwMode="auto">
          <a:xfrm>
            <a:off x="2584244" y="5816592"/>
            <a:ext cx="4310062" cy="19050"/>
          </a:xfrm>
          <a:prstGeom prst="line">
            <a:avLst/>
          </a:prstGeom>
          <a:noFill/>
          <a:ln w="25400">
            <a:solidFill>
              <a:srgbClr val="7B726B"/>
            </a:solidFill>
            <a:round/>
            <a:headEnd type="none" w="sm" len="sm"/>
            <a:tailEnd type="stealth" w="med" len="med"/>
          </a:ln>
          <a:effectLst/>
        </p:spPr>
        <p:txBody>
          <a:bodyPr wrap="none" anchor="ctr"/>
          <a:lstStyle/>
          <a:p>
            <a:endParaRPr lang="en-US" dirty="0"/>
          </a:p>
        </p:txBody>
      </p:sp>
      <p:sp>
        <p:nvSpPr>
          <p:cNvPr id="79883" name="Rectangle 11"/>
          <p:cNvSpPr>
            <a:spLocks noChangeArrowheads="1"/>
          </p:cNvSpPr>
          <p:nvPr/>
        </p:nvSpPr>
        <p:spPr bwMode="auto">
          <a:xfrm>
            <a:off x="4154488" y="1711317"/>
            <a:ext cx="989012" cy="582211"/>
          </a:xfrm>
          <a:prstGeom prst="rect">
            <a:avLst/>
          </a:prstGeom>
          <a:noFill/>
          <a:ln w="9525">
            <a:noFill/>
            <a:miter lim="800000"/>
            <a:headEnd/>
            <a:tailEnd/>
          </a:ln>
          <a:effectLst/>
        </p:spPr>
        <p:txBody>
          <a:bodyPr lIns="90488" tIns="44450" rIns="90488" bIns="44450">
            <a:spAutoFit/>
          </a:bodyPr>
          <a:lstStyle/>
          <a:p>
            <a:pPr algn="l">
              <a:spcBef>
                <a:spcPct val="50000"/>
              </a:spcBef>
            </a:pPr>
            <a:r>
              <a:rPr lang="en-US" sz="3200" b="1" dirty="0">
                <a:solidFill>
                  <a:srgbClr val="7B726B"/>
                </a:solidFill>
                <a:latin typeface="Lucida Sans Unicode" pitchFamily="34" charset="0"/>
                <a:cs typeface="Lucida Sans Unicode" pitchFamily="34" charset="0"/>
              </a:rPr>
              <a:t>R+</a:t>
            </a:r>
          </a:p>
        </p:txBody>
      </p:sp>
      <p:sp>
        <p:nvSpPr>
          <p:cNvPr id="20" name="Title 19"/>
          <p:cNvSpPr>
            <a:spLocks noGrp="1"/>
          </p:cNvSpPr>
          <p:nvPr>
            <p:ph type="title"/>
          </p:nvPr>
        </p:nvSpPr>
        <p:spPr/>
        <p:txBody>
          <a:bodyPr/>
          <a:lstStyle/>
          <a:p>
            <a:r>
              <a:rPr lang="en-US" dirty="0" smtClean="0"/>
              <a:t>The effects of positive reinforcement</a:t>
            </a:r>
            <a:endParaRPr lang="en-US" dirty="0"/>
          </a:p>
        </p:txBody>
      </p:sp>
    </p:spTree>
  </p:cSld>
  <p:clrMapOvr>
    <a:masterClrMapping/>
  </p:clrMapOvr>
  <p:transition>
    <p:cut/>
  </p:transition>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Rectangle 2"/>
          <p:cNvSpPr>
            <a:spLocks noChangeArrowheads="1"/>
          </p:cNvSpPr>
          <p:nvPr/>
        </p:nvSpPr>
        <p:spPr bwMode="auto">
          <a:xfrm>
            <a:off x="711200" y="6229350"/>
            <a:ext cx="1828800" cy="514350"/>
          </a:xfrm>
          <a:prstGeom prst="rect">
            <a:avLst/>
          </a:prstGeom>
          <a:noFill/>
          <a:ln w="9525">
            <a:noFill/>
            <a:miter lim="800000"/>
            <a:headEnd/>
            <a:tailEnd/>
          </a:ln>
          <a:effectLst/>
        </p:spPr>
        <p:txBody>
          <a:bodyPr wrap="none" anchor="ctr"/>
          <a:lstStyle/>
          <a:p>
            <a:endParaRPr lang="en-US" dirty="0"/>
          </a:p>
        </p:txBody>
      </p:sp>
      <p:sp>
        <p:nvSpPr>
          <p:cNvPr id="81923" name="Rectangle 3"/>
          <p:cNvSpPr>
            <a:spLocks noChangeArrowheads="1"/>
          </p:cNvSpPr>
          <p:nvPr/>
        </p:nvSpPr>
        <p:spPr bwMode="auto">
          <a:xfrm>
            <a:off x="3149600" y="6229350"/>
            <a:ext cx="2844800" cy="514350"/>
          </a:xfrm>
          <a:prstGeom prst="rect">
            <a:avLst/>
          </a:prstGeom>
          <a:noFill/>
          <a:ln w="9525">
            <a:noFill/>
            <a:miter lim="800000"/>
            <a:headEnd/>
            <a:tailEnd/>
          </a:ln>
          <a:effectLst/>
        </p:spPr>
        <p:txBody>
          <a:bodyPr wrap="none" anchor="ctr"/>
          <a:lstStyle/>
          <a:p>
            <a:endParaRPr lang="en-US" dirty="0"/>
          </a:p>
        </p:txBody>
      </p:sp>
      <p:sp>
        <p:nvSpPr>
          <p:cNvPr id="81924" name="Rectangle 4"/>
          <p:cNvSpPr>
            <a:spLocks noGrp="1" noChangeArrowheads="1"/>
          </p:cNvSpPr>
          <p:nvPr>
            <p:ph type="title"/>
          </p:nvPr>
        </p:nvSpPr>
        <p:spPr/>
        <p:txBody>
          <a:bodyPr>
            <a:normAutofit/>
          </a:bodyPr>
          <a:lstStyle/>
          <a:p>
            <a:r>
              <a:rPr lang="en-US" dirty="0" smtClean="0"/>
              <a:t>Both Punishment &amp; Extinction </a:t>
            </a:r>
            <a:br>
              <a:rPr lang="en-US" dirty="0" smtClean="0"/>
            </a:br>
            <a:r>
              <a:rPr lang="en-US" dirty="0" smtClean="0"/>
              <a:t>Decrease Behavior</a:t>
            </a:r>
            <a:endParaRPr lang="en-US" dirty="0"/>
          </a:p>
        </p:txBody>
      </p:sp>
      <p:sp>
        <p:nvSpPr>
          <p:cNvPr id="81925" name="Rectangle 5"/>
          <p:cNvSpPr>
            <a:spLocks noGrp="1" noChangeArrowheads="1"/>
          </p:cNvSpPr>
          <p:nvPr>
            <p:ph type="subTitle" idx="4294967295"/>
          </p:nvPr>
        </p:nvSpPr>
        <p:spPr>
          <a:xfrm>
            <a:off x="554640" y="1753850"/>
            <a:ext cx="8268266" cy="4047345"/>
          </a:xfrm>
        </p:spPr>
        <p:txBody>
          <a:bodyPr>
            <a:noAutofit/>
          </a:bodyPr>
          <a:lstStyle/>
          <a:p>
            <a:r>
              <a:rPr lang="en-US" dirty="0" smtClean="0"/>
              <a:t>Punishment - a procedure in which a punisher (consequence that decreases the frequency of the behavior it follows) is presented.</a:t>
            </a:r>
          </a:p>
          <a:p>
            <a:pPr lvl="1">
              <a:buNone/>
            </a:pPr>
            <a:r>
              <a:rPr lang="en-US" dirty="0" smtClean="0"/>
              <a:t> - You may get something you don’t want.</a:t>
            </a:r>
          </a:p>
          <a:p>
            <a:r>
              <a:rPr lang="en-US" dirty="0" smtClean="0"/>
              <a:t>Extinction - withholding or non-delivery of positive reinforcement for previously reinforced behavior.  </a:t>
            </a:r>
          </a:p>
          <a:p>
            <a:pPr lvl="1">
              <a:buNone/>
            </a:pPr>
            <a:r>
              <a:rPr lang="en-US" dirty="0" smtClean="0"/>
              <a:t>- You don’t get what you want.</a:t>
            </a:r>
            <a:endParaRPr lang="en-US" dirty="0"/>
          </a:p>
        </p:txBody>
      </p:sp>
    </p:spTree>
  </p:cSld>
  <p:clrMapOvr>
    <a:masterClrMapping/>
  </p:clrMapOvr>
  <p:transition>
    <p:cut/>
  </p:transition>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3970" name="Picture 2"/>
          <p:cNvPicPr>
            <a:picLocks noChangeArrowheads="1"/>
          </p:cNvPicPr>
          <p:nvPr/>
        </p:nvPicPr>
        <p:blipFill>
          <a:blip r:embed="rId4"/>
          <a:srcRect/>
          <a:stretch>
            <a:fillRect/>
          </a:stretch>
        </p:blipFill>
        <p:spPr bwMode="auto">
          <a:xfrm>
            <a:off x="1422400" y="1195388"/>
            <a:ext cx="4157663" cy="2189162"/>
          </a:xfrm>
          <a:prstGeom prst="rect">
            <a:avLst/>
          </a:prstGeom>
          <a:noFill/>
          <a:ln w="9525">
            <a:noFill/>
            <a:miter lim="800000"/>
            <a:headEnd/>
            <a:tailEnd/>
          </a:ln>
          <a:effectLst/>
        </p:spPr>
      </p:pic>
      <p:sp>
        <p:nvSpPr>
          <p:cNvPr id="83971" name="AutoShape 3"/>
          <p:cNvSpPr>
            <a:spLocks noChangeArrowheads="1"/>
          </p:cNvSpPr>
          <p:nvPr/>
        </p:nvSpPr>
        <p:spPr bwMode="auto">
          <a:xfrm>
            <a:off x="4478338" y="290513"/>
            <a:ext cx="3641725" cy="992188"/>
          </a:xfrm>
          <a:prstGeom prst="wedgeRoundRectCallout">
            <a:avLst>
              <a:gd name="adj1" fmla="val -38250"/>
              <a:gd name="adj2" fmla="val 66667"/>
              <a:gd name="adj3" fmla="val 16667"/>
            </a:avLst>
          </a:prstGeom>
          <a:noFill/>
          <a:ln w="12700">
            <a:solidFill>
              <a:srgbClr val="7B726B"/>
            </a:solidFill>
            <a:miter lim="800000"/>
            <a:headEnd/>
            <a:tailEnd/>
          </a:ln>
          <a:effectLst/>
        </p:spPr>
        <p:txBody>
          <a:bodyPr wrap="none" anchor="ctr"/>
          <a:lstStyle/>
          <a:p>
            <a:endParaRPr lang="en-US" dirty="0"/>
          </a:p>
        </p:txBody>
      </p:sp>
      <p:sp>
        <p:nvSpPr>
          <p:cNvPr id="83972" name="Rectangle 4"/>
          <p:cNvSpPr>
            <a:spLocks noChangeArrowheads="1"/>
          </p:cNvSpPr>
          <p:nvPr/>
        </p:nvSpPr>
        <p:spPr bwMode="auto">
          <a:xfrm>
            <a:off x="4478566" y="280763"/>
            <a:ext cx="3670300" cy="1074653"/>
          </a:xfrm>
          <a:prstGeom prst="rect">
            <a:avLst/>
          </a:prstGeom>
          <a:noFill/>
          <a:ln w="9525">
            <a:noFill/>
            <a:miter lim="800000"/>
            <a:headEnd/>
            <a:tailEnd/>
          </a:ln>
          <a:effectLst/>
        </p:spPr>
        <p:txBody>
          <a:bodyPr lIns="90488" tIns="44450" rIns="90488" bIns="44450">
            <a:spAutoFit/>
          </a:bodyPr>
          <a:lstStyle/>
          <a:p>
            <a:pPr algn="ctr">
              <a:spcBef>
                <a:spcPct val="50000"/>
              </a:spcBef>
            </a:pPr>
            <a:r>
              <a:rPr lang="en-US" sz="1600" b="1" dirty="0">
                <a:solidFill>
                  <a:srgbClr val="7B726B"/>
                </a:solidFill>
                <a:latin typeface="Lucida Sans Unicode" pitchFamily="34" charset="0"/>
                <a:cs typeface="Lucida Sans Unicode" pitchFamily="34" charset="0"/>
              </a:rPr>
              <a:t>You bonehead!!  You can kiss that bonus for this year good-bye.... and take a few days off without pay!!!</a:t>
            </a:r>
          </a:p>
        </p:txBody>
      </p:sp>
      <p:sp>
        <p:nvSpPr>
          <p:cNvPr id="83973" name="Rectangle 5"/>
          <p:cNvSpPr>
            <a:spLocks noChangeArrowheads="1"/>
          </p:cNvSpPr>
          <p:nvPr/>
        </p:nvSpPr>
        <p:spPr bwMode="auto">
          <a:xfrm>
            <a:off x="551543" y="796925"/>
            <a:ext cx="3196545" cy="520655"/>
          </a:xfrm>
          <a:prstGeom prst="rect">
            <a:avLst/>
          </a:prstGeom>
          <a:noFill/>
          <a:ln w="9525">
            <a:noFill/>
            <a:miter lim="800000"/>
            <a:headEnd/>
            <a:tailEnd/>
          </a:ln>
          <a:effectLst/>
        </p:spPr>
        <p:txBody>
          <a:bodyPr wrap="square" lIns="90488" tIns="44450" rIns="90488" bIns="44450">
            <a:spAutoFit/>
          </a:bodyPr>
          <a:lstStyle/>
          <a:p>
            <a:pPr algn="r">
              <a:spcBef>
                <a:spcPct val="50000"/>
              </a:spcBef>
            </a:pPr>
            <a:r>
              <a:rPr lang="en-US" sz="2800" b="1" dirty="0" smtClean="0">
                <a:solidFill>
                  <a:srgbClr val="7B726B"/>
                </a:solidFill>
                <a:latin typeface="Lucida Sans Unicode" pitchFamily="34" charset="0"/>
                <a:cs typeface="Lucida Sans Unicode" pitchFamily="34" charset="0"/>
              </a:rPr>
              <a:t>Punishment</a:t>
            </a:r>
            <a:endParaRPr lang="en-US" sz="2800" b="1" dirty="0">
              <a:solidFill>
                <a:srgbClr val="7B726B"/>
              </a:solidFill>
              <a:latin typeface="Lucida Sans Unicode" pitchFamily="34" charset="0"/>
              <a:cs typeface="Lucida Sans Unicode" pitchFamily="34" charset="0"/>
            </a:endParaRPr>
          </a:p>
        </p:txBody>
      </p:sp>
      <p:pic>
        <p:nvPicPr>
          <p:cNvPr id="83974" name="Picture 6"/>
          <p:cNvPicPr>
            <a:picLocks noChangeArrowheads="1"/>
          </p:cNvPicPr>
          <p:nvPr/>
        </p:nvPicPr>
        <p:blipFill>
          <a:blip r:embed="rId5"/>
          <a:srcRect/>
          <a:stretch>
            <a:fillRect/>
          </a:stretch>
        </p:blipFill>
        <p:spPr bwMode="auto">
          <a:xfrm>
            <a:off x="4874994" y="5221506"/>
            <a:ext cx="1422400" cy="1063625"/>
          </a:xfrm>
          <a:prstGeom prst="rect">
            <a:avLst/>
          </a:prstGeom>
          <a:noFill/>
          <a:ln w="9525">
            <a:noFill/>
            <a:miter lim="800000"/>
            <a:headEnd/>
            <a:tailEnd/>
          </a:ln>
          <a:effectLst/>
        </p:spPr>
      </p:pic>
      <p:sp>
        <p:nvSpPr>
          <p:cNvPr id="83975" name="Rectangle 7"/>
          <p:cNvSpPr>
            <a:spLocks noChangeArrowheads="1"/>
          </p:cNvSpPr>
          <p:nvPr/>
        </p:nvSpPr>
        <p:spPr bwMode="auto">
          <a:xfrm>
            <a:off x="6502408" y="5389781"/>
            <a:ext cx="1973943" cy="520655"/>
          </a:xfrm>
          <a:prstGeom prst="rect">
            <a:avLst/>
          </a:prstGeom>
          <a:noFill/>
          <a:ln w="9525">
            <a:noFill/>
            <a:miter lim="800000"/>
            <a:headEnd/>
            <a:tailEnd/>
          </a:ln>
          <a:effectLst/>
        </p:spPr>
        <p:txBody>
          <a:bodyPr wrap="square" lIns="90488" tIns="44450" rIns="90488" bIns="44450">
            <a:spAutoFit/>
          </a:bodyPr>
          <a:lstStyle/>
          <a:p>
            <a:pPr algn="l">
              <a:spcBef>
                <a:spcPct val="50000"/>
              </a:spcBef>
            </a:pPr>
            <a:r>
              <a:rPr lang="en-US" sz="2800" b="1" dirty="0" smtClean="0">
                <a:solidFill>
                  <a:srgbClr val="7B726B"/>
                </a:solidFill>
                <a:latin typeface="Lucida Sans Unicode" pitchFamily="34" charset="0"/>
                <a:cs typeface="Lucida Sans Unicode" pitchFamily="34" charset="0"/>
              </a:rPr>
              <a:t>Extinction</a:t>
            </a:r>
            <a:endParaRPr lang="en-US" sz="2800" b="1" dirty="0">
              <a:solidFill>
                <a:srgbClr val="7B726B"/>
              </a:solidFill>
              <a:latin typeface="Lucida Sans Unicode" pitchFamily="34" charset="0"/>
              <a:cs typeface="Lucida Sans Unicode" pitchFamily="34" charset="0"/>
            </a:endParaRPr>
          </a:p>
        </p:txBody>
      </p:sp>
      <p:graphicFrame>
        <p:nvGraphicFramePr>
          <p:cNvPr id="83976" name="Object 8">
            <a:hlinkClick r:id="" action="ppaction://ole?verb=0"/>
          </p:cNvPr>
          <p:cNvGraphicFramePr>
            <a:graphicFrameLocks/>
          </p:cNvGraphicFramePr>
          <p:nvPr/>
        </p:nvGraphicFramePr>
        <p:xfrm>
          <a:off x="1884144" y="4192806"/>
          <a:ext cx="1443038" cy="2119313"/>
        </p:xfrm>
        <a:graphic>
          <a:graphicData uri="http://schemas.openxmlformats.org/presentationml/2006/ole">
            <p:oleObj spid="_x0000_s5122" name="Microsoft ClipArt Gallery" r:id="rId6" imgW="1442880" imgH="2118960" progId="">
              <p:embed/>
            </p:oleObj>
          </a:graphicData>
        </a:graphic>
      </p:graphicFrame>
      <p:sp>
        <p:nvSpPr>
          <p:cNvPr id="83977" name="AutoShape 9"/>
          <p:cNvSpPr>
            <a:spLocks noChangeArrowheads="1"/>
          </p:cNvSpPr>
          <p:nvPr/>
        </p:nvSpPr>
        <p:spPr bwMode="auto">
          <a:xfrm>
            <a:off x="3955832" y="3911819"/>
            <a:ext cx="3032125" cy="1087438"/>
          </a:xfrm>
          <a:prstGeom prst="wedgeRoundRectCallout">
            <a:avLst>
              <a:gd name="adj1" fmla="val -48903"/>
              <a:gd name="adj2" fmla="val 66667"/>
              <a:gd name="adj3" fmla="val 16667"/>
            </a:avLst>
          </a:prstGeom>
          <a:noFill/>
          <a:ln w="12700">
            <a:solidFill>
              <a:srgbClr val="7B726B"/>
            </a:solidFill>
            <a:miter lim="800000"/>
            <a:headEnd/>
            <a:tailEnd/>
          </a:ln>
          <a:effectLst/>
        </p:spPr>
        <p:txBody>
          <a:bodyPr wrap="none" anchor="ctr"/>
          <a:lstStyle/>
          <a:p>
            <a:endParaRPr lang="en-US" dirty="0"/>
          </a:p>
        </p:txBody>
      </p:sp>
      <p:sp>
        <p:nvSpPr>
          <p:cNvPr id="83978" name="Rectangle 10"/>
          <p:cNvSpPr>
            <a:spLocks noChangeArrowheads="1"/>
          </p:cNvSpPr>
          <p:nvPr/>
        </p:nvSpPr>
        <p:spPr bwMode="auto">
          <a:xfrm>
            <a:off x="3991438" y="3964206"/>
            <a:ext cx="2959100" cy="1066800"/>
          </a:xfrm>
          <a:prstGeom prst="rect">
            <a:avLst/>
          </a:prstGeom>
          <a:noFill/>
          <a:ln w="9525">
            <a:noFill/>
            <a:miter lim="800000"/>
            <a:headEnd/>
            <a:tailEnd/>
          </a:ln>
          <a:effectLst/>
        </p:spPr>
        <p:txBody>
          <a:bodyPr lIns="90488" tIns="44450" rIns="90488" bIns="44450">
            <a:spAutoFit/>
          </a:bodyPr>
          <a:lstStyle/>
          <a:p>
            <a:pPr algn="ctr">
              <a:spcBef>
                <a:spcPct val="50000"/>
              </a:spcBef>
            </a:pPr>
            <a:r>
              <a:rPr lang="en-US" sz="1600" b="1" dirty="0">
                <a:solidFill>
                  <a:srgbClr val="7B726B"/>
                </a:solidFill>
                <a:latin typeface="Lucida Sans Unicode" pitchFamily="34" charset="0"/>
                <a:cs typeface="Lucida Sans Unicode" pitchFamily="34" charset="0"/>
              </a:rPr>
              <a:t>Let him cry honey.  If we get up every night when he cries he’ll never learn to go to sleep peacefully.</a:t>
            </a:r>
          </a:p>
        </p:txBody>
      </p:sp>
    </p:spTree>
  </p:cSld>
  <p:clrMapOvr>
    <a:masterClrMapping/>
  </p:clrMapOvr>
  <p:transition>
    <p:cut/>
  </p:transition>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Rectangle 2"/>
          <p:cNvSpPr>
            <a:spLocks noChangeArrowheads="1"/>
          </p:cNvSpPr>
          <p:nvPr/>
        </p:nvSpPr>
        <p:spPr bwMode="auto">
          <a:xfrm>
            <a:off x="711200" y="6229350"/>
            <a:ext cx="1828800" cy="514350"/>
          </a:xfrm>
          <a:prstGeom prst="rect">
            <a:avLst/>
          </a:prstGeom>
          <a:noFill/>
          <a:ln w="9525">
            <a:noFill/>
            <a:miter lim="800000"/>
            <a:headEnd/>
            <a:tailEnd/>
          </a:ln>
          <a:effectLst/>
        </p:spPr>
        <p:txBody>
          <a:bodyPr wrap="none" anchor="ctr"/>
          <a:lstStyle/>
          <a:p>
            <a:endParaRPr lang="en-US" dirty="0"/>
          </a:p>
        </p:txBody>
      </p:sp>
      <p:sp>
        <p:nvSpPr>
          <p:cNvPr id="86019" name="Rectangle 3"/>
          <p:cNvSpPr>
            <a:spLocks noChangeArrowheads="1"/>
          </p:cNvSpPr>
          <p:nvPr/>
        </p:nvSpPr>
        <p:spPr bwMode="auto">
          <a:xfrm>
            <a:off x="3149600" y="6229350"/>
            <a:ext cx="2844800" cy="514350"/>
          </a:xfrm>
          <a:prstGeom prst="rect">
            <a:avLst/>
          </a:prstGeom>
          <a:noFill/>
          <a:ln w="9525">
            <a:noFill/>
            <a:miter lim="800000"/>
            <a:headEnd/>
            <a:tailEnd/>
          </a:ln>
          <a:effectLst/>
        </p:spPr>
        <p:txBody>
          <a:bodyPr wrap="none" anchor="ctr"/>
          <a:lstStyle/>
          <a:p>
            <a:endParaRPr lang="en-US" dirty="0"/>
          </a:p>
        </p:txBody>
      </p:sp>
      <p:sp>
        <p:nvSpPr>
          <p:cNvPr id="86020" name="Line 4"/>
          <p:cNvSpPr>
            <a:spLocks noChangeShapeType="1"/>
          </p:cNvSpPr>
          <p:nvPr/>
        </p:nvSpPr>
        <p:spPr bwMode="auto">
          <a:xfrm>
            <a:off x="1676400" y="1466850"/>
            <a:ext cx="0" cy="3467100"/>
          </a:xfrm>
          <a:prstGeom prst="line">
            <a:avLst/>
          </a:prstGeom>
          <a:noFill/>
          <a:ln w="25400">
            <a:solidFill>
              <a:srgbClr val="7B726B"/>
            </a:solidFill>
            <a:round/>
            <a:headEnd type="none" w="sm" len="sm"/>
            <a:tailEnd type="none" w="sm" len="sm"/>
          </a:ln>
          <a:effectLst/>
        </p:spPr>
        <p:txBody>
          <a:bodyPr wrap="none" anchor="ctr"/>
          <a:lstStyle/>
          <a:p>
            <a:endParaRPr lang="en-US" dirty="0"/>
          </a:p>
        </p:txBody>
      </p:sp>
      <p:sp>
        <p:nvSpPr>
          <p:cNvPr id="86021" name="Line 5"/>
          <p:cNvSpPr>
            <a:spLocks noChangeShapeType="1"/>
          </p:cNvSpPr>
          <p:nvPr/>
        </p:nvSpPr>
        <p:spPr bwMode="auto">
          <a:xfrm>
            <a:off x="1727200" y="4914900"/>
            <a:ext cx="5994400" cy="0"/>
          </a:xfrm>
          <a:prstGeom prst="line">
            <a:avLst/>
          </a:prstGeom>
          <a:noFill/>
          <a:ln w="25400">
            <a:solidFill>
              <a:srgbClr val="7B726B"/>
            </a:solidFill>
            <a:round/>
            <a:headEnd type="none" w="sm" len="sm"/>
            <a:tailEnd type="stealth" w="med" len="med"/>
          </a:ln>
          <a:effectLst/>
        </p:spPr>
        <p:txBody>
          <a:bodyPr wrap="none" anchor="ctr"/>
          <a:lstStyle/>
          <a:p>
            <a:endParaRPr lang="en-US" dirty="0"/>
          </a:p>
        </p:txBody>
      </p:sp>
      <p:sp>
        <p:nvSpPr>
          <p:cNvPr id="86022" name="Rectangle 6"/>
          <p:cNvSpPr>
            <a:spLocks noChangeArrowheads="1"/>
          </p:cNvSpPr>
          <p:nvPr/>
        </p:nvSpPr>
        <p:spPr bwMode="auto">
          <a:xfrm>
            <a:off x="871538" y="1479550"/>
            <a:ext cx="355600" cy="3936975"/>
          </a:xfrm>
          <a:prstGeom prst="rect">
            <a:avLst/>
          </a:prstGeom>
          <a:noFill/>
          <a:ln w="9525">
            <a:noFill/>
            <a:miter lim="800000"/>
            <a:headEnd/>
            <a:tailEnd/>
          </a:ln>
          <a:effectLst/>
        </p:spPr>
        <p:txBody>
          <a:bodyPr lIns="90488" tIns="44450" rIns="90488" bIns="44450">
            <a:spAutoFit/>
          </a:bodyPr>
          <a:lstStyle/>
          <a:p>
            <a:pPr>
              <a:spcBef>
                <a:spcPct val="50000"/>
              </a:spcBef>
            </a:pPr>
            <a:r>
              <a:rPr lang="en-US" sz="2000" b="1" dirty="0">
                <a:solidFill>
                  <a:srgbClr val="7B726B"/>
                </a:solidFill>
                <a:latin typeface="Lucida Sans Unicode" pitchFamily="34" charset="0"/>
                <a:cs typeface="Lucida Sans Unicode" pitchFamily="34" charset="0"/>
              </a:rPr>
              <a:t>Performance</a:t>
            </a:r>
          </a:p>
          <a:p>
            <a:pPr>
              <a:spcBef>
                <a:spcPct val="50000"/>
              </a:spcBef>
            </a:pPr>
            <a:endParaRPr lang="en-US" sz="2000" b="1" dirty="0">
              <a:solidFill>
                <a:srgbClr val="7B726B"/>
              </a:solidFill>
              <a:latin typeface="Lucida Sans Unicode" pitchFamily="34" charset="0"/>
              <a:cs typeface="Lucida Sans Unicode" pitchFamily="34" charset="0"/>
            </a:endParaRPr>
          </a:p>
        </p:txBody>
      </p:sp>
      <p:sp>
        <p:nvSpPr>
          <p:cNvPr id="86023" name="Rectangle 7"/>
          <p:cNvSpPr>
            <a:spLocks noChangeArrowheads="1"/>
          </p:cNvSpPr>
          <p:nvPr/>
        </p:nvSpPr>
        <p:spPr bwMode="auto">
          <a:xfrm>
            <a:off x="1867584" y="5189538"/>
            <a:ext cx="1441450" cy="393700"/>
          </a:xfrm>
          <a:prstGeom prst="rect">
            <a:avLst/>
          </a:prstGeom>
          <a:noFill/>
          <a:ln w="9525">
            <a:noFill/>
            <a:miter lim="800000"/>
            <a:headEnd/>
            <a:tailEnd/>
          </a:ln>
          <a:effectLst/>
        </p:spPr>
        <p:txBody>
          <a:bodyPr lIns="90488" tIns="44450" rIns="90488" bIns="44450">
            <a:spAutoFit/>
          </a:bodyPr>
          <a:lstStyle/>
          <a:p>
            <a:pPr algn="l">
              <a:spcBef>
                <a:spcPct val="50000"/>
              </a:spcBef>
            </a:pPr>
            <a:r>
              <a:rPr lang="en-US" sz="2000" b="1" dirty="0">
                <a:solidFill>
                  <a:srgbClr val="7B726B"/>
                </a:solidFill>
                <a:latin typeface="Lucida Sans Unicode" pitchFamily="34" charset="0"/>
                <a:cs typeface="Lucida Sans Unicode" pitchFamily="34" charset="0"/>
              </a:rPr>
              <a:t>Time</a:t>
            </a:r>
          </a:p>
        </p:txBody>
      </p:sp>
      <p:sp>
        <p:nvSpPr>
          <p:cNvPr id="86024" name="Line 8"/>
          <p:cNvSpPr>
            <a:spLocks noChangeShapeType="1"/>
          </p:cNvSpPr>
          <p:nvPr/>
        </p:nvSpPr>
        <p:spPr bwMode="auto">
          <a:xfrm>
            <a:off x="3614738" y="5410200"/>
            <a:ext cx="2447925" cy="0"/>
          </a:xfrm>
          <a:prstGeom prst="line">
            <a:avLst/>
          </a:prstGeom>
          <a:noFill/>
          <a:ln w="50800">
            <a:solidFill>
              <a:srgbClr val="7B726B"/>
            </a:solidFill>
            <a:round/>
            <a:headEnd type="none" w="sm" len="sm"/>
            <a:tailEnd type="stealth" w="med" len="med"/>
          </a:ln>
          <a:effectLst/>
        </p:spPr>
        <p:txBody>
          <a:bodyPr wrap="none" anchor="ctr"/>
          <a:lstStyle/>
          <a:p>
            <a:endParaRPr lang="en-US" dirty="0"/>
          </a:p>
        </p:txBody>
      </p:sp>
      <p:sp>
        <p:nvSpPr>
          <p:cNvPr id="86025" name="Rectangle 9"/>
          <p:cNvSpPr>
            <a:spLocks noChangeArrowheads="1"/>
          </p:cNvSpPr>
          <p:nvPr/>
        </p:nvSpPr>
        <p:spPr bwMode="auto">
          <a:xfrm>
            <a:off x="4154487" y="1783887"/>
            <a:ext cx="2376941" cy="520655"/>
          </a:xfrm>
          <a:prstGeom prst="rect">
            <a:avLst/>
          </a:prstGeom>
          <a:noFill/>
          <a:ln w="9525">
            <a:noFill/>
            <a:miter lim="800000"/>
            <a:headEnd/>
            <a:tailEnd/>
          </a:ln>
          <a:effectLst/>
        </p:spPr>
        <p:txBody>
          <a:bodyPr wrap="square" lIns="90488" tIns="44450" rIns="90488" bIns="44450">
            <a:spAutoFit/>
          </a:bodyPr>
          <a:lstStyle/>
          <a:p>
            <a:pPr algn="l">
              <a:spcBef>
                <a:spcPct val="50000"/>
              </a:spcBef>
            </a:pPr>
            <a:r>
              <a:rPr lang="en-US" sz="2800" b="1" dirty="0" smtClean="0">
                <a:solidFill>
                  <a:srgbClr val="7B726B"/>
                </a:solidFill>
                <a:latin typeface="Lucida Sans Unicode" pitchFamily="34" charset="0"/>
                <a:cs typeface="Lucida Sans Unicode" pitchFamily="34" charset="0"/>
              </a:rPr>
              <a:t>Punishment</a:t>
            </a:r>
            <a:endParaRPr lang="en-US" sz="2800" b="1" dirty="0">
              <a:solidFill>
                <a:srgbClr val="7B726B"/>
              </a:solidFill>
              <a:latin typeface="Lucida Sans Unicode" pitchFamily="34" charset="0"/>
              <a:cs typeface="Lucida Sans Unicode" pitchFamily="34" charset="0"/>
            </a:endParaRPr>
          </a:p>
        </p:txBody>
      </p:sp>
      <p:grpSp>
        <p:nvGrpSpPr>
          <p:cNvPr id="2" name="Group 13"/>
          <p:cNvGrpSpPr>
            <a:grpSpLocks/>
          </p:cNvGrpSpPr>
          <p:nvPr/>
        </p:nvGrpSpPr>
        <p:grpSpPr bwMode="auto">
          <a:xfrm>
            <a:off x="1733550" y="2176463"/>
            <a:ext cx="4492625" cy="2895600"/>
            <a:chOff x="1092" y="1371"/>
            <a:chExt cx="2830" cy="1824"/>
          </a:xfrm>
        </p:grpSpPr>
        <p:sp>
          <p:nvSpPr>
            <p:cNvPr id="86027" name="Arc 11"/>
            <p:cNvSpPr>
              <a:spLocks/>
            </p:cNvSpPr>
            <p:nvPr/>
          </p:nvSpPr>
          <p:spPr bwMode="auto">
            <a:xfrm>
              <a:off x="1092" y="1371"/>
              <a:ext cx="2830" cy="1824"/>
            </a:xfrm>
            <a:custGeom>
              <a:avLst/>
              <a:gdLst>
                <a:gd name="G0" fmla="+- 505 0 0"/>
                <a:gd name="G1" fmla="+- 21600 0 0"/>
                <a:gd name="G2" fmla="+- 21600 0 0"/>
                <a:gd name="T0" fmla="*/ 0 w 22010"/>
                <a:gd name="T1" fmla="*/ 6 h 21600"/>
                <a:gd name="T2" fmla="*/ 22010 w 22010"/>
                <a:gd name="T3" fmla="*/ 19574 h 21600"/>
                <a:gd name="T4" fmla="*/ 505 w 22010"/>
                <a:gd name="T5" fmla="*/ 21600 h 21600"/>
              </a:gdLst>
              <a:ahLst/>
              <a:cxnLst>
                <a:cxn ang="0">
                  <a:pos x="T0" y="T1"/>
                </a:cxn>
                <a:cxn ang="0">
                  <a:pos x="T2" y="T3"/>
                </a:cxn>
                <a:cxn ang="0">
                  <a:pos x="T4" y="T5"/>
                </a:cxn>
              </a:cxnLst>
              <a:rect l="0" t="0" r="r" b="b"/>
              <a:pathLst>
                <a:path w="22010" h="21600" fill="none" extrusionOk="0">
                  <a:moveTo>
                    <a:pt x="-1" y="5"/>
                  </a:moveTo>
                  <a:cubicBezTo>
                    <a:pt x="168" y="1"/>
                    <a:pt x="336" y="-1"/>
                    <a:pt x="505" y="0"/>
                  </a:cubicBezTo>
                  <a:cubicBezTo>
                    <a:pt x="11649" y="0"/>
                    <a:pt x="20964" y="8478"/>
                    <a:pt x="22009" y="19574"/>
                  </a:cubicBezTo>
                </a:path>
                <a:path w="22010" h="21600" stroke="0" extrusionOk="0">
                  <a:moveTo>
                    <a:pt x="-1" y="5"/>
                  </a:moveTo>
                  <a:cubicBezTo>
                    <a:pt x="168" y="1"/>
                    <a:pt x="336" y="-1"/>
                    <a:pt x="505" y="0"/>
                  </a:cubicBezTo>
                  <a:cubicBezTo>
                    <a:pt x="11649" y="0"/>
                    <a:pt x="20964" y="8478"/>
                    <a:pt x="22009" y="19574"/>
                  </a:cubicBezTo>
                  <a:lnTo>
                    <a:pt x="505" y="21600"/>
                  </a:lnTo>
                  <a:close/>
                </a:path>
              </a:pathLst>
            </a:custGeom>
            <a:noFill/>
            <a:ln w="50800" cap="rnd">
              <a:solidFill>
                <a:srgbClr val="7B726B"/>
              </a:solidFill>
              <a:round/>
              <a:headEnd type="none" w="sm" len="sm"/>
              <a:tailEnd type="stealth" w="med" len="med"/>
            </a:ln>
            <a:effectLst/>
          </p:spPr>
          <p:txBody>
            <a:bodyPr wrap="none" anchor="ctr"/>
            <a:lstStyle/>
            <a:p>
              <a:endParaRPr lang="en-US" dirty="0"/>
            </a:p>
          </p:txBody>
        </p:sp>
        <p:sp>
          <p:nvSpPr>
            <p:cNvPr id="86028" name="Rectangle 12"/>
            <p:cNvSpPr>
              <a:spLocks noChangeArrowheads="1"/>
            </p:cNvSpPr>
            <p:nvPr/>
          </p:nvSpPr>
          <p:spPr bwMode="auto">
            <a:xfrm>
              <a:off x="1163" y="1415"/>
              <a:ext cx="2684" cy="1734"/>
            </a:xfrm>
            <a:prstGeom prst="rect">
              <a:avLst/>
            </a:prstGeom>
            <a:noFill/>
            <a:ln w="9525">
              <a:noFill/>
              <a:miter lim="800000"/>
              <a:headEnd/>
              <a:tailEnd/>
            </a:ln>
            <a:effectLst/>
          </p:spPr>
          <p:txBody>
            <a:bodyPr wrap="none" lIns="0" tIns="0" rIns="0" bIns="0" anchor="ctr"/>
            <a:lstStyle/>
            <a:p>
              <a:endParaRPr lang="en-US" dirty="0">
                <a:solidFill>
                  <a:schemeClr val="tx1"/>
                </a:solidFill>
                <a:latin typeface="Times New Roman" pitchFamily="18" charset="0"/>
              </a:endParaRPr>
            </a:p>
          </p:txBody>
        </p:sp>
      </p:grpSp>
      <p:sp>
        <p:nvSpPr>
          <p:cNvPr id="14" name="Title 13"/>
          <p:cNvSpPr>
            <a:spLocks noGrp="1"/>
          </p:cNvSpPr>
          <p:nvPr>
            <p:ph type="title"/>
          </p:nvPr>
        </p:nvSpPr>
        <p:spPr/>
        <p:txBody>
          <a:bodyPr/>
          <a:lstStyle/>
          <a:p>
            <a:r>
              <a:rPr lang="en-US" dirty="0" smtClean="0"/>
              <a:t>The effects of punishment</a:t>
            </a:r>
            <a:endParaRPr lang="en-US" dirty="0"/>
          </a:p>
        </p:txBody>
      </p:sp>
    </p:spTree>
  </p:cSld>
  <p:clrMapOvr>
    <a:masterClrMapping/>
  </p:clrMapOvr>
  <p:transition>
    <p:cut/>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lstStyle/>
          <a:p>
            <a:r>
              <a:rPr lang="en-US" dirty="0" smtClean="0"/>
              <a:t>Why Safety Programs Do Not Work</a:t>
            </a:r>
            <a:endParaRPr lang="en-US" dirty="0"/>
          </a:p>
        </p:txBody>
      </p:sp>
      <p:sp>
        <p:nvSpPr>
          <p:cNvPr id="10243" name="Rectangle 3"/>
          <p:cNvSpPr>
            <a:spLocks noGrp="1" noChangeArrowheads="1"/>
          </p:cNvSpPr>
          <p:nvPr>
            <p:ph type="body" idx="1"/>
          </p:nvPr>
        </p:nvSpPr>
        <p:spPr/>
        <p:txBody>
          <a:bodyPr/>
          <a:lstStyle/>
          <a:p>
            <a:r>
              <a:rPr lang="en-US" dirty="0" smtClean="0"/>
              <a:t>Safety is a priority, not a value!</a:t>
            </a:r>
          </a:p>
          <a:p>
            <a:r>
              <a:rPr lang="en-US" dirty="0" smtClean="0"/>
              <a:t>Safety is not managed in the same manner as production, quality, and cost issues!</a:t>
            </a:r>
          </a:p>
          <a:p>
            <a:r>
              <a:rPr lang="en-US" dirty="0" smtClean="0"/>
              <a:t>Safety is not driven through continuous improvement!</a:t>
            </a:r>
          </a:p>
          <a:p>
            <a:endParaRPr lang="en-US" dirty="0" smtClean="0"/>
          </a:p>
          <a:p>
            <a:endParaRPr lang="en-US" dirty="0"/>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Rectangle 2"/>
          <p:cNvSpPr>
            <a:spLocks noChangeArrowheads="1"/>
          </p:cNvSpPr>
          <p:nvPr/>
        </p:nvSpPr>
        <p:spPr bwMode="auto">
          <a:xfrm>
            <a:off x="711200" y="6229350"/>
            <a:ext cx="1828800" cy="514350"/>
          </a:xfrm>
          <a:prstGeom prst="rect">
            <a:avLst/>
          </a:prstGeom>
          <a:noFill/>
          <a:ln w="9525">
            <a:noFill/>
            <a:miter lim="800000"/>
            <a:headEnd/>
            <a:tailEnd/>
          </a:ln>
          <a:effectLst/>
        </p:spPr>
        <p:txBody>
          <a:bodyPr wrap="none" anchor="ctr"/>
          <a:lstStyle/>
          <a:p>
            <a:endParaRPr lang="en-US" dirty="0"/>
          </a:p>
        </p:txBody>
      </p:sp>
      <p:sp>
        <p:nvSpPr>
          <p:cNvPr id="88067" name="Rectangle 3"/>
          <p:cNvSpPr>
            <a:spLocks noChangeArrowheads="1"/>
          </p:cNvSpPr>
          <p:nvPr/>
        </p:nvSpPr>
        <p:spPr bwMode="auto">
          <a:xfrm>
            <a:off x="3149600" y="6229350"/>
            <a:ext cx="2844800" cy="514350"/>
          </a:xfrm>
          <a:prstGeom prst="rect">
            <a:avLst/>
          </a:prstGeom>
          <a:noFill/>
          <a:ln w="9525">
            <a:noFill/>
            <a:miter lim="800000"/>
            <a:headEnd/>
            <a:tailEnd/>
          </a:ln>
          <a:effectLst/>
        </p:spPr>
        <p:txBody>
          <a:bodyPr wrap="none" anchor="ctr"/>
          <a:lstStyle/>
          <a:p>
            <a:endParaRPr lang="en-US" dirty="0"/>
          </a:p>
        </p:txBody>
      </p:sp>
      <p:sp>
        <p:nvSpPr>
          <p:cNvPr id="88068" name="Line 4"/>
          <p:cNvSpPr>
            <a:spLocks noChangeShapeType="1"/>
          </p:cNvSpPr>
          <p:nvPr/>
        </p:nvSpPr>
        <p:spPr bwMode="auto">
          <a:xfrm>
            <a:off x="1727200" y="1485900"/>
            <a:ext cx="0" cy="3371850"/>
          </a:xfrm>
          <a:prstGeom prst="line">
            <a:avLst/>
          </a:prstGeom>
          <a:noFill/>
          <a:ln w="38100">
            <a:solidFill>
              <a:srgbClr val="7B726B"/>
            </a:solidFill>
            <a:round/>
            <a:headEnd type="none" w="sm" len="sm"/>
            <a:tailEnd type="none" w="sm" len="sm"/>
          </a:ln>
          <a:effectLst/>
        </p:spPr>
        <p:txBody>
          <a:bodyPr wrap="none" anchor="ctr"/>
          <a:lstStyle/>
          <a:p>
            <a:endParaRPr lang="en-US" dirty="0"/>
          </a:p>
        </p:txBody>
      </p:sp>
      <p:sp>
        <p:nvSpPr>
          <p:cNvPr id="88069" name="Line 5"/>
          <p:cNvSpPr>
            <a:spLocks noChangeShapeType="1"/>
          </p:cNvSpPr>
          <p:nvPr/>
        </p:nvSpPr>
        <p:spPr bwMode="auto">
          <a:xfrm flipV="1">
            <a:off x="1727200" y="2228850"/>
            <a:ext cx="1727200" cy="2571750"/>
          </a:xfrm>
          <a:prstGeom prst="line">
            <a:avLst/>
          </a:prstGeom>
          <a:noFill/>
          <a:ln w="38100">
            <a:solidFill>
              <a:srgbClr val="7B726B"/>
            </a:solidFill>
            <a:round/>
            <a:headEnd type="none" w="sm" len="sm"/>
            <a:tailEnd type="none" w="sm" len="sm"/>
          </a:ln>
          <a:effectLst/>
        </p:spPr>
        <p:txBody>
          <a:bodyPr wrap="none" anchor="ctr"/>
          <a:lstStyle/>
          <a:p>
            <a:endParaRPr lang="en-US" dirty="0"/>
          </a:p>
        </p:txBody>
      </p:sp>
      <p:sp>
        <p:nvSpPr>
          <p:cNvPr id="88070" name="Rectangle 6"/>
          <p:cNvSpPr>
            <a:spLocks noChangeArrowheads="1"/>
          </p:cNvSpPr>
          <p:nvPr/>
        </p:nvSpPr>
        <p:spPr bwMode="auto">
          <a:xfrm>
            <a:off x="811213" y="1538288"/>
            <a:ext cx="374650" cy="3936975"/>
          </a:xfrm>
          <a:prstGeom prst="rect">
            <a:avLst/>
          </a:prstGeom>
          <a:noFill/>
          <a:ln w="9525">
            <a:noFill/>
            <a:miter lim="800000"/>
            <a:headEnd/>
            <a:tailEnd/>
          </a:ln>
          <a:effectLst/>
        </p:spPr>
        <p:txBody>
          <a:bodyPr lIns="90488" tIns="44450" rIns="90488" bIns="44450">
            <a:spAutoFit/>
          </a:bodyPr>
          <a:lstStyle/>
          <a:p>
            <a:pPr>
              <a:spcBef>
                <a:spcPct val="50000"/>
              </a:spcBef>
            </a:pPr>
            <a:r>
              <a:rPr lang="en-US" sz="2000" b="1" dirty="0">
                <a:solidFill>
                  <a:srgbClr val="7B726B"/>
                </a:solidFill>
                <a:latin typeface="Lucida Sans Unicode" pitchFamily="34" charset="0"/>
                <a:cs typeface="Lucida Sans Unicode" pitchFamily="34" charset="0"/>
              </a:rPr>
              <a:t>Performance</a:t>
            </a:r>
            <a:endParaRPr lang="en-US" sz="2000" dirty="0">
              <a:solidFill>
                <a:srgbClr val="7B726B"/>
              </a:solidFill>
              <a:latin typeface="Lucida Sans Unicode" pitchFamily="34" charset="0"/>
              <a:cs typeface="Lucida Sans Unicode" pitchFamily="34" charset="0"/>
            </a:endParaRPr>
          </a:p>
          <a:p>
            <a:pPr>
              <a:spcBef>
                <a:spcPct val="50000"/>
              </a:spcBef>
            </a:pPr>
            <a:endParaRPr lang="en-US" sz="2000" dirty="0">
              <a:solidFill>
                <a:srgbClr val="7B726B"/>
              </a:solidFill>
              <a:latin typeface="Lucida Sans Unicode" pitchFamily="34" charset="0"/>
              <a:cs typeface="Lucida Sans Unicode" pitchFamily="34" charset="0"/>
            </a:endParaRPr>
          </a:p>
        </p:txBody>
      </p:sp>
      <p:sp>
        <p:nvSpPr>
          <p:cNvPr id="88071" name="Rectangle 7"/>
          <p:cNvSpPr>
            <a:spLocks noChangeArrowheads="1"/>
          </p:cNvSpPr>
          <p:nvPr/>
        </p:nvSpPr>
        <p:spPr bwMode="auto">
          <a:xfrm>
            <a:off x="1824046" y="5189538"/>
            <a:ext cx="1238250" cy="393700"/>
          </a:xfrm>
          <a:prstGeom prst="rect">
            <a:avLst/>
          </a:prstGeom>
          <a:noFill/>
          <a:ln w="9525">
            <a:noFill/>
            <a:miter lim="800000"/>
            <a:headEnd/>
            <a:tailEnd/>
          </a:ln>
          <a:effectLst/>
        </p:spPr>
        <p:txBody>
          <a:bodyPr lIns="90488" tIns="44450" rIns="90488" bIns="44450">
            <a:spAutoFit/>
          </a:bodyPr>
          <a:lstStyle/>
          <a:p>
            <a:pPr algn="l">
              <a:spcBef>
                <a:spcPct val="50000"/>
              </a:spcBef>
            </a:pPr>
            <a:r>
              <a:rPr lang="en-US" sz="2000" b="1" dirty="0">
                <a:solidFill>
                  <a:srgbClr val="7B726B"/>
                </a:solidFill>
                <a:latin typeface="Lucida Sans Unicode" pitchFamily="34" charset="0"/>
                <a:cs typeface="Lucida Sans Unicode" pitchFamily="34" charset="0"/>
              </a:rPr>
              <a:t>Time</a:t>
            </a:r>
          </a:p>
        </p:txBody>
      </p:sp>
      <p:sp>
        <p:nvSpPr>
          <p:cNvPr id="88072" name="Line 8"/>
          <p:cNvSpPr>
            <a:spLocks noChangeShapeType="1"/>
          </p:cNvSpPr>
          <p:nvPr/>
        </p:nvSpPr>
        <p:spPr bwMode="auto">
          <a:xfrm>
            <a:off x="1741716" y="4829628"/>
            <a:ext cx="5994400" cy="0"/>
          </a:xfrm>
          <a:prstGeom prst="line">
            <a:avLst/>
          </a:prstGeom>
          <a:noFill/>
          <a:ln w="38100">
            <a:solidFill>
              <a:srgbClr val="7B726B"/>
            </a:solidFill>
            <a:round/>
            <a:headEnd type="none" w="sm" len="sm"/>
            <a:tailEnd type="none" w="sm" len="sm"/>
          </a:ln>
          <a:effectLst/>
        </p:spPr>
        <p:txBody>
          <a:bodyPr wrap="none" anchor="ctr"/>
          <a:lstStyle/>
          <a:p>
            <a:endParaRPr lang="en-US" dirty="0"/>
          </a:p>
        </p:txBody>
      </p:sp>
      <p:sp>
        <p:nvSpPr>
          <p:cNvPr id="88073" name="Rectangle 9"/>
          <p:cNvSpPr>
            <a:spLocks noChangeArrowheads="1"/>
          </p:cNvSpPr>
          <p:nvPr/>
        </p:nvSpPr>
        <p:spPr bwMode="auto">
          <a:xfrm>
            <a:off x="4696289" y="2023383"/>
            <a:ext cx="2168979" cy="520655"/>
          </a:xfrm>
          <a:prstGeom prst="rect">
            <a:avLst/>
          </a:prstGeom>
          <a:noFill/>
          <a:ln w="9525">
            <a:noFill/>
            <a:miter lim="800000"/>
            <a:headEnd/>
            <a:tailEnd/>
          </a:ln>
          <a:effectLst/>
        </p:spPr>
        <p:txBody>
          <a:bodyPr wrap="square" lIns="90488" tIns="44450" rIns="90488" bIns="44450">
            <a:spAutoFit/>
          </a:bodyPr>
          <a:lstStyle/>
          <a:p>
            <a:pPr algn="l">
              <a:spcBef>
                <a:spcPct val="50000"/>
              </a:spcBef>
            </a:pPr>
            <a:r>
              <a:rPr lang="en-US" sz="2800" b="1" dirty="0" smtClean="0">
                <a:solidFill>
                  <a:srgbClr val="7B726B"/>
                </a:solidFill>
                <a:latin typeface="Lucida Sans Unicode" pitchFamily="34" charset="0"/>
                <a:cs typeface="Lucida Sans Unicode" pitchFamily="34" charset="0"/>
              </a:rPr>
              <a:t>Extinction</a:t>
            </a:r>
            <a:endParaRPr lang="en-US" sz="2800" b="1" dirty="0">
              <a:solidFill>
                <a:srgbClr val="7B726B"/>
              </a:solidFill>
              <a:latin typeface="Lucida Sans Unicode" pitchFamily="34" charset="0"/>
              <a:cs typeface="Lucida Sans Unicode" pitchFamily="34" charset="0"/>
            </a:endParaRPr>
          </a:p>
        </p:txBody>
      </p:sp>
      <p:sp>
        <p:nvSpPr>
          <p:cNvPr id="88075" name="Line 11"/>
          <p:cNvSpPr>
            <a:spLocks noChangeShapeType="1"/>
          </p:cNvSpPr>
          <p:nvPr/>
        </p:nvSpPr>
        <p:spPr bwMode="auto">
          <a:xfrm>
            <a:off x="3454400" y="2228850"/>
            <a:ext cx="3556000" cy="2628900"/>
          </a:xfrm>
          <a:prstGeom prst="line">
            <a:avLst/>
          </a:prstGeom>
          <a:noFill/>
          <a:ln w="38100">
            <a:solidFill>
              <a:srgbClr val="7B726B"/>
            </a:solidFill>
            <a:round/>
            <a:headEnd type="none" w="sm" len="sm"/>
            <a:tailEnd type="stealth" w="med" len="med"/>
          </a:ln>
          <a:effectLst/>
        </p:spPr>
        <p:txBody>
          <a:bodyPr wrap="none" anchor="ctr"/>
          <a:lstStyle/>
          <a:p>
            <a:endParaRPr lang="en-US" dirty="0"/>
          </a:p>
        </p:txBody>
      </p:sp>
      <p:sp>
        <p:nvSpPr>
          <p:cNvPr id="88076" name="Line 12"/>
          <p:cNvSpPr>
            <a:spLocks noChangeShapeType="1"/>
          </p:cNvSpPr>
          <p:nvPr/>
        </p:nvSpPr>
        <p:spPr bwMode="auto">
          <a:xfrm>
            <a:off x="2728704" y="5385708"/>
            <a:ext cx="4368800" cy="0"/>
          </a:xfrm>
          <a:prstGeom prst="line">
            <a:avLst/>
          </a:prstGeom>
          <a:noFill/>
          <a:ln w="38100">
            <a:solidFill>
              <a:srgbClr val="7B726B"/>
            </a:solidFill>
            <a:round/>
            <a:headEnd type="none" w="sm" len="sm"/>
            <a:tailEnd type="stealth" w="med" len="med"/>
          </a:ln>
          <a:effectLst/>
        </p:spPr>
        <p:txBody>
          <a:bodyPr wrap="none" anchor="ctr"/>
          <a:lstStyle/>
          <a:p>
            <a:endParaRPr lang="en-US" dirty="0"/>
          </a:p>
        </p:txBody>
      </p:sp>
      <p:sp>
        <p:nvSpPr>
          <p:cNvPr id="14" name="Title 13"/>
          <p:cNvSpPr>
            <a:spLocks noGrp="1"/>
          </p:cNvSpPr>
          <p:nvPr>
            <p:ph type="title"/>
          </p:nvPr>
        </p:nvSpPr>
        <p:spPr/>
        <p:txBody>
          <a:bodyPr/>
          <a:lstStyle/>
          <a:p>
            <a:r>
              <a:rPr lang="en-US" dirty="0" smtClean="0"/>
              <a:t>The effects of extinction</a:t>
            </a:r>
            <a:endParaRPr lang="en-US" dirty="0"/>
          </a:p>
        </p:txBody>
      </p:sp>
    </p:spTree>
  </p:cSld>
  <p:clrMapOvr>
    <a:masterClrMapping/>
  </p:clrMapOvr>
  <p:transition>
    <p:cut/>
  </p:transition>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Rectangle 2"/>
          <p:cNvSpPr>
            <a:spLocks noChangeArrowheads="1"/>
          </p:cNvSpPr>
          <p:nvPr/>
        </p:nvSpPr>
        <p:spPr bwMode="auto">
          <a:xfrm>
            <a:off x="711200" y="6229350"/>
            <a:ext cx="1828800" cy="514350"/>
          </a:xfrm>
          <a:prstGeom prst="rect">
            <a:avLst/>
          </a:prstGeom>
          <a:noFill/>
          <a:ln w="9525">
            <a:noFill/>
            <a:miter lim="800000"/>
            <a:headEnd/>
            <a:tailEnd/>
          </a:ln>
          <a:effectLst/>
        </p:spPr>
        <p:txBody>
          <a:bodyPr wrap="none" anchor="ctr"/>
          <a:lstStyle/>
          <a:p>
            <a:endParaRPr lang="en-US" dirty="0"/>
          </a:p>
        </p:txBody>
      </p:sp>
      <p:sp>
        <p:nvSpPr>
          <p:cNvPr id="90115" name="Rectangle 3"/>
          <p:cNvSpPr>
            <a:spLocks noChangeArrowheads="1"/>
          </p:cNvSpPr>
          <p:nvPr/>
        </p:nvSpPr>
        <p:spPr bwMode="auto">
          <a:xfrm>
            <a:off x="3149600" y="6229350"/>
            <a:ext cx="2844800" cy="514350"/>
          </a:xfrm>
          <a:prstGeom prst="rect">
            <a:avLst/>
          </a:prstGeom>
          <a:noFill/>
          <a:ln w="9525">
            <a:noFill/>
            <a:miter lim="800000"/>
            <a:headEnd/>
            <a:tailEnd/>
          </a:ln>
          <a:effectLst/>
        </p:spPr>
        <p:txBody>
          <a:bodyPr wrap="none" anchor="ctr"/>
          <a:lstStyle/>
          <a:p>
            <a:endParaRPr lang="en-US" dirty="0"/>
          </a:p>
        </p:txBody>
      </p:sp>
      <p:sp>
        <p:nvSpPr>
          <p:cNvPr id="90116" name="Line 4"/>
          <p:cNvSpPr>
            <a:spLocks noChangeShapeType="1"/>
          </p:cNvSpPr>
          <p:nvPr/>
        </p:nvSpPr>
        <p:spPr bwMode="auto">
          <a:xfrm>
            <a:off x="1676400" y="1717985"/>
            <a:ext cx="0" cy="3387725"/>
          </a:xfrm>
          <a:prstGeom prst="line">
            <a:avLst/>
          </a:prstGeom>
          <a:noFill/>
          <a:ln w="50800">
            <a:solidFill>
              <a:srgbClr val="7B726B"/>
            </a:solidFill>
            <a:round/>
            <a:headEnd type="none" w="sm" len="sm"/>
            <a:tailEnd type="none" w="sm" len="sm"/>
          </a:ln>
          <a:effectLst/>
        </p:spPr>
        <p:txBody>
          <a:bodyPr wrap="none" anchor="ctr"/>
          <a:lstStyle/>
          <a:p>
            <a:endParaRPr lang="en-US" dirty="0"/>
          </a:p>
        </p:txBody>
      </p:sp>
      <p:sp>
        <p:nvSpPr>
          <p:cNvPr id="90117" name="Line 5"/>
          <p:cNvSpPr>
            <a:spLocks noChangeShapeType="1"/>
          </p:cNvSpPr>
          <p:nvPr/>
        </p:nvSpPr>
        <p:spPr bwMode="auto">
          <a:xfrm>
            <a:off x="1782763" y="5162860"/>
            <a:ext cx="5964237" cy="0"/>
          </a:xfrm>
          <a:prstGeom prst="line">
            <a:avLst/>
          </a:prstGeom>
          <a:noFill/>
          <a:ln w="50800">
            <a:solidFill>
              <a:srgbClr val="7B726B"/>
            </a:solidFill>
            <a:round/>
            <a:headEnd type="none" w="sm" len="sm"/>
            <a:tailEnd type="none" w="sm" len="sm"/>
          </a:ln>
          <a:effectLst/>
        </p:spPr>
        <p:txBody>
          <a:bodyPr wrap="none" anchor="ctr"/>
          <a:lstStyle/>
          <a:p>
            <a:endParaRPr lang="en-US" dirty="0"/>
          </a:p>
        </p:txBody>
      </p:sp>
      <p:sp>
        <p:nvSpPr>
          <p:cNvPr id="90118" name="Rectangle 6"/>
          <p:cNvSpPr>
            <a:spLocks noChangeArrowheads="1"/>
          </p:cNvSpPr>
          <p:nvPr/>
        </p:nvSpPr>
        <p:spPr bwMode="auto">
          <a:xfrm>
            <a:off x="1016000" y="1810060"/>
            <a:ext cx="406400" cy="4090863"/>
          </a:xfrm>
          <a:prstGeom prst="rect">
            <a:avLst/>
          </a:prstGeom>
          <a:noFill/>
          <a:ln w="9525">
            <a:noFill/>
            <a:miter lim="800000"/>
            <a:headEnd/>
            <a:tailEnd/>
          </a:ln>
          <a:effectLst/>
        </p:spPr>
        <p:txBody>
          <a:bodyPr lIns="90488" tIns="44450" rIns="90488" bIns="44450">
            <a:spAutoFit/>
          </a:bodyPr>
          <a:lstStyle/>
          <a:p>
            <a:pPr>
              <a:spcBef>
                <a:spcPct val="50000"/>
              </a:spcBef>
            </a:pPr>
            <a:r>
              <a:rPr lang="en-US" sz="2000" b="1" dirty="0" smtClean="0">
                <a:solidFill>
                  <a:srgbClr val="7B726B"/>
                </a:solidFill>
                <a:latin typeface="Lucida Sans Unicode" pitchFamily="34" charset="0"/>
                <a:cs typeface="Lucida Sans Unicode" pitchFamily="34" charset="0"/>
              </a:rPr>
              <a:t>Per</a:t>
            </a:r>
          </a:p>
          <a:p>
            <a:pPr>
              <a:spcBef>
                <a:spcPct val="50000"/>
              </a:spcBef>
            </a:pPr>
            <a:r>
              <a:rPr lang="en-US" sz="2000" b="1" dirty="0" err="1" smtClean="0">
                <a:solidFill>
                  <a:srgbClr val="7B726B"/>
                </a:solidFill>
                <a:latin typeface="Lucida Sans Unicode" pitchFamily="34" charset="0"/>
                <a:cs typeface="Lucida Sans Unicode" pitchFamily="34" charset="0"/>
              </a:rPr>
              <a:t>formance</a:t>
            </a:r>
            <a:endParaRPr lang="en-US" sz="2000" b="1" dirty="0">
              <a:solidFill>
                <a:srgbClr val="7B726B"/>
              </a:solidFill>
              <a:latin typeface="Lucida Sans Unicode" pitchFamily="34" charset="0"/>
              <a:cs typeface="Lucida Sans Unicode" pitchFamily="34" charset="0"/>
            </a:endParaRPr>
          </a:p>
          <a:p>
            <a:pPr>
              <a:spcBef>
                <a:spcPct val="50000"/>
              </a:spcBef>
            </a:pPr>
            <a:endParaRPr lang="en-US" sz="2000" b="1" dirty="0">
              <a:solidFill>
                <a:srgbClr val="7B726B"/>
              </a:solidFill>
              <a:latin typeface="Lucida Sans Unicode" pitchFamily="34" charset="0"/>
              <a:cs typeface="Lucida Sans Unicode" pitchFamily="34" charset="0"/>
            </a:endParaRPr>
          </a:p>
        </p:txBody>
      </p:sp>
      <p:sp>
        <p:nvSpPr>
          <p:cNvPr id="90119" name="Rectangle 7"/>
          <p:cNvSpPr>
            <a:spLocks noChangeArrowheads="1"/>
          </p:cNvSpPr>
          <p:nvPr/>
        </p:nvSpPr>
        <p:spPr bwMode="auto">
          <a:xfrm>
            <a:off x="1797780" y="5394635"/>
            <a:ext cx="1560513" cy="393700"/>
          </a:xfrm>
          <a:prstGeom prst="rect">
            <a:avLst/>
          </a:prstGeom>
          <a:noFill/>
          <a:ln w="9525">
            <a:noFill/>
            <a:miter lim="800000"/>
            <a:headEnd/>
            <a:tailEnd/>
          </a:ln>
          <a:effectLst/>
        </p:spPr>
        <p:txBody>
          <a:bodyPr lIns="90488" tIns="44450" rIns="90488" bIns="44450">
            <a:spAutoFit/>
          </a:bodyPr>
          <a:lstStyle/>
          <a:p>
            <a:pPr algn="l">
              <a:spcBef>
                <a:spcPct val="50000"/>
              </a:spcBef>
            </a:pPr>
            <a:r>
              <a:rPr lang="en-US" sz="2000" b="1" dirty="0">
                <a:solidFill>
                  <a:srgbClr val="7B726B"/>
                </a:solidFill>
                <a:latin typeface="Lucida Sans Unicode" pitchFamily="34" charset="0"/>
                <a:cs typeface="Lucida Sans Unicode" pitchFamily="34" charset="0"/>
              </a:rPr>
              <a:t>Time</a:t>
            </a:r>
          </a:p>
        </p:txBody>
      </p:sp>
      <p:sp>
        <p:nvSpPr>
          <p:cNvPr id="90120" name="Line 8"/>
          <p:cNvSpPr>
            <a:spLocks noChangeShapeType="1"/>
          </p:cNvSpPr>
          <p:nvPr/>
        </p:nvSpPr>
        <p:spPr bwMode="auto">
          <a:xfrm>
            <a:off x="2713413" y="5605070"/>
            <a:ext cx="2306637" cy="0"/>
          </a:xfrm>
          <a:prstGeom prst="line">
            <a:avLst/>
          </a:prstGeom>
          <a:noFill/>
          <a:ln w="50800">
            <a:solidFill>
              <a:srgbClr val="7B726B"/>
            </a:solidFill>
            <a:round/>
            <a:headEnd type="none" w="sm" len="sm"/>
            <a:tailEnd type="stealth" w="med" len="med"/>
          </a:ln>
          <a:effectLst/>
        </p:spPr>
        <p:txBody>
          <a:bodyPr wrap="none" anchor="ctr"/>
          <a:lstStyle/>
          <a:p>
            <a:endParaRPr lang="en-US" dirty="0"/>
          </a:p>
        </p:txBody>
      </p:sp>
      <p:sp>
        <p:nvSpPr>
          <p:cNvPr id="90122" name="Line 10"/>
          <p:cNvSpPr>
            <a:spLocks noChangeShapeType="1"/>
          </p:cNvSpPr>
          <p:nvPr/>
        </p:nvSpPr>
        <p:spPr bwMode="auto">
          <a:xfrm>
            <a:off x="1706563" y="4019860"/>
            <a:ext cx="5888037" cy="0"/>
          </a:xfrm>
          <a:prstGeom prst="line">
            <a:avLst/>
          </a:prstGeom>
          <a:noFill/>
          <a:ln w="12700">
            <a:solidFill>
              <a:srgbClr val="7B726B"/>
            </a:solidFill>
            <a:prstDash val="dash"/>
            <a:round/>
            <a:headEnd type="none" w="sm" len="sm"/>
            <a:tailEnd type="none" w="sm" len="sm"/>
          </a:ln>
          <a:effectLst/>
        </p:spPr>
        <p:txBody>
          <a:bodyPr wrap="none" anchor="ctr"/>
          <a:lstStyle/>
          <a:p>
            <a:endParaRPr lang="en-US" dirty="0"/>
          </a:p>
        </p:txBody>
      </p:sp>
      <p:sp>
        <p:nvSpPr>
          <p:cNvPr id="90123" name="Line 11"/>
          <p:cNvSpPr>
            <a:spLocks noChangeShapeType="1"/>
          </p:cNvSpPr>
          <p:nvPr/>
        </p:nvSpPr>
        <p:spPr bwMode="auto">
          <a:xfrm>
            <a:off x="1770090" y="3257860"/>
            <a:ext cx="5888038" cy="0"/>
          </a:xfrm>
          <a:prstGeom prst="line">
            <a:avLst/>
          </a:prstGeom>
          <a:noFill/>
          <a:ln w="12700">
            <a:solidFill>
              <a:srgbClr val="7B726B"/>
            </a:solidFill>
            <a:prstDash val="dash"/>
            <a:round/>
            <a:headEnd type="none" w="sm" len="sm"/>
            <a:tailEnd type="none" w="sm" len="sm"/>
          </a:ln>
          <a:effectLst/>
        </p:spPr>
        <p:txBody>
          <a:bodyPr wrap="none" anchor="ctr"/>
          <a:lstStyle/>
          <a:p>
            <a:endParaRPr lang="en-US" dirty="0"/>
          </a:p>
        </p:txBody>
      </p:sp>
      <p:sp>
        <p:nvSpPr>
          <p:cNvPr id="90125" name="Line 13"/>
          <p:cNvSpPr>
            <a:spLocks noChangeShapeType="1"/>
          </p:cNvSpPr>
          <p:nvPr/>
        </p:nvSpPr>
        <p:spPr bwMode="auto">
          <a:xfrm>
            <a:off x="1752600" y="4876800"/>
            <a:ext cx="0" cy="0"/>
          </a:xfrm>
          <a:prstGeom prst="line">
            <a:avLst/>
          </a:prstGeom>
          <a:noFill/>
          <a:ln w="12700">
            <a:solidFill>
              <a:schemeClr val="tx1"/>
            </a:solidFill>
            <a:round/>
            <a:headEnd type="none" w="sm" len="sm"/>
            <a:tailEnd type="triangle" w="sm" len="sm"/>
          </a:ln>
          <a:effectLst/>
        </p:spPr>
        <p:txBody>
          <a:bodyPr wrap="none" anchor="ctr"/>
          <a:lstStyle/>
          <a:p>
            <a:endParaRPr lang="en-US" dirty="0"/>
          </a:p>
        </p:txBody>
      </p:sp>
      <p:sp>
        <p:nvSpPr>
          <p:cNvPr id="90126" name="Line 14"/>
          <p:cNvSpPr>
            <a:spLocks noChangeShapeType="1"/>
          </p:cNvSpPr>
          <p:nvPr/>
        </p:nvSpPr>
        <p:spPr bwMode="auto">
          <a:xfrm>
            <a:off x="1752600" y="4876800"/>
            <a:ext cx="76200" cy="0"/>
          </a:xfrm>
          <a:prstGeom prst="line">
            <a:avLst/>
          </a:prstGeom>
          <a:noFill/>
          <a:ln w="12700">
            <a:solidFill>
              <a:schemeClr val="tx1"/>
            </a:solidFill>
            <a:round/>
            <a:headEnd type="none" w="sm" len="sm"/>
            <a:tailEnd type="none" w="sm" len="sm"/>
          </a:ln>
          <a:effectLst/>
        </p:spPr>
        <p:txBody>
          <a:bodyPr wrap="none" anchor="ctr"/>
          <a:lstStyle/>
          <a:p>
            <a:endParaRPr lang="en-US" dirty="0"/>
          </a:p>
        </p:txBody>
      </p:sp>
      <p:sp>
        <p:nvSpPr>
          <p:cNvPr id="90130" name="Freeform 18"/>
          <p:cNvSpPr>
            <a:spLocks/>
          </p:cNvSpPr>
          <p:nvPr/>
        </p:nvSpPr>
        <p:spPr bwMode="auto">
          <a:xfrm>
            <a:off x="1676400" y="3181660"/>
            <a:ext cx="6096000" cy="1676400"/>
          </a:xfrm>
          <a:custGeom>
            <a:avLst/>
            <a:gdLst/>
            <a:ahLst/>
            <a:cxnLst>
              <a:cxn ang="0">
                <a:pos x="5" y="1116"/>
              </a:cxn>
              <a:cxn ang="0">
                <a:pos x="53" y="1032"/>
              </a:cxn>
              <a:cxn ang="0">
                <a:pos x="101" y="960"/>
              </a:cxn>
              <a:cxn ang="0">
                <a:pos x="245" y="864"/>
              </a:cxn>
              <a:cxn ang="0">
                <a:pos x="317" y="840"/>
              </a:cxn>
              <a:cxn ang="0">
                <a:pos x="617" y="768"/>
              </a:cxn>
              <a:cxn ang="0">
                <a:pos x="797" y="648"/>
              </a:cxn>
              <a:cxn ang="0">
                <a:pos x="893" y="528"/>
              </a:cxn>
              <a:cxn ang="0">
                <a:pos x="977" y="408"/>
              </a:cxn>
              <a:cxn ang="0">
                <a:pos x="1133" y="336"/>
              </a:cxn>
              <a:cxn ang="0">
                <a:pos x="1349" y="348"/>
              </a:cxn>
              <a:cxn ang="0">
                <a:pos x="1481" y="528"/>
              </a:cxn>
              <a:cxn ang="0">
                <a:pos x="1661" y="672"/>
              </a:cxn>
              <a:cxn ang="0">
                <a:pos x="1853" y="660"/>
              </a:cxn>
              <a:cxn ang="0">
                <a:pos x="1949" y="564"/>
              </a:cxn>
              <a:cxn ang="0">
                <a:pos x="2021" y="408"/>
              </a:cxn>
              <a:cxn ang="0">
                <a:pos x="2069" y="228"/>
              </a:cxn>
              <a:cxn ang="0">
                <a:pos x="2165" y="84"/>
              </a:cxn>
              <a:cxn ang="0">
                <a:pos x="2393" y="0"/>
              </a:cxn>
              <a:cxn ang="0">
                <a:pos x="2621" y="12"/>
              </a:cxn>
              <a:cxn ang="0">
                <a:pos x="2765" y="120"/>
              </a:cxn>
              <a:cxn ang="0">
                <a:pos x="2873" y="348"/>
              </a:cxn>
              <a:cxn ang="0">
                <a:pos x="2921" y="624"/>
              </a:cxn>
              <a:cxn ang="0">
                <a:pos x="2945" y="696"/>
              </a:cxn>
              <a:cxn ang="0">
                <a:pos x="3017" y="732"/>
              </a:cxn>
              <a:cxn ang="0">
                <a:pos x="3137" y="720"/>
              </a:cxn>
              <a:cxn ang="0">
                <a:pos x="3161" y="684"/>
              </a:cxn>
              <a:cxn ang="0">
                <a:pos x="3245" y="492"/>
              </a:cxn>
              <a:cxn ang="0">
                <a:pos x="3485" y="360"/>
              </a:cxn>
              <a:cxn ang="0">
                <a:pos x="3653" y="372"/>
              </a:cxn>
              <a:cxn ang="0">
                <a:pos x="3713" y="516"/>
              </a:cxn>
              <a:cxn ang="0">
                <a:pos x="3785" y="744"/>
              </a:cxn>
              <a:cxn ang="0">
                <a:pos x="3821" y="888"/>
              </a:cxn>
              <a:cxn ang="0">
                <a:pos x="3833" y="1080"/>
              </a:cxn>
            </a:cxnLst>
            <a:rect l="0" t="0" r="r" b="b"/>
            <a:pathLst>
              <a:path w="3860" h="1116">
                <a:moveTo>
                  <a:pt x="5" y="1116"/>
                </a:moveTo>
                <a:cubicBezTo>
                  <a:pt x="26" y="1032"/>
                  <a:pt x="0" y="1100"/>
                  <a:pt x="53" y="1032"/>
                </a:cubicBezTo>
                <a:cubicBezTo>
                  <a:pt x="71" y="1009"/>
                  <a:pt x="77" y="976"/>
                  <a:pt x="101" y="960"/>
                </a:cubicBezTo>
                <a:cubicBezTo>
                  <a:pt x="149" y="928"/>
                  <a:pt x="197" y="896"/>
                  <a:pt x="245" y="864"/>
                </a:cubicBezTo>
                <a:cubicBezTo>
                  <a:pt x="266" y="850"/>
                  <a:pt x="293" y="848"/>
                  <a:pt x="317" y="840"/>
                </a:cubicBezTo>
                <a:cubicBezTo>
                  <a:pt x="415" y="807"/>
                  <a:pt x="515" y="788"/>
                  <a:pt x="617" y="768"/>
                </a:cubicBezTo>
                <a:cubicBezTo>
                  <a:pt x="678" y="727"/>
                  <a:pt x="748" y="707"/>
                  <a:pt x="797" y="648"/>
                </a:cubicBezTo>
                <a:cubicBezTo>
                  <a:pt x="830" y="609"/>
                  <a:pt x="860" y="567"/>
                  <a:pt x="893" y="528"/>
                </a:cubicBezTo>
                <a:cubicBezTo>
                  <a:pt x="923" y="493"/>
                  <a:pt x="942" y="438"/>
                  <a:pt x="977" y="408"/>
                </a:cubicBezTo>
                <a:cubicBezTo>
                  <a:pt x="1030" y="362"/>
                  <a:pt x="1069" y="352"/>
                  <a:pt x="1133" y="336"/>
                </a:cubicBezTo>
                <a:cubicBezTo>
                  <a:pt x="1205" y="340"/>
                  <a:pt x="1280" y="328"/>
                  <a:pt x="1349" y="348"/>
                </a:cubicBezTo>
                <a:cubicBezTo>
                  <a:pt x="1437" y="374"/>
                  <a:pt x="1426" y="480"/>
                  <a:pt x="1481" y="528"/>
                </a:cubicBezTo>
                <a:cubicBezTo>
                  <a:pt x="1540" y="579"/>
                  <a:pt x="1605" y="616"/>
                  <a:pt x="1661" y="672"/>
                </a:cubicBezTo>
                <a:cubicBezTo>
                  <a:pt x="1725" y="668"/>
                  <a:pt x="1790" y="673"/>
                  <a:pt x="1853" y="660"/>
                </a:cubicBezTo>
                <a:cubicBezTo>
                  <a:pt x="1863" y="658"/>
                  <a:pt x="1928" y="578"/>
                  <a:pt x="1949" y="564"/>
                </a:cubicBezTo>
                <a:cubicBezTo>
                  <a:pt x="1972" y="518"/>
                  <a:pt x="2008" y="457"/>
                  <a:pt x="2021" y="408"/>
                </a:cubicBezTo>
                <a:cubicBezTo>
                  <a:pt x="2034" y="359"/>
                  <a:pt x="2042" y="277"/>
                  <a:pt x="2069" y="228"/>
                </a:cubicBezTo>
                <a:cubicBezTo>
                  <a:pt x="2096" y="179"/>
                  <a:pt x="2134" y="131"/>
                  <a:pt x="2165" y="84"/>
                </a:cubicBezTo>
                <a:cubicBezTo>
                  <a:pt x="2198" y="35"/>
                  <a:pt x="2340" y="11"/>
                  <a:pt x="2393" y="0"/>
                </a:cubicBezTo>
                <a:cubicBezTo>
                  <a:pt x="2469" y="4"/>
                  <a:pt x="2545" y="5"/>
                  <a:pt x="2621" y="12"/>
                </a:cubicBezTo>
                <a:cubicBezTo>
                  <a:pt x="2673" y="17"/>
                  <a:pt x="2742" y="86"/>
                  <a:pt x="2765" y="120"/>
                </a:cubicBezTo>
                <a:cubicBezTo>
                  <a:pt x="2821" y="204"/>
                  <a:pt x="2846" y="253"/>
                  <a:pt x="2873" y="348"/>
                </a:cubicBezTo>
                <a:cubicBezTo>
                  <a:pt x="2899" y="439"/>
                  <a:pt x="2894" y="534"/>
                  <a:pt x="2921" y="624"/>
                </a:cubicBezTo>
                <a:cubicBezTo>
                  <a:pt x="2928" y="648"/>
                  <a:pt x="2924" y="682"/>
                  <a:pt x="2945" y="696"/>
                </a:cubicBezTo>
                <a:cubicBezTo>
                  <a:pt x="2992" y="727"/>
                  <a:pt x="2967" y="715"/>
                  <a:pt x="3017" y="732"/>
                </a:cubicBezTo>
                <a:cubicBezTo>
                  <a:pt x="3057" y="728"/>
                  <a:pt x="3099" y="733"/>
                  <a:pt x="3137" y="720"/>
                </a:cubicBezTo>
                <a:cubicBezTo>
                  <a:pt x="3151" y="715"/>
                  <a:pt x="3154" y="697"/>
                  <a:pt x="3161" y="684"/>
                </a:cubicBezTo>
                <a:cubicBezTo>
                  <a:pt x="3196" y="623"/>
                  <a:pt x="3199" y="547"/>
                  <a:pt x="3245" y="492"/>
                </a:cubicBezTo>
                <a:cubicBezTo>
                  <a:pt x="3312" y="411"/>
                  <a:pt x="3391" y="391"/>
                  <a:pt x="3485" y="360"/>
                </a:cubicBezTo>
                <a:cubicBezTo>
                  <a:pt x="3541" y="364"/>
                  <a:pt x="3598" y="359"/>
                  <a:pt x="3653" y="372"/>
                </a:cubicBezTo>
                <a:cubicBezTo>
                  <a:pt x="3705" y="384"/>
                  <a:pt x="3707" y="484"/>
                  <a:pt x="3713" y="516"/>
                </a:cubicBezTo>
                <a:cubicBezTo>
                  <a:pt x="3729" y="594"/>
                  <a:pt x="3772" y="666"/>
                  <a:pt x="3785" y="744"/>
                </a:cubicBezTo>
                <a:cubicBezTo>
                  <a:pt x="3801" y="841"/>
                  <a:pt x="3789" y="793"/>
                  <a:pt x="3821" y="888"/>
                </a:cubicBezTo>
                <a:cubicBezTo>
                  <a:pt x="3840" y="945"/>
                  <a:pt x="3860" y="1026"/>
                  <a:pt x="3833" y="1080"/>
                </a:cubicBezTo>
              </a:path>
            </a:pathLst>
          </a:custGeom>
          <a:noFill/>
          <a:ln w="38100" cap="flat" cmpd="sng">
            <a:solidFill>
              <a:srgbClr val="7B726B"/>
            </a:solidFill>
            <a:prstDash val="solid"/>
            <a:round/>
            <a:headEnd type="none" w="sm" len="sm"/>
            <a:tailEnd type="none" w="sm" len="sm"/>
          </a:ln>
          <a:effectLst/>
        </p:spPr>
        <p:txBody>
          <a:bodyPr wrap="none" anchor="ctr"/>
          <a:lstStyle/>
          <a:p>
            <a:endParaRPr lang="en-US" dirty="0"/>
          </a:p>
        </p:txBody>
      </p:sp>
      <p:sp>
        <p:nvSpPr>
          <p:cNvPr id="15" name="Title 14"/>
          <p:cNvSpPr>
            <a:spLocks noGrp="1"/>
          </p:cNvSpPr>
          <p:nvPr>
            <p:ph type="title"/>
          </p:nvPr>
        </p:nvSpPr>
        <p:spPr/>
        <p:txBody>
          <a:bodyPr>
            <a:normAutofit fontScale="90000"/>
          </a:bodyPr>
          <a:lstStyle/>
          <a:p>
            <a:r>
              <a:rPr lang="en-US" dirty="0" smtClean="0"/>
              <a:t>If you see this type of performance curve you can bet management, by negative reinforcement is the predominant management style</a:t>
            </a:r>
            <a:endParaRPr lang="en-US" dirty="0"/>
          </a:p>
        </p:txBody>
      </p:sp>
    </p:spTree>
  </p:cSld>
  <p:clrMapOvr>
    <a:masterClrMapping/>
  </p:clrMapOvr>
  <p:transition>
    <p:cut/>
  </p:transition>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Rectangle 2"/>
          <p:cNvSpPr>
            <a:spLocks noGrp="1" noChangeArrowheads="1"/>
          </p:cNvSpPr>
          <p:nvPr>
            <p:ph type="title"/>
          </p:nvPr>
        </p:nvSpPr>
        <p:spPr/>
        <p:txBody>
          <a:bodyPr/>
          <a:lstStyle/>
          <a:p>
            <a:r>
              <a:rPr lang="en-US" dirty="0" smtClean="0"/>
              <a:t>What Employees Want</a:t>
            </a:r>
            <a:endParaRPr lang="en-US" dirty="0"/>
          </a:p>
        </p:txBody>
      </p:sp>
      <p:sp>
        <p:nvSpPr>
          <p:cNvPr id="92163" name="Rectangle 3"/>
          <p:cNvSpPr>
            <a:spLocks noGrp="1" noChangeArrowheads="1"/>
          </p:cNvSpPr>
          <p:nvPr>
            <p:ph type="body" idx="1"/>
          </p:nvPr>
        </p:nvSpPr>
        <p:spPr>
          <a:xfrm>
            <a:off x="569526" y="1600201"/>
            <a:ext cx="8229600" cy="2667000"/>
          </a:xfrm>
        </p:spPr>
        <p:txBody>
          <a:bodyPr/>
          <a:lstStyle/>
          <a:p>
            <a:r>
              <a:rPr lang="en-US" dirty="0" smtClean="0"/>
              <a:t>A Safe Workplace</a:t>
            </a:r>
          </a:p>
          <a:p>
            <a:r>
              <a:rPr lang="en-US" dirty="0" smtClean="0"/>
              <a:t>A Positive Workplace</a:t>
            </a:r>
          </a:p>
          <a:p>
            <a:r>
              <a:rPr lang="en-US" dirty="0" smtClean="0"/>
              <a:t>To Take Care of One Another</a:t>
            </a:r>
          </a:p>
          <a:p>
            <a:r>
              <a:rPr lang="en-US" dirty="0" smtClean="0"/>
              <a:t>To Stop the Hurt!</a:t>
            </a:r>
            <a:endParaRPr lang="en-US" dirty="0"/>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Rectangle 2"/>
          <p:cNvSpPr>
            <a:spLocks noGrp="1" noChangeArrowheads="1"/>
          </p:cNvSpPr>
          <p:nvPr>
            <p:ph type="title"/>
          </p:nvPr>
        </p:nvSpPr>
        <p:spPr/>
        <p:txBody>
          <a:bodyPr/>
          <a:lstStyle/>
          <a:p>
            <a:r>
              <a:rPr lang="en-US" dirty="0" smtClean="0"/>
              <a:t>What Management Wants</a:t>
            </a:r>
            <a:endParaRPr lang="en-US" dirty="0"/>
          </a:p>
        </p:txBody>
      </p:sp>
      <p:sp>
        <p:nvSpPr>
          <p:cNvPr id="94211" name="Rectangle 3"/>
          <p:cNvSpPr>
            <a:spLocks noGrp="1" noChangeArrowheads="1"/>
          </p:cNvSpPr>
          <p:nvPr>
            <p:ph type="body" idx="1"/>
          </p:nvPr>
        </p:nvSpPr>
        <p:spPr>
          <a:xfrm>
            <a:off x="555012" y="1600200"/>
            <a:ext cx="8229600" cy="3000829"/>
          </a:xfrm>
        </p:spPr>
        <p:txBody>
          <a:bodyPr/>
          <a:lstStyle/>
          <a:p>
            <a:r>
              <a:rPr lang="en-US" dirty="0" smtClean="0"/>
              <a:t>An Accident Free </a:t>
            </a:r>
            <a:r>
              <a:rPr lang="en-US" dirty="0" smtClean="0"/>
              <a:t>Workplace.</a:t>
            </a:r>
            <a:endParaRPr lang="en-US" dirty="0" smtClean="0"/>
          </a:p>
          <a:p>
            <a:r>
              <a:rPr lang="en-US" dirty="0" smtClean="0"/>
              <a:t>Empowered </a:t>
            </a:r>
            <a:r>
              <a:rPr lang="en-US" dirty="0" smtClean="0"/>
              <a:t>Employees.</a:t>
            </a:r>
            <a:endParaRPr lang="en-US" dirty="0" smtClean="0"/>
          </a:p>
          <a:p>
            <a:r>
              <a:rPr lang="en-US" dirty="0" smtClean="0"/>
              <a:t>Pro-active Rather Than Re-active Work </a:t>
            </a:r>
            <a:r>
              <a:rPr lang="en-US" dirty="0" smtClean="0"/>
              <a:t>Process.</a:t>
            </a:r>
            <a:endParaRPr lang="en-US" dirty="0" smtClean="0"/>
          </a:p>
          <a:p>
            <a:r>
              <a:rPr lang="en-US" dirty="0" smtClean="0"/>
              <a:t>To Minimize Direct and Indirect Costs and Threat of Liability From </a:t>
            </a:r>
            <a:r>
              <a:rPr lang="en-US" dirty="0" smtClean="0"/>
              <a:t>Accidents.</a:t>
            </a:r>
            <a:endParaRPr lang="en-US" dirty="0"/>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Rectangle 2"/>
          <p:cNvSpPr>
            <a:spLocks noChangeArrowheads="1"/>
          </p:cNvSpPr>
          <p:nvPr/>
        </p:nvSpPr>
        <p:spPr bwMode="auto">
          <a:xfrm>
            <a:off x="711200" y="6229350"/>
            <a:ext cx="1828800" cy="514350"/>
          </a:xfrm>
          <a:prstGeom prst="rect">
            <a:avLst/>
          </a:prstGeom>
          <a:noFill/>
          <a:ln w="9525">
            <a:noFill/>
            <a:miter lim="800000"/>
            <a:headEnd/>
            <a:tailEnd/>
          </a:ln>
          <a:effectLst/>
        </p:spPr>
        <p:txBody>
          <a:bodyPr wrap="none" anchor="ctr"/>
          <a:lstStyle/>
          <a:p>
            <a:endParaRPr lang="en-US" dirty="0"/>
          </a:p>
        </p:txBody>
      </p:sp>
      <p:sp>
        <p:nvSpPr>
          <p:cNvPr id="96259" name="Rectangle 3"/>
          <p:cNvSpPr>
            <a:spLocks noChangeArrowheads="1"/>
          </p:cNvSpPr>
          <p:nvPr/>
        </p:nvSpPr>
        <p:spPr bwMode="auto">
          <a:xfrm>
            <a:off x="3149600" y="6229350"/>
            <a:ext cx="2844800" cy="514350"/>
          </a:xfrm>
          <a:prstGeom prst="rect">
            <a:avLst/>
          </a:prstGeom>
          <a:noFill/>
          <a:ln w="9525">
            <a:noFill/>
            <a:miter lim="800000"/>
            <a:headEnd/>
            <a:tailEnd/>
          </a:ln>
          <a:effectLst/>
        </p:spPr>
        <p:txBody>
          <a:bodyPr wrap="none" anchor="ctr"/>
          <a:lstStyle/>
          <a:p>
            <a:endParaRPr lang="en-US" dirty="0"/>
          </a:p>
        </p:txBody>
      </p:sp>
      <p:graphicFrame>
        <p:nvGraphicFramePr>
          <p:cNvPr id="96260" name="Object 4">
            <a:hlinkClick r:id="" action="ppaction://ole?verb=0"/>
          </p:cNvPr>
          <p:cNvGraphicFramePr>
            <a:graphicFrameLocks/>
          </p:cNvGraphicFramePr>
          <p:nvPr/>
        </p:nvGraphicFramePr>
        <p:xfrm>
          <a:off x="4876800" y="2286000"/>
          <a:ext cx="3263900" cy="3441700"/>
        </p:xfrm>
        <a:graphic>
          <a:graphicData uri="http://schemas.openxmlformats.org/presentationml/2006/ole">
            <p:oleObj spid="_x0000_s6146" name="Microsoft ClipArt Gallery" r:id="rId4" imgW="3263760" imgH="3441600" progId="">
              <p:embed/>
            </p:oleObj>
          </a:graphicData>
        </a:graphic>
      </p:graphicFrame>
      <p:grpSp>
        <p:nvGrpSpPr>
          <p:cNvPr id="2" name="Group 41"/>
          <p:cNvGrpSpPr>
            <a:grpSpLocks/>
          </p:cNvGrpSpPr>
          <p:nvPr/>
        </p:nvGrpSpPr>
        <p:grpSpPr bwMode="auto">
          <a:xfrm>
            <a:off x="914400" y="2914650"/>
            <a:ext cx="3352800" cy="1301750"/>
            <a:chOff x="576" y="1836"/>
            <a:chExt cx="2112" cy="820"/>
          </a:xfrm>
        </p:grpSpPr>
        <p:sp>
          <p:nvSpPr>
            <p:cNvPr id="96262" name="Freeform 6"/>
            <p:cNvSpPr>
              <a:spLocks/>
            </p:cNvSpPr>
            <p:nvPr/>
          </p:nvSpPr>
          <p:spPr bwMode="auto">
            <a:xfrm>
              <a:off x="576" y="1836"/>
              <a:ext cx="2112" cy="820"/>
            </a:xfrm>
            <a:custGeom>
              <a:avLst/>
              <a:gdLst/>
              <a:ahLst/>
              <a:cxnLst>
                <a:cxn ang="0">
                  <a:pos x="0" y="0"/>
                </a:cxn>
                <a:cxn ang="0">
                  <a:pos x="2111" y="0"/>
                </a:cxn>
                <a:cxn ang="0">
                  <a:pos x="2111" y="819"/>
                </a:cxn>
                <a:cxn ang="0">
                  <a:pos x="0" y="819"/>
                </a:cxn>
                <a:cxn ang="0">
                  <a:pos x="0" y="0"/>
                </a:cxn>
              </a:cxnLst>
              <a:rect l="0" t="0" r="r" b="b"/>
              <a:pathLst>
                <a:path w="2112" h="820">
                  <a:moveTo>
                    <a:pt x="0" y="0"/>
                  </a:moveTo>
                  <a:lnTo>
                    <a:pt x="2111" y="0"/>
                  </a:lnTo>
                  <a:lnTo>
                    <a:pt x="2111" y="819"/>
                  </a:lnTo>
                  <a:lnTo>
                    <a:pt x="0" y="819"/>
                  </a:lnTo>
                  <a:lnTo>
                    <a:pt x="0" y="0"/>
                  </a:lnTo>
                </a:path>
              </a:pathLst>
            </a:custGeom>
            <a:solidFill>
              <a:srgbClr val="000000"/>
            </a:solidFill>
            <a:ln w="9525" cap="rnd">
              <a:noFill/>
              <a:round/>
              <a:headEnd type="none" w="sm" len="sm"/>
              <a:tailEnd type="none" w="sm" len="sm"/>
            </a:ln>
            <a:effectLst/>
          </p:spPr>
          <p:txBody>
            <a:bodyPr/>
            <a:lstStyle/>
            <a:p>
              <a:endParaRPr lang="en-US" dirty="0"/>
            </a:p>
          </p:txBody>
        </p:sp>
        <p:sp>
          <p:nvSpPr>
            <p:cNvPr id="96263" name="Freeform 7"/>
            <p:cNvSpPr>
              <a:spLocks/>
            </p:cNvSpPr>
            <p:nvPr/>
          </p:nvSpPr>
          <p:spPr bwMode="auto">
            <a:xfrm>
              <a:off x="589" y="1846"/>
              <a:ext cx="2082" cy="800"/>
            </a:xfrm>
            <a:custGeom>
              <a:avLst/>
              <a:gdLst/>
              <a:ahLst/>
              <a:cxnLst>
                <a:cxn ang="0">
                  <a:pos x="0" y="0"/>
                </a:cxn>
                <a:cxn ang="0">
                  <a:pos x="2081" y="0"/>
                </a:cxn>
                <a:cxn ang="0">
                  <a:pos x="2081" y="799"/>
                </a:cxn>
                <a:cxn ang="0">
                  <a:pos x="0" y="799"/>
                </a:cxn>
                <a:cxn ang="0">
                  <a:pos x="0" y="0"/>
                </a:cxn>
              </a:cxnLst>
              <a:rect l="0" t="0" r="r" b="b"/>
              <a:pathLst>
                <a:path w="2082" h="800">
                  <a:moveTo>
                    <a:pt x="0" y="0"/>
                  </a:moveTo>
                  <a:lnTo>
                    <a:pt x="2081" y="0"/>
                  </a:lnTo>
                  <a:lnTo>
                    <a:pt x="2081" y="799"/>
                  </a:lnTo>
                  <a:lnTo>
                    <a:pt x="0" y="799"/>
                  </a:lnTo>
                  <a:lnTo>
                    <a:pt x="0" y="0"/>
                  </a:lnTo>
                </a:path>
              </a:pathLst>
            </a:custGeom>
            <a:solidFill>
              <a:srgbClr val="FFFFFF"/>
            </a:solidFill>
            <a:ln w="25400" cap="rnd" cmpd="sng">
              <a:solidFill>
                <a:schemeClr val="tx1"/>
              </a:solidFill>
              <a:prstDash val="solid"/>
              <a:round/>
              <a:headEnd type="none" w="sm" len="sm"/>
              <a:tailEnd type="none" w="sm" len="sm"/>
            </a:ln>
            <a:effectLst/>
          </p:spPr>
          <p:txBody>
            <a:bodyPr/>
            <a:lstStyle/>
            <a:p>
              <a:endParaRPr lang="en-US" dirty="0"/>
            </a:p>
          </p:txBody>
        </p:sp>
        <p:sp>
          <p:nvSpPr>
            <p:cNvPr id="96264" name="Freeform 8"/>
            <p:cNvSpPr>
              <a:spLocks/>
            </p:cNvSpPr>
            <p:nvPr/>
          </p:nvSpPr>
          <p:spPr bwMode="auto">
            <a:xfrm>
              <a:off x="639" y="1871"/>
              <a:ext cx="1986" cy="371"/>
            </a:xfrm>
            <a:custGeom>
              <a:avLst/>
              <a:gdLst/>
              <a:ahLst/>
              <a:cxnLst>
                <a:cxn ang="0">
                  <a:pos x="1907" y="0"/>
                </a:cxn>
                <a:cxn ang="0">
                  <a:pos x="1917" y="0"/>
                </a:cxn>
                <a:cxn ang="0">
                  <a:pos x="1931" y="2"/>
                </a:cxn>
                <a:cxn ang="0">
                  <a:pos x="1946" y="6"/>
                </a:cxn>
                <a:cxn ang="0">
                  <a:pos x="1959" y="12"/>
                </a:cxn>
                <a:cxn ang="0">
                  <a:pos x="1967" y="18"/>
                </a:cxn>
                <a:cxn ang="0">
                  <a:pos x="1978" y="24"/>
                </a:cxn>
                <a:cxn ang="0">
                  <a:pos x="1981" y="31"/>
                </a:cxn>
                <a:cxn ang="0">
                  <a:pos x="1985" y="41"/>
                </a:cxn>
                <a:cxn ang="0">
                  <a:pos x="1985" y="332"/>
                </a:cxn>
                <a:cxn ang="0">
                  <a:pos x="1981" y="339"/>
                </a:cxn>
                <a:cxn ang="0">
                  <a:pos x="1978" y="347"/>
                </a:cxn>
                <a:cxn ang="0">
                  <a:pos x="1967" y="353"/>
                </a:cxn>
                <a:cxn ang="0">
                  <a:pos x="1959" y="359"/>
                </a:cxn>
                <a:cxn ang="0">
                  <a:pos x="1946" y="364"/>
                </a:cxn>
                <a:cxn ang="0">
                  <a:pos x="1931" y="369"/>
                </a:cxn>
                <a:cxn ang="0">
                  <a:pos x="1917" y="370"/>
                </a:cxn>
                <a:cxn ang="0">
                  <a:pos x="78" y="370"/>
                </a:cxn>
                <a:cxn ang="0">
                  <a:pos x="63" y="370"/>
                </a:cxn>
                <a:cxn ang="0">
                  <a:pos x="50" y="369"/>
                </a:cxn>
                <a:cxn ang="0">
                  <a:pos x="35" y="364"/>
                </a:cxn>
                <a:cxn ang="0">
                  <a:pos x="26" y="359"/>
                </a:cxn>
                <a:cxn ang="0">
                  <a:pos x="15" y="353"/>
                </a:cxn>
                <a:cxn ang="0">
                  <a:pos x="7" y="347"/>
                </a:cxn>
                <a:cxn ang="0">
                  <a:pos x="4" y="339"/>
                </a:cxn>
                <a:cxn ang="0">
                  <a:pos x="0" y="328"/>
                </a:cxn>
                <a:cxn ang="0">
                  <a:pos x="0" y="39"/>
                </a:cxn>
                <a:cxn ang="0">
                  <a:pos x="4" y="31"/>
                </a:cxn>
                <a:cxn ang="0">
                  <a:pos x="7" y="24"/>
                </a:cxn>
                <a:cxn ang="0">
                  <a:pos x="15" y="18"/>
                </a:cxn>
                <a:cxn ang="0">
                  <a:pos x="26" y="12"/>
                </a:cxn>
                <a:cxn ang="0">
                  <a:pos x="35" y="6"/>
                </a:cxn>
                <a:cxn ang="0">
                  <a:pos x="50" y="2"/>
                </a:cxn>
                <a:cxn ang="0">
                  <a:pos x="63" y="0"/>
                </a:cxn>
              </a:cxnLst>
              <a:rect l="0" t="0" r="r" b="b"/>
              <a:pathLst>
                <a:path w="1986" h="371">
                  <a:moveTo>
                    <a:pt x="78" y="0"/>
                  </a:moveTo>
                  <a:lnTo>
                    <a:pt x="1907" y="0"/>
                  </a:lnTo>
                  <a:lnTo>
                    <a:pt x="1911" y="0"/>
                  </a:lnTo>
                  <a:lnTo>
                    <a:pt x="1917" y="0"/>
                  </a:lnTo>
                  <a:lnTo>
                    <a:pt x="1924" y="2"/>
                  </a:lnTo>
                  <a:lnTo>
                    <a:pt x="1931" y="2"/>
                  </a:lnTo>
                  <a:lnTo>
                    <a:pt x="1939" y="5"/>
                  </a:lnTo>
                  <a:lnTo>
                    <a:pt x="1946" y="6"/>
                  </a:lnTo>
                  <a:lnTo>
                    <a:pt x="1952" y="8"/>
                  </a:lnTo>
                  <a:lnTo>
                    <a:pt x="1959" y="12"/>
                  </a:lnTo>
                  <a:lnTo>
                    <a:pt x="1963" y="14"/>
                  </a:lnTo>
                  <a:lnTo>
                    <a:pt x="1967" y="18"/>
                  </a:lnTo>
                  <a:lnTo>
                    <a:pt x="1970" y="20"/>
                  </a:lnTo>
                  <a:lnTo>
                    <a:pt x="1978" y="24"/>
                  </a:lnTo>
                  <a:lnTo>
                    <a:pt x="1978" y="28"/>
                  </a:lnTo>
                  <a:lnTo>
                    <a:pt x="1981" y="31"/>
                  </a:lnTo>
                  <a:lnTo>
                    <a:pt x="1981" y="35"/>
                  </a:lnTo>
                  <a:lnTo>
                    <a:pt x="1985" y="41"/>
                  </a:lnTo>
                  <a:lnTo>
                    <a:pt x="1985" y="328"/>
                  </a:lnTo>
                  <a:lnTo>
                    <a:pt x="1985" y="332"/>
                  </a:lnTo>
                  <a:lnTo>
                    <a:pt x="1981" y="336"/>
                  </a:lnTo>
                  <a:lnTo>
                    <a:pt x="1981" y="339"/>
                  </a:lnTo>
                  <a:lnTo>
                    <a:pt x="1978" y="343"/>
                  </a:lnTo>
                  <a:lnTo>
                    <a:pt x="1978" y="347"/>
                  </a:lnTo>
                  <a:lnTo>
                    <a:pt x="1970" y="351"/>
                  </a:lnTo>
                  <a:lnTo>
                    <a:pt x="1967" y="353"/>
                  </a:lnTo>
                  <a:lnTo>
                    <a:pt x="1963" y="357"/>
                  </a:lnTo>
                  <a:lnTo>
                    <a:pt x="1959" y="359"/>
                  </a:lnTo>
                  <a:lnTo>
                    <a:pt x="1952" y="363"/>
                  </a:lnTo>
                  <a:lnTo>
                    <a:pt x="1946" y="364"/>
                  </a:lnTo>
                  <a:lnTo>
                    <a:pt x="1939" y="366"/>
                  </a:lnTo>
                  <a:lnTo>
                    <a:pt x="1931" y="369"/>
                  </a:lnTo>
                  <a:lnTo>
                    <a:pt x="1924" y="369"/>
                  </a:lnTo>
                  <a:lnTo>
                    <a:pt x="1917" y="370"/>
                  </a:lnTo>
                  <a:lnTo>
                    <a:pt x="1907" y="370"/>
                  </a:lnTo>
                  <a:lnTo>
                    <a:pt x="78" y="370"/>
                  </a:lnTo>
                  <a:lnTo>
                    <a:pt x="71" y="370"/>
                  </a:lnTo>
                  <a:lnTo>
                    <a:pt x="63" y="370"/>
                  </a:lnTo>
                  <a:lnTo>
                    <a:pt x="56" y="369"/>
                  </a:lnTo>
                  <a:lnTo>
                    <a:pt x="50" y="369"/>
                  </a:lnTo>
                  <a:lnTo>
                    <a:pt x="43" y="366"/>
                  </a:lnTo>
                  <a:lnTo>
                    <a:pt x="35" y="364"/>
                  </a:lnTo>
                  <a:lnTo>
                    <a:pt x="32" y="363"/>
                  </a:lnTo>
                  <a:lnTo>
                    <a:pt x="26" y="359"/>
                  </a:lnTo>
                  <a:lnTo>
                    <a:pt x="17" y="357"/>
                  </a:lnTo>
                  <a:lnTo>
                    <a:pt x="15" y="353"/>
                  </a:lnTo>
                  <a:lnTo>
                    <a:pt x="11" y="351"/>
                  </a:lnTo>
                  <a:lnTo>
                    <a:pt x="7" y="347"/>
                  </a:lnTo>
                  <a:lnTo>
                    <a:pt x="4" y="343"/>
                  </a:lnTo>
                  <a:lnTo>
                    <a:pt x="4" y="339"/>
                  </a:lnTo>
                  <a:lnTo>
                    <a:pt x="0" y="336"/>
                  </a:lnTo>
                  <a:lnTo>
                    <a:pt x="0" y="328"/>
                  </a:lnTo>
                  <a:lnTo>
                    <a:pt x="0" y="41"/>
                  </a:lnTo>
                  <a:lnTo>
                    <a:pt x="0" y="39"/>
                  </a:lnTo>
                  <a:lnTo>
                    <a:pt x="0" y="35"/>
                  </a:lnTo>
                  <a:lnTo>
                    <a:pt x="4" y="31"/>
                  </a:lnTo>
                  <a:lnTo>
                    <a:pt x="4" y="28"/>
                  </a:lnTo>
                  <a:lnTo>
                    <a:pt x="7" y="24"/>
                  </a:lnTo>
                  <a:lnTo>
                    <a:pt x="11" y="20"/>
                  </a:lnTo>
                  <a:lnTo>
                    <a:pt x="15" y="18"/>
                  </a:lnTo>
                  <a:lnTo>
                    <a:pt x="17" y="14"/>
                  </a:lnTo>
                  <a:lnTo>
                    <a:pt x="26" y="12"/>
                  </a:lnTo>
                  <a:lnTo>
                    <a:pt x="32" y="8"/>
                  </a:lnTo>
                  <a:lnTo>
                    <a:pt x="35" y="6"/>
                  </a:lnTo>
                  <a:lnTo>
                    <a:pt x="43" y="5"/>
                  </a:lnTo>
                  <a:lnTo>
                    <a:pt x="50" y="2"/>
                  </a:lnTo>
                  <a:lnTo>
                    <a:pt x="56" y="2"/>
                  </a:lnTo>
                  <a:lnTo>
                    <a:pt x="63" y="0"/>
                  </a:lnTo>
                  <a:lnTo>
                    <a:pt x="78" y="0"/>
                  </a:lnTo>
                </a:path>
              </a:pathLst>
            </a:custGeom>
            <a:solidFill>
              <a:srgbClr val="00FF00"/>
            </a:solidFill>
            <a:ln w="9525" cap="rnd">
              <a:noFill/>
              <a:round/>
              <a:headEnd type="none" w="sm" len="sm"/>
              <a:tailEnd type="none" w="sm" len="sm"/>
            </a:ln>
            <a:effectLst/>
          </p:spPr>
          <p:txBody>
            <a:bodyPr/>
            <a:lstStyle/>
            <a:p>
              <a:endParaRPr lang="en-US" dirty="0"/>
            </a:p>
          </p:txBody>
        </p:sp>
        <p:sp>
          <p:nvSpPr>
            <p:cNvPr id="96265" name="Freeform 9"/>
            <p:cNvSpPr>
              <a:spLocks/>
            </p:cNvSpPr>
            <p:nvPr/>
          </p:nvSpPr>
          <p:spPr bwMode="auto">
            <a:xfrm>
              <a:off x="2074" y="1939"/>
              <a:ext cx="451" cy="236"/>
            </a:xfrm>
            <a:custGeom>
              <a:avLst/>
              <a:gdLst/>
              <a:ahLst/>
              <a:cxnLst>
                <a:cxn ang="0">
                  <a:pos x="0" y="235"/>
                </a:cxn>
                <a:cxn ang="0">
                  <a:pos x="94" y="0"/>
                </a:cxn>
                <a:cxn ang="0">
                  <a:pos x="188" y="0"/>
                </a:cxn>
                <a:cxn ang="0">
                  <a:pos x="142" y="103"/>
                </a:cxn>
                <a:cxn ang="0">
                  <a:pos x="342" y="0"/>
                </a:cxn>
                <a:cxn ang="0">
                  <a:pos x="450" y="0"/>
                </a:cxn>
                <a:cxn ang="0">
                  <a:pos x="250" y="103"/>
                </a:cxn>
                <a:cxn ang="0">
                  <a:pos x="381" y="235"/>
                </a:cxn>
                <a:cxn ang="0">
                  <a:pos x="270" y="235"/>
                </a:cxn>
                <a:cxn ang="0">
                  <a:pos x="174" y="137"/>
                </a:cxn>
                <a:cxn ang="0">
                  <a:pos x="125" y="160"/>
                </a:cxn>
                <a:cxn ang="0">
                  <a:pos x="94" y="235"/>
                </a:cxn>
                <a:cxn ang="0">
                  <a:pos x="0" y="235"/>
                </a:cxn>
              </a:cxnLst>
              <a:rect l="0" t="0" r="r" b="b"/>
              <a:pathLst>
                <a:path w="451" h="236">
                  <a:moveTo>
                    <a:pt x="0" y="235"/>
                  </a:moveTo>
                  <a:lnTo>
                    <a:pt x="94" y="0"/>
                  </a:lnTo>
                  <a:lnTo>
                    <a:pt x="188" y="0"/>
                  </a:lnTo>
                  <a:lnTo>
                    <a:pt x="142" y="103"/>
                  </a:lnTo>
                  <a:lnTo>
                    <a:pt x="342" y="0"/>
                  </a:lnTo>
                  <a:lnTo>
                    <a:pt x="450" y="0"/>
                  </a:lnTo>
                  <a:lnTo>
                    <a:pt x="250" y="103"/>
                  </a:lnTo>
                  <a:lnTo>
                    <a:pt x="381" y="235"/>
                  </a:lnTo>
                  <a:lnTo>
                    <a:pt x="270" y="235"/>
                  </a:lnTo>
                  <a:lnTo>
                    <a:pt x="174" y="137"/>
                  </a:lnTo>
                  <a:lnTo>
                    <a:pt x="125" y="160"/>
                  </a:lnTo>
                  <a:lnTo>
                    <a:pt x="94" y="235"/>
                  </a:lnTo>
                  <a:lnTo>
                    <a:pt x="0" y="235"/>
                  </a:lnTo>
                </a:path>
              </a:pathLst>
            </a:custGeom>
            <a:solidFill>
              <a:srgbClr val="FFFFFF"/>
            </a:solidFill>
            <a:ln w="9525" cap="rnd">
              <a:noFill/>
              <a:round/>
              <a:headEnd type="none" w="sm" len="sm"/>
              <a:tailEnd type="none" w="sm" len="sm"/>
            </a:ln>
            <a:effectLst/>
          </p:spPr>
          <p:txBody>
            <a:bodyPr/>
            <a:lstStyle/>
            <a:p>
              <a:endParaRPr lang="en-US" dirty="0"/>
            </a:p>
          </p:txBody>
        </p:sp>
        <p:sp>
          <p:nvSpPr>
            <p:cNvPr id="96266" name="Freeform 10"/>
            <p:cNvSpPr>
              <a:spLocks/>
            </p:cNvSpPr>
            <p:nvPr/>
          </p:nvSpPr>
          <p:spPr bwMode="auto">
            <a:xfrm>
              <a:off x="1647" y="1939"/>
              <a:ext cx="439" cy="236"/>
            </a:xfrm>
            <a:custGeom>
              <a:avLst/>
              <a:gdLst/>
              <a:ahLst/>
              <a:cxnLst>
                <a:cxn ang="0">
                  <a:pos x="0" y="235"/>
                </a:cxn>
                <a:cxn ang="0">
                  <a:pos x="88" y="0"/>
                </a:cxn>
                <a:cxn ang="0">
                  <a:pos x="178" y="0"/>
                </a:cxn>
                <a:cxn ang="0">
                  <a:pos x="288" y="160"/>
                </a:cxn>
                <a:cxn ang="0">
                  <a:pos x="343" y="0"/>
                </a:cxn>
                <a:cxn ang="0">
                  <a:pos x="438" y="0"/>
                </a:cxn>
                <a:cxn ang="0">
                  <a:pos x="346" y="235"/>
                </a:cxn>
                <a:cxn ang="0">
                  <a:pos x="260" y="235"/>
                </a:cxn>
                <a:cxn ang="0">
                  <a:pos x="154" y="75"/>
                </a:cxn>
                <a:cxn ang="0">
                  <a:pos x="88" y="235"/>
                </a:cxn>
                <a:cxn ang="0">
                  <a:pos x="0" y="235"/>
                </a:cxn>
              </a:cxnLst>
              <a:rect l="0" t="0" r="r" b="b"/>
              <a:pathLst>
                <a:path w="439" h="236">
                  <a:moveTo>
                    <a:pt x="0" y="235"/>
                  </a:moveTo>
                  <a:lnTo>
                    <a:pt x="88" y="0"/>
                  </a:lnTo>
                  <a:lnTo>
                    <a:pt x="178" y="0"/>
                  </a:lnTo>
                  <a:lnTo>
                    <a:pt x="288" y="160"/>
                  </a:lnTo>
                  <a:lnTo>
                    <a:pt x="343" y="0"/>
                  </a:lnTo>
                  <a:lnTo>
                    <a:pt x="438" y="0"/>
                  </a:lnTo>
                  <a:lnTo>
                    <a:pt x="346" y="235"/>
                  </a:lnTo>
                  <a:lnTo>
                    <a:pt x="260" y="235"/>
                  </a:lnTo>
                  <a:lnTo>
                    <a:pt x="154" y="75"/>
                  </a:lnTo>
                  <a:lnTo>
                    <a:pt x="88" y="235"/>
                  </a:lnTo>
                  <a:lnTo>
                    <a:pt x="0" y="235"/>
                  </a:lnTo>
                </a:path>
              </a:pathLst>
            </a:custGeom>
            <a:solidFill>
              <a:srgbClr val="FFFFFF"/>
            </a:solidFill>
            <a:ln w="9525" cap="rnd">
              <a:noFill/>
              <a:round/>
              <a:headEnd type="none" w="sm" len="sm"/>
              <a:tailEnd type="none" w="sm" len="sm"/>
            </a:ln>
            <a:effectLst/>
          </p:spPr>
          <p:txBody>
            <a:bodyPr/>
            <a:lstStyle/>
            <a:p>
              <a:endParaRPr lang="en-US" dirty="0"/>
            </a:p>
          </p:txBody>
        </p:sp>
        <p:sp>
          <p:nvSpPr>
            <p:cNvPr id="96267" name="Freeform 11"/>
            <p:cNvSpPr>
              <a:spLocks/>
            </p:cNvSpPr>
            <p:nvPr/>
          </p:nvSpPr>
          <p:spPr bwMode="auto">
            <a:xfrm>
              <a:off x="1486" y="1939"/>
              <a:ext cx="172" cy="236"/>
            </a:xfrm>
            <a:custGeom>
              <a:avLst/>
              <a:gdLst/>
              <a:ahLst/>
              <a:cxnLst>
                <a:cxn ang="0">
                  <a:pos x="0" y="235"/>
                </a:cxn>
                <a:cxn ang="0">
                  <a:pos x="90" y="0"/>
                </a:cxn>
                <a:cxn ang="0">
                  <a:pos x="171" y="0"/>
                </a:cxn>
                <a:cxn ang="0">
                  <a:pos x="90" y="235"/>
                </a:cxn>
                <a:cxn ang="0">
                  <a:pos x="0" y="235"/>
                </a:cxn>
              </a:cxnLst>
              <a:rect l="0" t="0" r="r" b="b"/>
              <a:pathLst>
                <a:path w="172" h="236">
                  <a:moveTo>
                    <a:pt x="0" y="235"/>
                  </a:moveTo>
                  <a:lnTo>
                    <a:pt x="90" y="0"/>
                  </a:lnTo>
                  <a:lnTo>
                    <a:pt x="171" y="0"/>
                  </a:lnTo>
                  <a:lnTo>
                    <a:pt x="90" y="235"/>
                  </a:lnTo>
                  <a:lnTo>
                    <a:pt x="0" y="235"/>
                  </a:lnTo>
                </a:path>
              </a:pathLst>
            </a:custGeom>
            <a:solidFill>
              <a:srgbClr val="FFFFFF"/>
            </a:solidFill>
            <a:ln w="9525" cap="rnd">
              <a:noFill/>
              <a:round/>
              <a:headEnd type="none" w="sm" len="sm"/>
              <a:tailEnd type="none" w="sm" len="sm"/>
            </a:ln>
            <a:effectLst/>
          </p:spPr>
          <p:txBody>
            <a:bodyPr/>
            <a:lstStyle/>
            <a:p>
              <a:endParaRPr lang="en-US" dirty="0"/>
            </a:p>
          </p:txBody>
        </p:sp>
        <p:sp>
          <p:nvSpPr>
            <p:cNvPr id="96268" name="Freeform 12"/>
            <p:cNvSpPr>
              <a:spLocks/>
            </p:cNvSpPr>
            <p:nvPr/>
          </p:nvSpPr>
          <p:spPr bwMode="auto">
            <a:xfrm>
              <a:off x="1063" y="1939"/>
              <a:ext cx="437" cy="236"/>
            </a:xfrm>
            <a:custGeom>
              <a:avLst/>
              <a:gdLst/>
              <a:ahLst/>
              <a:cxnLst>
                <a:cxn ang="0">
                  <a:pos x="0" y="235"/>
                </a:cxn>
                <a:cxn ang="0">
                  <a:pos x="86" y="0"/>
                </a:cxn>
                <a:cxn ang="0">
                  <a:pos x="177" y="0"/>
                </a:cxn>
                <a:cxn ang="0">
                  <a:pos x="145" y="85"/>
                </a:cxn>
                <a:cxn ang="0">
                  <a:pos x="312" y="85"/>
                </a:cxn>
                <a:cxn ang="0">
                  <a:pos x="342" y="0"/>
                </a:cxn>
                <a:cxn ang="0">
                  <a:pos x="436" y="0"/>
                </a:cxn>
                <a:cxn ang="0">
                  <a:pos x="342" y="235"/>
                </a:cxn>
                <a:cxn ang="0">
                  <a:pos x="253" y="235"/>
                </a:cxn>
                <a:cxn ang="0">
                  <a:pos x="294" y="130"/>
                </a:cxn>
                <a:cxn ang="0">
                  <a:pos x="132" y="130"/>
                </a:cxn>
                <a:cxn ang="0">
                  <a:pos x="90" y="235"/>
                </a:cxn>
                <a:cxn ang="0">
                  <a:pos x="0" y="235"/>
                </a:cxn>
              </a:cxnLst>
              <a:rect l="0" t="0" r="r" b="b"/>
              <a:pathLst>
                <a:path w="437" h="236">
                  <a:moveTo>
                    <a:pt x="0" y="235"/>
                  </a:moveTo>
                  <a:lnTo>
                    <a:pt x="86" y="0"/>
                  </a:lnTo>
                  <a:lnTo>
                    <a:pt x="177" y="0"/>
                  </a:lnTo>
                  <a:lnTo>
                    <a:pt x="145" y="85"/>
                  </a:lnTo>
                  <a:lnTo>
                    <a:pt x="312" y="85"/>
                  </a:lnTo>
                  <a:lnTo>
                    <a:pt x="342" y="0"/>
                  </a:lnTo>
                  <a:lnTo>
                    <a:pt x="436" y="0"/>
                  </a:lnTo>
                  <a:lnTo>
                    <a:pt x="342" y="235"/>
                  </a:lnTo>
                  <a:lnTo>
                    <a:pt x="253" y="235"/>
                  </a:lnTo>
                  <a:lnTo>
                    <a:pt x="294" y="130"/>
                  </a:lnTo>
                  <a:lnTo>
                    <a:pt x="132" y="130"/>
                  </a:lnTo>
                  <a:lnTo>
                    <a:pt x="90" y="235"/>
                  </a:lnTo>
                  <a:lnTo>
                    <a:pt x="0" y="235"/>
                  </a:lnTo>
                </a:path>
              </a:pathLst>
            </a:custGeom>
            <a:solidFill>
              <a:srgbClr val="FFFFFF"/>
            </a:solidFill>
            <a:ln w="9525" cap="rnd">
              <a:noFill/>
              <a:round/>
              <a:headEnd type="none" w="sm" len="sm"/>
              <a:tailEnd type="none" w="sm" len="sm"/>
            </a:ln>
            <a:effectLst/>
          </p:spPr>
          <p:txBody>
            <a:bodyPr/>
            <a:lstStyle/>
            <a:p>
              <a:endParaRPr lang="en-US" dirty="0"/>
            </a:p>
          </p:txBody>
        </p:sp>
        <p:sp>
          <p:nvSpPr>
            <p:cNvPr id="96269" name="Freeform 13"/>
            <p:cNvSpPr>
              <a:spLocks/>
            </p:cNvSpPr>
            <p:nvPr/>
          </p:nvSpPr>
          <p:spPr bwMode="auto">
            <a:xfrm>
              <a:off x="739" y="1939"/>
              <a:ext cx="356" cy="236"/>
            </a:xfrm>
            <a:custGeom>
              <a:avLst/>
              <a:gdLst/>
              <a:ahLst/>
              <a:cxnLst>
                <a:cxn ang="0">
                  <a:pos x="55" y="235"/>
                </a:cxn>
                <a:cxn ang="0">
                  <a:pos x="128" y="42"/>
                </a:cxn>
                <a:cxn ang="0">
                  <a:pos x="0" y="42"/>
                </a:cxn>
                <a:cxn ang="0">
                  <a:pos x="17" y="0"/>
                </a:cxn>
                <a:cxn ang="0">
                  <a:pos x="355" y="0"/>
                </a:cxn>
                <a:cxn ang="0">
                  <a:pos x="340" y="42"/>
                </a:cxn>
                <a:cxn ang="0">
                  <a:pos x="216" y="42"/>
                </a:cxn>
                <a:cxn ang="0">
                  <a:pos x="145" y="235"/>
                </a:cxn>
                <a:cxn ang="0">
                  <a:pos x="55" y="235"/>
                </a:cxn>
              </a:cxnLst>
              <a:rect l="0" t="0" r="r" b="b"/>
              <a:pathLst>
                <a:path w="356" h="236">
                  <a:moveTo>
                    <a:pt x="55" y="235"/>
                  </a:moveTo>
                  <a:lnTo>
                    <a:pt x="128" y="42"/>
                  </a:lnTo>
                  <a:lnTo>
                    <a:pt x="0" y="42"/>
                  </a:lnTo>
                  <a:lnTo>
                    <a:pt x="17" y="0"/>
                  </a:lnTo>
                  <a:lnTo>
                    <a:pt x="355" y="0"/>
                  </a:lnTo>
                  <a:lnTo>
                    <a:pt x="340" y="42"/>
                  </a:lnTo>
                  <a:lnTo>
                    <a:pt x="216" y="42"/>
                  </a:lnTo>
                  <a:lnTo>
                    <a:pt x="145" y="235"/>
                  </a:lnTo>
                  <a:lnTo>
                    <a:pt x="55" y="235"/>
                  </a:lnTo>
                </a:path>
              </a:pathLst>
            </a:custGeom>
            <a:solidFill>
              <a:srgbClr val="FFFFFF"/>
            </a:solidFill>
            <a:ln w="9525" cap="rnd">
              <a:noFill/>
              <a:round/>
              <a:headEnd type="none" w="sm" len="sm"/>
              <a:tailEnd type="none" w="sm" len="sm"/>
            </a:ln>
            <a:effectLst/>
          </p:spPr>
          <p:txBody>
            <a:bodyPr/>
            <a:lstStyle/>
            <a:p>
              <a:endParaRPr lang="en-US" dirty="0"/>
            </a:p>
          </p:txBody>
        </p:sp>
        <p:sp>
          <p:nvSpPr>
            <p:cNvPr id="96270" name="Freeform 14"/>
            <p:cNvSpPr>
              <a:spLocks/>
            </p:cNvSpPr>
            <p:nvPr/>
          </p:nvSpPr>
          <p:spPr bwMode="auto">
            <a:xfrm>
              <a:off x="2064" y="2522"/>
              <a:ext cx="124" cy="81"/>
            </a:xfrm>
            <a:custGeom>
              <a:avLst/>
              <a:gdLst/>
              <a:ahLst/>
              <a:cxnLst>
                <a:cxn ang="0">
                  <a:pos x="46" y="80"/>
                </a:cxn>
                <a:cxn ang="0">
                  <a:pos x="46" y="50"/>
                </a:cxn>
                <a:cxn ang="0">
                  <a:pos x="0" y="0"/>
                </a:cxn>
                <a:cxn ang="0">
                  <a:pos x="35" y="0"/>
                </a:cxn>
                <a:cxn ang="0">
                  <a:pos x="62" y="32"/>
                </a:cxn>
                <a:cxn ang="0">
                  <a:pos x="89" y="0"/>
                </a:cxn>
                <a:cxn ang="0">
                  <a:pos x="123" y="0"/>
                </a:cxn>
                <a:cxn ang="0">
                  <a:pos x="75" y="50"/>
                </a:cxn>
                <a:cxn ang="0">
                  <a:pos x="75" y="80"/>
                </a:cxn>
                <a:cxn ang="0">
                  <a:pos x="46" y="80"/>
                </a:cxn>
              </a:cxnLst>
              <a:rect l="0" t="0" r="r" b="b"/>
              <a:pathLst>
                <a:path w="124" h="81">
                  <a:moveTo>
                    <a:pt x="46" y="80"/>
                  </a:moveTo>
                  <a:lnTo>
                    <a:pt x="46" y="50"/>
                  </a:lnTo>
                  <a:lnTo>
                    <a:pt x="0" y="0"/>
                  </a:lnTo>
                  <a:lnTo>
                    <a:pt x="35" y="0"/>
                  </a:lnTo>
                  <a:lnTo>
                    <a:pt x="62" y="32"/>
                  </a:lnTo>
                  <a:lnTo>
                    <a:pt x="89" y="0"/>
                  </a:lnTo>
                  <a:lnTo>
                    <a:pt x="123" y="0"/>
                  </a:lnTo>
                  <a:lnTo>
                    <a:pt x="75" y="50"/>
                  </a:lnTo>
                  <a:lnTo>
                    <a:pt x="75" y="80"/>
                  </a:lnTo>
                  <a:lnTo>
                    <a:pt x="46" y="80"/>
                  </a:lnTo>
                </a:path>
              </a:pathLst>
            </a:custGeom>
            <a:solidFill>
              <a:srgbClr val="000000"/>
            </a:solidFill>
            <a:ln w="9525" cap="rnd">
              <a:noFill/>
              <a:round/>
              <a:headEnd type="none" w="sm" len="sm"/>
              <a:tailEnd type="none" w="sm" len="sm"/>
            </a:ln>
            <a:effectLst/>
          </p:spPr>
          <p:txBody>
            <a:bodyPr/>
            <a:lstStyle/>
            <a:p>
              <a:endParaRPr lang="en-US" dirty="0"/>
            </a:p>
          </p:txBody>
        </p:sp>
        <p:sp>
          <p:nvSpPr>
            <p:cNvPr id="96271" name="Freeform 15"/>
            <p:cNvSpPr>
              <a:spLocks/>
            </p:cNvSpPr>
            <p:nvPr/>
          </p:nvSpPr>
          <p:spPr bwMode="auto">
            <a:xfrm>
              <a:off x="1934" y="2522"/>
              <a:ext cx="137" cy="81"/>
            </a:xfrm>
            <a:custGeom>
              <a:avLst/>
              <a:gdLst/>
              <a:ahLst/>
              <a:cxnLst>
                <a:cxn ang="0">
                  <a:pos x="0" y="80"/>
                </a:cxn>
                <a:cxn ang="0">
                  <a:pos x="50" y="0"/>
                </a:cxn>
                <a:cxn ang="0">
                  <a:pos x="86" y="0"/>
                </a:cxn>
                <a:cxn ang="0">
                  <a:pos x="136" y="80"/>
                </a:cxn>
                <a:cxn ang="0">
                  <a:pos x="102" y="80"/>
                </a:cxn>
                <a:cxn ang="0">
                  <a:pos x="93" y="63"/>
                </a:cxn>
                <a:cxn ang="0">
                  <a:pos x="39" y="63"/>
                </a:cxn>
                <a:cxn ang="0">
                  <a:pos x="30" y="80"/>
                </a:cxn>
                <a:cxn ang="0">
                  <a:pos x="0" y="80"/>
                </a:cxn>
              </a:cxnLst>
              <a:rect l="0" t="0" r="r" b="b"/>
              <a:pathLst>
                <a:path w="137" h="81">
                  <a:moveTo>
                    <a:pt x="0" y="80"/>
                  </a:moveTo>
                  <a:lnTo>
                    <a:pt x="50" y="0"/>
                  </a:lnTo>
                  <a:lnTo>
                    <a:pt x="86" y="0"/>
                  </a:lnTo>
                  <a:lnTo>
                    <a:pt x="136" y="80"/>
                  </a:lnTo>
                  <a:lnTo>
                    <a:pt x="102" y="80"/>
                  </a:lnTo>
                  <a:lnTo>
                    <a:pt x="93" y="63"/>
                  </a:lnTo>
                  <a:lnTo>
                    <a:pt x="39" y="63"/>
                  </a:lnTo>
                  <a:lnTo>
                    <a:pt x="30" y="80"/>
                  </a:lnTo>
                  <a:lnTo>
                    <a:pt x="0" y="80"/>
                  </a:lnTo>
                </a:path>
              </a:pathLst>
            </a:custGeom>
            <a:solidFill>
              <a:srgbClr val="000000"/>
            </a:solidFill>
            <a:ln w="9525" cap="rnd">
              <a:noFill/>
              <a:round/>
              <a:headEnd type="none" w="sm" len="sm"/>
              <a:tailEnd type="none" w="sm" len="sm"/>
            </a:ln>
            <a:effectLst/>
          </p:spPr>
          <p:txBody>
            <a:bodyPr/>
            <a:lstStyle/>
            <a:p>
              <a:endParaRPr lang="en-US" dirty="0"/>
            </a:p>
          </p:txBody>
        </p:sp>
        <p:sp>
          <p:nvSpPr>
            <p:cNvPr id="96272" name="Freeform 16"/>
            <p:cNvSpPr>
              <a:spLocks/>
            </p:cNvSpPr>
            <p:nvPr/>
          </p:nvSpPr>
          <p:spPr bwMode="auto">
            <a:xfrm>
              <a:off x="1747" y="2522"/>
              <a:ext cx="183" cy="81"/>
            </a:xfrm>
            <a:custGeom>
              <a:avLst/>
              <a:gdLst/>
              <a:ahLst/>
              <a:cxnLst>
                <a:cxn ang="0">
                  <a:pos x="44" y="80"/>
                </a:cxn>
                <a:cxn ang="0">
                  <a:pos x="0" y="0"/>
                </a:cxn>
                <a:cxn ang="0">
                  <a:pos x="30" y="0"/>
                </a:cxn>
                <a:cxn ang="0">
                  <a:pos x="54" y="58"/>
                </a:cxn>
                <a:cxn ang="0">
                  <a:pos x="77" y="0"/>
                </a:cxn>
                <a:cxn ang="0">
                  <a:pos x="108" y="0"/>
                </a:cxn>
                <a:cxn ang="0">
                  <a:pos x="132" y="60"/>
                </a:cxn>
                <a:cxn ang="0">
                  <a:pos x="152" y="0"/>
                </a:cxn>
                <a:cxn ang="0">
                  <a:pos x="182" y="0"/>
                </a:cxn>
                <a:cxn ang="0">
                  <a:pos x="144" y="80"/>
                </a:cxn>
                <a:cxn ang="0">
                  <a:pos x="114" y="80"/>
                </a:cxn>
                <a:cxn ang="0">
                  <a:pos x="90" y="19"/>
                </a:cxn>
                <a:cxn ang="0">
                  <a:pos x="67" y="80"/>
                </a:cxn>
                <a:cxn ang="0">
                  <a:pos x="44" y="80"/>
                </a:cxn>
              </a:cxnLst>
              <a:rect l="0" t="0" r="r" b="b"/>
              <a:pathLst>
                <a:path w="183" h="81">
                  <a:moveTo>
                    <a:pt x="44" y="80"/>
                  </a:moveTo>
                  <a:lnTo>
                    <a:pt x="0" y="0"/>
                  </a:lnTo>
                  <a:lnTo>
                    <a:pt x="30" y="0"/>
                  </a:lnTo>
                  <a:lnTo>
                    <a:pt x="54" y="58"/>
                  </a:lnTo>
                  <a:lnTo>
                    <a:pt x="77" y="0"/>
                  </a:lnTo>
                  <a:lnTo>
                    <a:pt x="108" y="0"/>
                  </a:lnTo>
                  <a:lnTo>
                    <a:pt x="132" y="60"/>
                  </a:lnTo>
                  <a:lnTo>
                    <a:pt x="152" y="0"/>
                  </a:lnTo>
                  <a:lnTo>
                    <a:pt x="182" y="0"/>
                  </a:lnTo>
                  <a:lnTo>
                    <a:pt x="144" y="80"/>
                  </a:lnTo>
                  <a:lnTo>
                    <a:pt x="114" y="80"/>
                  </a:lnTo>
                  <a:lnTo>
                    <a:pt x="90" y="19"/>
                  </a:lnTo>
                  <a:lnTo>
                    <a:pt x="67" y="80"/>
                  </a:lnTo>
                  <a:lnTo>
                    <a:pt x="44" y="80"/>
                  </a:lnTo>
                </a:path>
              </a:pathLst>
            </a:custGeom>
            <a:solidFill>
              <a:srgbClr val="000000"/>
            </a:solidFill>
            <a:ln w="9525" cap="rnd">
              <a:noFill/>
              <a:round/>
              <a:headEnd type="none" w="sm" len="sm"/>
              <a:tailEnd type="none" w="sm" len="sm"/>
            </a:ln>
            <a:effectLst/>
          </p:spPr>
          <p:txBody>
            <a:bodyPr/>
            <a:lstStyle/>
            <a:p>
              <a:endParaRPr lang="en-US" dirty="0"/>
            </a:p>
          </p:txBody>
        </p:sp>
        <p:sp>
          <p:nvSpPr>
            <p:cNvPr id="96273" name="Freeform 17"/>
            <p:cNvSpPr>
              <a:spLocks/>
            </p:cNvSpPr>
            <p:nvPr/>
          </p:nvSpPr>
          <p:spPr bwMode="auto">
            <a:xfrm>
              <a:off x="1504" y="2522"/>
              <a:ext cx="113" cy="81"/>
            </a:xfrm>
            <a:custGeom>
              <a:avLst/>
              <a:gdLst/>
              <a:ahLst/>
              <a:cxnLst>
                <a:cxn ang="0">
                  <a:pos x="43" y="80"/>
                </a:cxn>
                <a:cxn ang="0">
                  <a:pos x="43" y="13"/>
                </a:cxn>
                <a:cxn ang="0">
                  <a:pos x="0" y="13"/>
                </a:cxn>
                <a:cxn ang="0">
                  <a:pos x="0" y="0"/>
                </a:cxn>
                <a:cxn ang="0">
                  <a:pos x="112" y="0"/>
                </a:cxn>
                <a:cxn ang="0">
                  <a:pos x="112" y="13"/>
                </a:cxn>
                <a:cxn ang="0">
                  <a:pos x="71" y="13"/>
                </a:cxn>
                <a:cxn ang="0">
                  <a:pos x="71" y="80"/>
                </a:cxn>
                <a:cxn ang="0">
                  <a:pos x="43" y="80"/>
                </a:cxn>
              </a:cxnLst>
              <a:rect l="0" t="0" r="r" b="b"/>
              <a:pathLst>
                <a:path w="113" h="81">
                  <a:moveTo>
                    <a:pt x="43" y="80"/>
                  </a:moveTo>
                  <a:lnTo>
                    <a:pt x="43" y="13"/>
                  </a:lnTo>
                  <a:lnTo>
                    <a:pt x="0" y="13"/>
                  </a:lnTo>
                  <a:lnTo>
                    <a:pt x="0" y="0"/>
                  </a:lnTo>
                  <a:lnTo>
                    <a:pt x="112" y="0"/>
                  </a:lnTo>
                  <a:lnTo>
                    <a:pt x="112" y="13"/>
                  </a:lnTo>
                  <a:lnTo>
                    <a:pt x="71" y="13"/>
                  </a:lnTo>
                  <a:lnTo>
                    <a:pt x="71" y="80"/>
                  </a:lnTo>
                  <a:lnTo>
                    <a:pt x="43" y="80"/>
                  </a:lnTo>
                </a:path>
              </a:pathLst>
            </a:custGeom>
            <a:solidFill>
              <a:srgbClr val="000000"/>
            </a:solidFill>
            <a:ln w="9525" cap="rnd">
              <a:noFill/>
              <a:round/>
              <a:headEnd type="none" w="sm" len="sm"/>
              <a:tailEnd type="none" w="sm" len="sm"/>
            </a:ln>
            <a:effectLst/>
          </p:spPr>
          <p:txBody>
            <a:bodyPr/>
            <a:lstStyle/>
            <a:p>
              <a:endParaRPr lang="en-US" dirty="0"/>
            </a:p>
          </p:txBody>
        </p:sp>
        <p:sp>
          <p:nvSpPr>
            <p:cNvPr id="96274" name="Freeform 18"/>
            <p:cNvSpPr>
              <a:spLocks/>
            </p:cNvSpPr>
            <p:nvPr/>
          </p:nvSpPr>
          <p:spPr bwMode="auto">
            <a:xfrm>
              <a:off x="1369" y="2519"/>
              <a:ext cx="117" cy="87"/>
            </a:xfrm>
            <a:custGeom>
              <a:avLst/>
              <a:gdLst/>
              <a:ahLst/>
              <a:cxnLst>
                <a:cxn ang="0">
                  <a:pos x="30" y="61"/>
                </a:cxn>
                <a:cxn ang="0">
                  <a:pos x="36" y="67"/>
                </a:cxn>
                <a:cxn ang="0">
                  <a:pos x="52" y="71"/>
                </a:cxn>
                <a:cxn ang="0">
                  <a:pos x="69" y="71"/>
                </a:cxn>
                <a:cxn ang="0">
                  <a:pos x="83" y="67"/>
                </a:cxn>
                <a:cxn ang="0">
                  <a:pos x="89" y="61"/>
                </a:cxn>
                <a:cxn ang="0">
                  <a:pos x="79" y="52"/>
                </a:cxn>
                <a:cxn ang="0">
                  <a:pos x="56" y="49"/>
                </a:cxn>
                <a:cxn ang="0">
                  <a:pos x="32" y="47"/>
                </a:cxn>
                <a:cxn ang="0">
                  <a:pos x="9" y="40"/>
                </a:cxn>
                <a:cxn ang="0">
                  <a:pos x="4" y="22"/>
                </a:cxn>
                <a:cxn ang="0">
                  <a:pos x="7" y="17"/>
                </a:cxn>
                <a:cxn ang="0">
                  <a:pos x="13" y="10"/>
                </a:cxn>
                <a:cxn ang="0">
                  <a:pos x="20" y="6"/>
                </a:cxn>
                <a:cxn ang="0">
                  <a:pos x="32" y="2"/>
                </a:cxn>
                <a:cxn ang="0">
                  <a:pos x="48" y="0"/>
                </a:cxn>
                <a:cxn ang="0">
                  <a:pos x="69" y="2"/>
                </a:cxn>
                <a:cxn ang="0">
                  <a:pos x="86" y="4"/>
                </a:cxn>
                <a:cxn ang="0">
                  <a:pos x="100" y="7"/>
                </a:cxn>
                <a:cxn ang="0">
                  <a:pos x="109" y="16"/>
                </a:cxn>
                <a:cxn ang="0">
                  <a:pos x="112" y="21"/>
                </a:cxn>
                <a:cxn ang="0">
                  <a:pos x="86" y="26"/>
                </a:cxn>
                <a:cxn ang="0">
                  <a:pos x="79" y="21"/>
                </a:cxn>
                <a:cxn ang="0">
                  <a:pos x="69" y="17"/>
                </a:cxn>
                <a:cxn ang="0">
                  <a:pos x="56" y="16"/>
                </a:cxn>
                <a:cxn ang="0">
                  <a:pos x="43" y="16"/>
                </a:cxn>
                <a:cxn ang="0">
                  <a:pos x="32" y="19"/>
                </a:cxn>
                <a:cxn ang="0">
                  <a:pos x="30" y="22"/>
                </a:cxn>
                <a:cxn ang="0">
                  <a:pos x="32" y="28"/>
                </a:cxn>
                <a:cxn ang="0">
                  <a:pos x="39" y="31"/>
                </a:cxn>
                <a:cxn ang="0">
                  <a:pos x="48" y="32"/>
                </a:cxn>
                <a:cxn ang="0">
                  <a:pos x="66" y="34"/>
                </a:cxn>
                <a:cxn ang="0">
                  <a:pos x="83" y="37"/>
                </a:cxn>
                <a:cxn ang="0">
                  <a:pos x="100" y="40"/>
                </a:cxn>
                <a:cxn ang="0">
                  <a:pos x="109" y="46"/>
                </a:cxn>
                <a:cxn ang="0">
                  <a:pos x="116" y="52"/>
                </a:cxn>
                <a:cxn ang="0">
                  <a:pos x="116" y="61"/>
                </a:cxn>
                <a:cxn ang="0">
                  <a:pos x="116" y="67"/>
                </a:cxn>
                <a:cxn ang="0">
                  <a:pos x="109" y="76"/>
                </a:cxn>
                <a:cxn ang="0">
                  <a:pos x="95" y="80"/>
                </a:cxn>
                <a:cxn ang="0">
                  <a:pos x="79" y="85"/>
                </a:cxn>
                <a:cxn ang="0">
                  <a:pos x="52" y="86"/>
                </a:cxn>
                <a:cxn ang="0">
                  <a:pos x="39" y="85"/>
                </a:cxn>
                <a:cxn ang="0">
                  <a:pos x="23" y="80"/>
                </a:cxn>
                <a:cxn ang="0">
                  <a:pos x="13" y="77"/>
                </a:cxn>
                <a:cxn ang="0">
                  <a:pos x="4" y="70"/>
                </a:cxn>
                <a:cxn ang="0">
                  <a:pos x="0" y="58"/>
                </a:cxn>
              </a:cxnLst>
              <a:rect l="0" t="0" r="r" b="b"/>
              <a:pathLst>
                <a:path w="117" h="87">
                  <a:moveTo>
                    <a:pt x="0" y="58"/>
                  </a:moveTo>
                  <a:lnTo>
                    <a:pt x="30" y="58"/>
                  </a:lnTo>
                  <a:lnTo>
                    <a:pt x="30" y="61"/>
                  </a:lnTo>
                  <a:lnTo>
                    <a:pt x="32" y="62"/>
                  </a:lnTo>
                  <a:lnTo>
                    <a:pt x="32" y="65"/>
                  </a:lnTo>
                  <a:lnTo>
                    <a:pt x="36" y="67"/>
                  </a:lnTo>
                  <a:lnTo>
                    <a:pt x="43" y="70"/>
                  </a:lnTo>
                  <a:lnTo>
                    <a:pt x="47" y="70"/>
                  </a:lnTo>
                  <a:lnTo>
                    <a:pt x="52" y="71"/>
                  </a:lnTo>
                  <a:lnTo>
                    <a:pt x="56" y="71"/>
                  </a:lnTo>
                  <a:lnTo>
                    <a:pt x="63" y="71"/>
                  </a:lnTo>
                  <a:lnTo>
                    <a:pt x="69" y="71"/>
                  </a:lnTo>
                  <a:lnTo>
                    <a:pt x="73" y="70"/>
                  </a:lnTo>
                  <a:lnTo>
                    <a:pt x="79" y="70"/>
                  </a:lnTo>
                  <a:lnTo>
                    <a:pt x="83" y="67"/>
                  </a:lnTo>
                  <a:lnTo>
                    <a:pt x="86" y="65"/>
                  </a:lnTo>
                  <a:lnTo>
                    <a:pt x="89" y="62"/>
                  </a:lnTo>
                  <a:lnTo>
                    <a:pt x="89" y="61"/>
                  </a:lnTo>
                  <a:lnTo>
                    <a:pt x="86" y="56"/>
                  </a:lnTo>
                  <a:lnTo>
                    <a:pt x="83" y="55"/>
                  </a:lnTo>
                  <a:lnTo>
                    <a:pt x="79" y="52"/>
                  </a:lnTo>
                  <a:lnTo>
                    <a:pt x="73" y="50"/>
                  </a:lnTo>
                  <a:lnTo>
                    <a:pt x="66" y="50"/>
                  </a:lnTo>
                  <a:lnTo>
                    <a:pt x="56" y="49"/>
                  </a:lnTo>
                  <a:lnTo>
                    <a:pt x="48" y="49"/>
                  </a:lnTo>
                  <a:lnTo>
                    <a:pt x="39" y="47"/>
                  </a:lnTo>
                  <a:lnTo>
                    <a:pt x="32" y="47"/>
                  </a:lnTo>
                  <a:lnTo>
                    <a:pt x="23" y="46"/>
                  </a:lnTo>
                  <a:lnTo>
                    <a:pt x="16" y="43"/>
                  </a:lnTo>
                  <a:lnTo>
                    <a:pt x="9" y="40"/>
                  </a:lnTo>
                  <a:lnTo>
                    <a:pt x="7" y="36"/>
                  </a:lnTo>
                  <a:lnTo>
                    <a:pt x="4" y="32"/>
                  </a:lnTo>
                  <a:lnTo>
                    <a:pt x="4" y="22"/>
                  </a:lnTo>
                  <a:lnTo>
                    <a:pt x="4" y="21"/>
                  </a:lnTo>
                  <a:lnTo>
                    <a:pt x="4" y="19"/>
                  </a:lnTo>
                  <a:lnTo>
                    <a:pt x="7" y="17"/>
                  </a:lnTo>
                  <a:lnTo>
                    <a:pt x="7" y="13"/>
                  </a:lnTo>
                  <a:lnTo>
                    <a:pt x="9" y="11"/>
                  </a:lnTo>
                  <a:lnTo>
                    <a:pt x="13" y="10"/>
                  </a:lnTo>
                  <a:lnTo>
                    <a:pt x="13" y="7"/>
                  </a:lnTo>
                  <a:lnTo>
                    <a:pt x="16" y="6"/>
                  </a:lnTo>
                  <a:lnTo>
                    <a:pt x="20" y="6"/>
                  </a:lnTo>
                  <a:lnTo>
                    <a:pt x="23" y="4"/>
                  </a:lnTo>
                  <a:lnTo>
                    <a:pt x="30" y="4"/>
                  </a:lnTo>
                  <a:lnTo>
                    <a:pt x="32" y="2"/>
                  </a:lnTo>
                  <a:lnTo>
                    <a:pt x="36" y="2"/>
                  </a:lnTo>
                  <a:lnTo>
                    <a:pt x="43" y="2"/>
                  </a:lnTo>
                  <a:lnTo>
                    <a:pt x="48" y="0"/>
                  </a:lnTo>
                  <a:lnTo>
                    <a:pt x="56" y="0"/>
                  </a:lnTo>
                  <a:lnTo>
                    <a:pt x="63" y="0"/>
                  </a:lnTo>
                  <a:lnTo>
                    <a:pt x="69" y="2"/>
                  </a:lnTo>
                  <a:lnTo>
                    <a:pt x="75" y="2"/>
                  </a:lnTo>
                  <a:lnTo>
                    <a:pt x="83" y="2"/>
                  </a:lnTo>
                  <a:lnTo>
                    <a:pt x="86" y="4"/>
                  </a:lnTo>
                  <a:lnTo>
                    <a:pt x="91" y="6"/>
                  </a:lnTo>
                  <a:lnTo>
                    <a:pt x="95" y="7"/>
                  </a:lnTo>
                  <a:lnTo>
                    <a:pt x="100" y="7"/>
                  </a:lnTo>
                  <a:lnTo>
                    <a:pt x="102" y="10"/>
                  </a:lnTo>
                  <a:lnTo>
                    <a:pt x="106" y="13"/>
                  </a:lnTo>
                  <a:lnTo>
                    <a:pt x="109" y="16"/>
                  </a:lnTo>
                  <a:lnTo>
                    <a:pt x="109" y="17"/>
                  </a:lnTo>
                  <a:lnTo>
                    <a:pt x="112" y="19"/>
                  </a:lnTo>
                  <a:lnTo>
                    <a:pt x="112" y="21"/>
                  </a:lnTo>
                  <a:lnTo>
                    <a:pt x="112" y="25"/>
                  </a:lnTo>
                  <a:lnTo>
                    <a:pt x="116" y="26"/>
                  </a:lnTo>
                  <a:lnTo>
                    <a:pt x="86" y="26"/>
                  </a:lnTo>
                  <a:lnTo>
                    <a:pt x="86" y="25"/>
                  </a:lnTo>
                  <a:lnTo>
                    <a:pt x="83" y="22"/>
                  </a:lnTo>
                  <a:lnTo>
                    <a:pt x="79" y="21"/>
                  </a:lnTo>
                  <a:lnTo>
                    <a:pt x="79" y="19"/>
                  </a:lnTo>
                  <a:lnTo>
                    <a:pt x="75" y="17"/>
                  </a:lnTo>
                  <a:lnTo>
                    <a:pt x="69" y="17"/>
                  </a:lnTo>
                  <a:lnTo>
                    <a:pt x="66" y="16"/>
                  </a:lnTo>
                  <a:lnTo>
                    <a:pt x="63" y="16"/>
                  </a:lnTo>
                  <a:lnTo>
                    <a:pt x="56" y="16"/>
                  </a:lnTo>
                  <a:lnTo>
                    <a:pt x="52" y="16"/>
                  </a:lnTo>
                  <a:lnTo>
                    <a:pt x="47" y="16"/>
                  </a:lnTo>
                  <a:lnTo>
                    <a:pt x="43" y="16"/>
                  </a:lnTo>
                  <a:lnTo>
                    <a:pt x="39" y="17"/>
                  </a:lnTo>
                  <a:lnTo>
                    <a:pt x="36" y="17"/>
                  </a:lnTo>
                  <a:lnTo>
                    <a:pt x="32" y="19"/>
                  </a:lnTo>
                  <a:lnTo>
                    <a:pt x="32" y="21"/>
                  </a:lnTo>
                  <a:lnTo>
                    <a:pt x="30" y="21"/>
                  </a:lnTo>
                  <a:lnTo>
                    <a:pt x="30" y="22"/>
                  </a:lnTo>
                  <a:lnTo>
                    <a:pt x="30" y="25"/>
                  </a:lnTo>
                  <a:lnTo>
                    <a:pt x="30" y="26"/>
                  </a:lnTo>
                  <a:lnTo>
                    <a:pt x="32" y="28"/>
                  </a:lnTo>
                  <a:lnTo>
                    <a:pt x="32" y="31"/>
                  </a:lnTo>
                  <a:lnTo>
                    <a:pt x="36" y="31"/>
                  </a:lnTo>
                  <a:lnTo>
                    <a:pt x="39" y="31"/>
                  </a:lnTo>
                  <a:lnTo>
                    <a:pt x="39" y="32"/>
                  </a:lnTo>
                  <a:lnTo>
                    <a:pt x="43" y="32"/>
                  </a:lnTo>
                  <a:lnTo>
                    <a:pt x="48" y="32"/>
                  </a:lnTo>
                  <a:lnTo>
                    <a:pt x="52" y="34"/>
                  </a:lnTo>
                  <a:lnTo>
                    <a:pt x="59" y="34"/>
                  </a:lnTo>
                  <a:lnTo>
                    <a:pt x="66" y="34"/>
                  </a:lnTo>
                  <a:lnTo>
                    <a:pt x="73" y="36"/>
                  </a:lnTo>
                  <a:lnTo>
                    <a:pt x="79" y="36"/>
                  </a:lnTo>
                  <a:lnTo>
                    <a:pt x="83" y="37"/>
                  </a:lnTo>
                  <a:lnTo>
                    <a:pt x="89" y="37"/>
                  </a:lnTo>
                  <a:lnTo>
                    <a:pt x="91" y="40"/>
                  </a:lnTo>
                  <a:lnTo>
                    <a:pt x="100" y="40"/>
                  </a:lnTo>
                  <a:lnTo>
                    <a:pt x="102" y="41"/>
                  </a:lnTo>
                  <a:lnTo>
                    <a:pt x="106" y="43"/>
                  </a:lnTo>
                  <a:lnTo>
                    <a:pt x="109" y="46"/>
                  </a:lnTo>
                  <a:lnTo>
                    <a:pt x="112" y="47"/>
                  </a:lnTo>
                  <a:lnTo>
                    <a:pt x="116" y="49"/>
                  </a:lnTo>
                  <a:lnTo>
                    <a:pt x="116" y="52"/>
                  </a:lnTo>
                  <a:lnTo>
                    <a:pt x="116" y="56"/>
                  </a:lnTo>
                  <a:lnTo>
                    <a:pt x="116" y="58"/>
                  </a:lnTo>
                  <a:lnTo>
                    <a:pt x="116" y="61"/>
                  </a:lnTo>
                  <a:lnTo>
                    <a:pt x="116" y="64"/>
                  </a:lnTo>
                  <a:lnTo>
                    <a:pt x="116" y="65"/>
                  </a:lnTo>
                  <a:lnTo>
                    <a:pt x="116" y="67"/>
                  </a:lnTo>
                  <a:lnTo>
                    <a:pt x="112" y="70"/>
                  </a:lnTo>
                  <a:lnTo>
                    <a:pt x="112" y="73"/>
                  </a:lnTo>
                  <a:lnTo>
                    <a:pt x="109" y="76"/>
                  </a:lnTo>
                  <a:lnTo>
                    <a:pt x="106" y="77"/>
                  </a:lnTo>
                  <a:lnTo>
                    <a:pt x="100" y="79"/>
                  </a:lnTo>
                  <a:lnTo>
                    <a:pt x="95" y="80"/>
                  </a:lnTo>
                  <a:lnTo>
                    <a:pt x="89" y="82"/>
                  </a:lnTo>
                  <a:lnTo>
                    <a:pt x="83" y="82"/>
                  </a:lnTo>
                  <a:lnTo>
                    <a:pt x="79" y="85"/>
                  </a:lnTo>
                  <a:lnTo>
                    <a:pt x="69" y="85"/>
                  </a:lnTo>
                  <a:lnTo>
                    <a:pt x="56" y="86"/>
                  </a:lnTo>
                  <a:lnTo>
                    <a:pt x="52" y="86"/>
                  </a:lnTo>
                  <a:lnTo>
                    <a:pt x="48" y="86"/>
                  </a:lnTo>
                  <a:lnTo>
                    <a:pt x="43" y="85"/>
                  </a:lnTo>
                  <a:lnTo>
                    <a:pt x="39" y="85"/>
                  </a:lnTo>
                  <a:lnTo>
                    <a:pt x="32" y="85"/>
                  </a:lnTo>
                  <a:lnTo>
                    <a:pt x="30" y="82"/>
                  </a:lnTo>
                  <a:lnTo>
                    <a:pt x="23" y="80"/>
                  </a:lnTo>
                  <a:lnTo>
                    <a:pt x="20" y="80"/>
                  </a:lnTo>
                  <a:lnTo>
                    <a:pt x="16" y="79"/>
                  </a:lnTo>
                  <a:lnTo>
                    <a:pt x="13" y="77"/>
                  </a:lnTo>
                  <a:lnTo>
                    <a:pt x="9" y="76"/>
                  </a:lnTo>
                  <a:lnTo>
                    <a:pt x="7" y="71"/>
                  </a:lnTo>
                  <a:lnTo>
                    <a:pt x="4" y="70"/>
                  </a:lnTo>
                  <a:lnTo>
                    <a:pt x="4" y="65"/>
                  </a:lnTo>
                  <a:lnTo>
                    <a:pt x="0" y="64"/>
                  </a:lnTo>
                  <a:lnTo>
                    <a:pt x="0" y="58"/>
                  </a:lnTo>
                </a:path>
              </a:pathLst>
            </a:custGeom>
            <a:solidFill>
              <a:srgbClr val="000000"/>
            </a:solidFill>
            <a:ln w="9525" cap="rnd">
              <a:noFill/>
              <a:round/>
              <a:headEnd type="none" w="sm" len="sm"/>
              <a:tailEnd type="none" w="sm" len="sm"/>
            </a:ln>
            <a:effectLst/>
          </p:spPr>
          <p:txBody>
            <a:bodyPr/>
            <a:lstStyle/>
            <a:p>
              <a:endParaRPr lang="en-US" dirty="0"/>
            </a:p>
          </p:txBody>
        </p:sp>
        <p:sp>
          <p:nvSpPr>
            <p:cNvPr id="96275" name="Freeform 19"/>
            <p:cNvSpPr>
              <a:spLocks/>
            </p:cNvSpPr>
            <p:nvPr/>
          </p:nvSpPr>
          <p:spPr bwMode="auto">
            <a:xfrm>
              <a:off x="1239" y="2522"/>
              <a:ext cx="110" cy="81"/>
            </a:xfrm>
            <a:custGeom>
              <a:avLst/>
              <a:gdLst/>
              <a:ahLst/>
              <a:cxnLst>
                <a:cxn ang="0">
                  <a:pos x="0" y="80"/>
                </a:cxn>
                <a:cxn ang="0">
                  <a:pos x="0" y="0"/>
                </a:cxn>
                <a:cxn ang="0">
                  <a:pos x="105" y="0"/>
                </a:cxn>
                <a:cxn ang="0">
                  <a:pos x="105" y="15"/>
                </a:cxn>
                <a:cxn ang="0">
                  <a:pos x="30" y="15"/>
                </a:cxn>
                <a:cxn ang="0">
                  <a:pos x="30" y="32"/>
                </a:cxn>
                <a:cxn ang="0">
                  <a:pos x="99" y="32"/>
                </a:cxn>
                <a:cxn ang="0">
                  <a:pos x="99" y="45"/>
                </a:cxn>
                <a:cxn ang="0">
                  <a:pos x="30" y="45"/>
                </a:cxn>
                <a:cxn ang="0">
                  <a:pos x="30" y="67"/>
                </a:cxn>
                <a:cxn ang="0">
                  <a:pos x="109" y="67"/>
                </a:cxn>
                <a:cxn ang="0">
                  <a:pos x="109" y="80"/>
                </a:cxn>
                <a:cxn ang="0">
                  <a:pos x="0" y="80"/>
                </a:cxn>
              </a:cxnLst>
              <a:rect l="0" t="0" r="r" b="b"/>
              <a:pathLst>
                <a:path w="110" h="81">
                  <a:moveTo>
                    <a:pt x="0" y="80"/>
                  </a:moveTo>
                  <a:lnTo>
                    <a:pt x="0" y="0"/>
                  </a:lnTo>
                  <a:lnTo>
                    <a:pt x="105" y="0"/>
                  </a:lnTo>
                  <a:lnTo>
                    <a:pt x="105" y="15"/>
                  </a:lnTo>
                  <a:lnTo>
                    <a:pt x="30" y="15"/>
                  </a:lnTo>
                  <a:lnTo>
                    <a:pt x="30" y="32"/>
                  </a:lnTo>
                  <a:lnTo>
                    <a:pt x="99" y="32"/>
                  </a:lnTo>
                  <a:lnTo>
                    <a:pt x="99" y="45"/>
                  </a:lnTo>
                  <a:lnTo>
                    <a:pt x="30" y="45"/>
                  </a:lnTo>
                  <a:lnTo>
                    <a:pt x="30" y="67"/>
                  </a:lnTo>
                  <a:lnTo>
                    <a:pt x="109" y="67"/>
                  </a:lnTo>
                  <a:lnTo>
                    <a:pt x="109" y="80"/>
                  </a:lnTo>
                  <a:lnTo>
                    <a:pt x="0" y="80"/>
                  </a:lnTo>
                </a:path>
              </a:pathLst>
            </a:custGeom>
            <a:solidFill>
              <a:srgbClr val="000000"/>
            </a:solidFill>
            <a:ln w="9525" cap="rnd">
              <a:noFill/>
              <a:round/>
              <a:headEnd type="none" w="sm" len="sm"/>
              <a:tailEnd type="none" w="sm" len="sm"/>
            </a:ln>
            <a:effectLst/>
          </p:spPr>
          <p:txBody>
            <a:bodyPr/>
            <a:lstStyle/>
            <a:p>
              <a:endParaRPr lang="en-US" dirty="0"/>
            </a:p>
          </p:txBody>
        </p:sp>
        <p:sp>
          <p:nvSpPr>
            <p:cNvPr id="96276" name="Freeform 20"/>
            <p:cNvSpPr>
              <a:spLocks/>
            </p:cNvSpPr>
            <p:nvPr/>
          </p:nvSpPr>
          <p:spPr bwMode="auto">
            <a:xfrm>
              <a:off x="1094" y="2522"/>
              <a:ext cx="114" cy="81"/>
            </a:xfrm>
            <a:custGeom>
              <a:avLst/>
              <a:gdLst/>
              <a:ahLst/>
              <a:cxnLst>
                <a:cxn ang="0">
                  <a:pos x="70" y="80"/>
                </a:cxn>
                <a:cxn ang="0">
                  <a:pos x="0" y="80"/>
                </a:cxn>
                <a:cxn ang="0">
                  <a:pos x="0" y="0"/>
                </a:cxn>
                <a:cxn ang="0">
                  <a:pos x="63" y="0"/>
                </a:cxn>
                <a:cxn ang="0">
                  <a:pos x="66" y="0"/>
                </a:cxn>
                <a:cxn ang="0">
                  <a:pos x="76" y="0"/>
                </a:cxn>
                <a:cxn ang="0">
                  <a:pos x="83" y="2"/>
                </a:cxn>
                <a:cxn ang="0">
                  <a:pos x="89" y="4"/>
                </a:cxn>
                <a:cxn ang="0">
                  <a:pos x="97" y="6"/>
                </a:cxn>
                <a:cxn ang="0">
                  <a:pos x="99" y="7"/>
                </a:cxn>
                <a:cxn ang="0">
                  <a:pos x="103" y="9"/>
                </a:cxn>
                <a:cxn ang="0">
                  <a:pos x="105" y="13"/>
                </a:cxn>
                <a:cxn ang="0">
                  <a:pos x="109" y="15"/>
                </a:cxn>
                <a:cxn ang="0">
                  <a:pos x="109" y="19"/>
                </a:cxn>
                <a:cxn ang="0">
                  <a:pos x="109" y="22"/>
                </a:cxn>
                <a:cxn ang="0">
                  <a:pos x="109" y="24"/>
                </a:cxn>
                <a:cxn ang="0">
                  <a:pos x="109" y="28"/>
                </a:cxn>
                <a:cxn ang="0">
                  <a:pos x="105" y="32"/>
                </a:cxn>
                <a:cxn ang="0">
                  <a:pos x="103" y="34"/>
                </a:cxn>
                <a:cxn ang="0">
                  <a:pos x="97" y="37"/>
                </a:cxn>
                <a:cxn ang="0">
                  <a:pos x="99" y="39"/>
                </a:cxn>
                <a:cxn ang="0">
                  <a:pos x="103" y="41"/>
                </a:cxn>
                <a:cxn ang="0">
                  <a:pos x="105" y="45"/>
                </a:cxn>
                <a:cxn ang="0">
                  <a:pos x="109" y="48"/>
                </a:cxn>
                <a:cxn ang="0">
                  <a:pos x="113" y="52"/>
                </a:cxn>
                <a:cxn ang="0">
                  <a:pos x="113" y="56"/>
                </a:cxn>
                <a:cxn ang="0">
                  <a:pos x="113" y="58"/>
                </a:cxn>
                <a:cxn ang="0">
                  <a:pos x="113" y="61"/>
                </a:cxn>
                <a:cxn ang="0">
                  <a:pos x="113" y="65"/>
                </a:cxn>
                <a:cxn ang="0">
                  <a:pos x="109" y="67"/>
                </a:cxn>
                <a:cxn ang="0">
                  <a:pos x="105" y="71"/>
                </a:cxn>
                <a:cxn ang="0">
                  <a:pos x="103" y="73"/>
                </a:cxn>
                <a:cxn ang="0">
                  <a:pos x="97" y="74"/>
                </a:cxn>
                <a:cxn ang="0">
                  <a:pos x="89" y="76"/>
                </a:cxn>
                <a:cxn ang="0">
                  <a:pos x="83" y="78"/>
                </a:cxn>
                <a:cxn ang="0">
                  <a:pos x="70" y="80"/>
                </a:cxn>
              </a:cxnLst>
              <a:rect l="0" t="0" r="r" b="b"/>
              <a:pathLst>
                <a:path w="114" h="81">
                  <a:moveTo>
                    <a:pt x="70" y="80"/>
                  </a:moveTo>
                  <a:lnTo>
                    <a:pt x="0" y="80"/>
                  </a:lnTo>
                  <a:lnTo>
                    <a:pt x="0" y="0"/>
                  </a:lnTo>
                  <a:lnTo>
                    <a:pt x="63" y="0"/>
                  </a:lnTo>
                  <a:lnTo>
                    <a:pt x="66" y="0"/>
                  </a:lnTo>
                  <a:lnTo>
                    <a:pt x="76" y="0"/>
                  </a:lnTo>
                  <a:lnTo>
                    <a:pt x="83" y="2"/>
                  </a:lnTo>
                  <a:lnTo>
                    <a:pt x="89" y="4"/>
                  </a:lnTo>
                  <a:lnTo>
                    <a:pt x="97" y="6"/>
                  </a:lnTo>
                  <a:lnTo>
                    <a:pt x="99" y="7"/>
                  </a:lnTo>
                  <a:lnTo>
                    <a:pt x="103" y="9"/>
                  </a:lnTo>
                  <a:lnTo>
                    <a:pt x="105" y="13"/>
                  </a:lnTo>
                  <a:lnTo>
                    <a:pt x="109" y="15"/>
                  </a:lnTo>
                  <a:lnTo>
                    <a:pt x="109" y="19"/>
                  </a:lnTo>
                  <a:lnTo>
                    <a:pt x="109" y="22"/>
                  </a:lnTo>
                  <a:lnTo>
                    <a:pt x="109" y="24"/>
                  </a:lnTo>
                  <a:lnTo>
                    <a:pt x="109" y="28"/>
                  </a:lnTo>
                  <a:lnTo>
                    <a:pt x="105" y="32"/>
                  </a:lnTo>
                  <a:lnTo>
                    <a:pt x="103" y="34"/>
                  </a:lnTo>
                  <a:lnTo>
                    <a:pt x="97" y="37"/>
                  </a:lnTo>
                  <a:lnTo>
                    <a:pt x="99" y="39"/>
                  </a:lnTo>
                  <a:lnTo>
                    <a:pt x="103" y="41"/>
                  </a:lnTo>
                  <a:lnTo>
                    <a:pt x="105" y="45"/>
                  </a:lnTo>
                  <a:lnTo>
                    <a:pt x="109" y="48"/>
                  </a:lnTo>
                  <a:lnTo>
                    <a:pt x="113" y="52"/>
                  </a:lnTo>
                  <a:lnTo>
                    <a:pt x="113" y="56"/>
                  </a:lnTo>
                  <a:lnTo>
                    <a:pt x="113" y="58"/>
                  </a:lnTo>
                  <a:lnTo>
                    <a:pt x="113" y="61"/>
                  </a:lnTo>
                  <a:lnTo>
                    <a:pt x="113" y="65"/>
                  </a:lnTo>
                  <a:lnTo>
                    <a:pt x="109" y="67"/>
                  </a:lnTo>
                  <a:lnTo>
                    <a:pt x="105" y="71"/>
                  </a:lnTo>
                  <a:lnTo>
                    <a:pt x="103" y="73"/>
                  </a:lnTo>
                  <a:lnTo>
                    <a:pt x="97" y="74"/>
                  </a:lnTo>
                  <a:lnTo>
                    <a:pt x="89" y="76"/>
                  </a:lnTo>
                  <a:lnTo>
                    <a:pt x="83" y="78"/>
                  </a:lnTo>
                  <a:lnTo>
                    <a:pt x="70" y="80"/>
                  </a:lnTo>
                </a:path>
              </a:pathLst>
            </a:custGeom>
            <a:solidFill>
              <a:srgbClr val="000000"/>
            </a:solidFill>
            <a:ln w="9525" cap="rnd">
              <a:noFill/>
              <a:round/>
              <a:headEnd type="none" w="sm" len="sm"/>
              <a:tailEnd type="none" w="sm" len="sm"/>
            </a:ln>
            <a:effectLst/>
          </p:spPr>
          <p:txBody>
            <a:bodyPr/>
            <a:lstStyle/>
            <a:p>
              <a:endParaRPr lang="en-US" dirty="0"/>
            </a:p>
          </p:txBody>
        </p:sp>
        <p:sp>
          <p:nvSpPr>
            <p:cNvPr id="96277" name="Freeform 21"/>
            <p:cNvSpPr>
              <a:spLocks/>
            </p:cNvSpPr>
            <p:nvPr/>
          </p:nvSpPr>
          <p:spPr bwMode="auto">
            <a:xfrm>
              <a:off x="1877" y="2405"/>
              <a:ext cx="107" cy="81"/>
            </a:xfrm>
            <a:custGeom>
              <a:avLst/>
              <a:gdLst/>
              <a:ahLst/>
              <a:cxnLst>
                <a:cxn ang="0">
                  <a:pos x="0" y="80"/>
                </a:cxn>
                <a:cxn ang="0">
                  <a:pos x="0" y="0"/>
                </a:cxn>
                <a:cxn ang="0">
                  <a:pos x="102" y="0"/>
                </a:cxn>
                <a:cxn ang="0">
                  <a:pos x="102" y="15"/>
                </a:cxn>
                <a:cxn ang="0">
                  <a:pos x="28" y="15"/>
                </a:cxn>
                <a:cxn ang="0">
                  <a:pos x="28" y="34"/>
                </a:cxn>
                <a:cxn ang="0">
                  <a:pos x="96" y="34"/>
                </a:cxn>
                <a:cxn ang="0">
                  <a:pos x="96" y="46"/>
                </a:cxn>
                <a:cxn ang="0">
                  <a:pos x="28" y="46"/>
                </a:cxn>
                <a:cxn ang="0">
                  <a:pos x="28" y="67"/>
                </a:cxn>
                <a:cxn ang="0">
                  <a:pos x="106" y="67"/>
                </a:cxn>
                <a:cxn ang="0">
                  <a:pos x="106" y="80"/>
                </a:cxn>
                <a:cxn ang="0">
                  <a:pos x="0" y="80"/>
                </a:cxn>
              </a:cxnLst>
              <a:rect l="0" t="0" r="r" b="b"/>
              <a:pathLst>
                <a:path w="107" h="81">
                  <a:moveTo>
                    <a:pt x="0" y="80"/>
                  </a:moveTo>
                  <a:lnTo>
                    <a:pt x="0" y="0"/>
                  </a:lnTo>
                  <a:lnTo>
                    <a:pt x="102" y="0"/>
                  </a:lnTo>
                  <a:lnTo>
                    <a:pt x="102" y="15"/>
                  </a:lnTo>
                  <a:lnTo>
                    <a:pt x="28" y="15"/>
                  </a:lnTo>
                  <a:lnTo>
                    <a:pt x="28" y="34"/>
                  </a:lnTo>
                  <a:lnTo>
                    <a:pt x="96" y="34"/>
                  </a:lnTo>
                  <a:lnTo>
                    <a:pt x="96" y="46"/>
                  </a:lnTo>
                  <a:lnTo>
                    <a:pt x="28" y="46"/>
                  </a:lnTo>
                  <a:lnTo>
                    <a:pt x="28" y="67"/>
                  </a:lnTo>
                  <a:lnTo>
                    <a:pt x="106" y="67"/>
                  </a:lnTo>
                  <a:lnTo>
                    <a:pt x="106" y="80"/>
                  </a:lnTo>
                  <a:lnTo>
                    <a:pt x="0" y="80"/>
                  </a:lnTo>
                </a:path>
              </a:pathLst>
            </a:custGeom>
            <a:solidFill>
              <a:srgbClr val="000000"/>
            </a:solidFill>
            <a:ln w="9525" cap="rnd">
              <a:noFill/>
              <a:round/>
              <a:headEnd type="none" w="sm" len="sm"/>
              <a:tailEnd type="none" w="sm" len="sm"/>
            </a:ln>
            <a:effectLst/>
          </p:spPr>
          <p:txBody>
            <a:bodyPr/>
            <a:lstStyle/>
            <a:p>
              <a:endParaRPr lang="en-US" dirty="0"/>
            </a:p>
          </p:txBody>
        </p:sp>
        <p:sp>
          <p:nvSpPr>
            <p:cNvPr id="96278" name="Freeform 22"/>
            <p:cNvSpPr>
              <a:spLocks/>
            </p:cNvSpPr>
            <p:nvPr/>
          </p:nvSpPr>
          <p:spPr bwMode="auto">
            <a:xfrm>
              <a:off x="1725" y="2405"/>
              <a:ext cx="117" cy="81"/>
            </a:xfrm>
            <a:custGeom>
              <a:avLst/>
              <a:gdLst/>
              <a:ahLst/>
              <a:cxnLst>
                <a:cxn ang="0">
                  <a:pos x="0" y="80"/>
                </a:cxn>
                <a:cxn ang="0">
                  <a:pos x="0" y="0"/>
                </a:cxn>
                <a:cxn ang="0">
                  <a:pos x="30" y="0"/>
                </a:cxn>
                <a:cxn ang="0">
                  <a:pos x="30" y="30"/>
                </a:cxn>
                <a:cxn ang="0">
                  <a:pos x="86" y="30"/>
                </a:cxn>
                <a:cxn ang="0">
                  <a:pos x="86" y="0"/>
                </a:cxn>
                <a:cxn ang="0">
                  <a:pos x="116" y="0"/>
                </a:cxn>
                <a:cxn ang="0">
                  <a:pos x="116" y="80"/>
                </a:cxn>
                <a:cxn ang="0">
                  <a:pos x="86" y="80"/>
                </a:cxn>
                <a:cxn ang="0">
                  <a:pos x="86" y="45"/>
                </a:cxn>
                <a:cxn ang="0">
                  <a:pos x="30" y="45"/>
                </a:cxn>
                <a:cxn ang="0">
                  <a:pos x="30" y="80"/>
                </a:cxn>
                <a:cxn ang="0">
                  <a:pos x="0" y="80"/>
                </a:cxn>
              </a:cxnLst>
              <a:rect l="0" t="0" r="r" b="b"/>
              <a:pathLst>
                <a:path w="117" h="81">
                  <a:moveTo>
                    <a:pt x="0" y="80"/>
                  </a:moveTo>
                  <a:lnTo>
                    <a:pt x="0" y="0"/>
                  </a:lnTo>
                  <a:lnTo>
                    <a:pt x="30" y="0"/>
                  </a:lnTo>
                  <a:lnTo>
                    <a:pt x="30" y="30"/>
                  </a:lnTo>
                  <a:lnTo>
                    <a:pt x="86" y="30"/>
                  </a:lnTo>
                  <a:lnTo>
                    <a:pt x="86" y="0"/>
                  </a:lnTo>
                  <a:lnTo>
                    <a:pt x="116" y="0"/>
                  </a:lnTo>
                  <a:lnTo>
                    <a:pt x="116" y="80"/>
                  </a:lnTo>
                  <a:lnTo>
                    <a:pt x="86" y="80"/>
                  </a:lnTo>
                  <a:lnTo>
                    <a:pt x="86" y="45"/>
                  </a:lnTo>
                  <a:lnTo>
                    <a:pt x="30" y="45"/>
                  </a:lnTo>
                  <a:lnTo>
                    <a:pt x="30" y="80"/>
                  </a:lnTo>
                  <a:lnTo>
                    <a:pt x="0" y="80"/>
                  </a:lnTo>
                </a:path>
              </a:pathLst>
            </a:custGeom>
            <a:solidFill>
              <a:srgbClr val="000000"/>
            </a:solidFill>
            <a:ln w="9525" cap="rnd">
              <a:noFill/>
              <a:round/>
              <a:headEnd type="none" w="sm" len="sm"/>
              <a:tailEnd type="none" w="sm" len="sm"/>
            </a:ln>
            <a:effectLst/>
          </p:spPr>
          <p:txBody>
            <a:bodyPr/>
            <a:lstStyle/>
            <a:p>
              <a:endParaRPr lang="en-US" dirty="0"/>
            </a:p>
          </p:txBody>
        </p:sp>
        <p:sp>
          <p:nvSpPr>
            <p:cNvPr id="96279" name="Freeform 23"/>
            <p:cNvSpPr>
              <a:spLocks/>
            </p:cNvSpPr>
            <p:nvPr/>
          </p:nvSpPr>
          <p:spPr bwMode="auto">
            <a:xfrm>
              <a:off x="1588" y="2405"/>
              <a:ext cx="113" cy="81"/>
            </a:xfrm>
            <a:custGeom>
              <a:avLst/>
              <a:gdLst/>
              <a:ahLst/>
              <a:cxnLst>
                <a:cxn ang="0">
                  <a:pos x="39" y="80"/>
                </a:cxn>
                <a:cxn ang="0">
                  <a:pos x="39" y="13"/>
                </a:cxn>
                <a:cxn ang="0">
                  <a:pos x="0" y="13"/>
                </a:cxn>
                <a:cxn ang="0">
                  <a:pos x="0" y="0"/>
                </a:cxn>
                <a:cxn ang="0">
                  <a:pos x="112" y="0"/>
                </a:cxn>
                <a:cxn ang="0">
                  <a:pos x="112" y="13"/>
                </a:cxn>
                <a:cxn ang="0">
                  <a:pos x="69" y="13"/>
                </a:cxn>
                <a:cxn ang="0">
                  <a:pos x="69" y="80"/>
                </a:cxn>
                <a:cxn ang="0">
                  <a:pos x="39" y="80"/>
                </a:cxn>
              </a:cxnLst>
              <a:rect l="0" t="0" r="r" b="b"/>
              <a:pathLst>
                <a:path w="113" h="81">
                  <a:moveTo>
                    <a:pt x="39" y="80"/>
                  </a:moveTo>
                  <a:lnTo>
                    <a:pt x="39" y="13"/>
                  </a:lnTo>
                  <a:lnTo>
                    <a:pt x="0" y="13"/>
                  </a:lnTo>
                  <a:lnTo>
                    <a:pt x="0" y="0"/>
                  </a:lnTo>
                  <a:lnTo>
                    <a:pt x="112" y="0"/>
                  </a:lnTo>
                  <a:lnTo>
                    <a:pt x="112" y="13"/>
                  </a:lnTo>
                  <a:lnTo>
                    <a:pt x="69" y="13"/>
                  </a:lnTo>
                  <a:lnTo>
                    <a:pt x="69" y="80"/>
                  </a:lnTo>
                  <a:lnTo>
                    <a:pt x="39" y="80"/>
                  </a:lnTo>
                </a:path>
              </a:pathLst>
            </a:custGeom>
            <a:solidFill>
              <a:srgbClr val="000000"/>
            </a:solidFill>
            <a:ln w="9525" cap="rnd">
              <a:noFill/>
              <a:round/>
              <a:headEnd type="none" w="sm" len="sm"/>
              <a:tailEnd type="none" w="sm" len="sm"/>
            </a:ln>
            <a:effectLst/>
          </p:spPr>
          <p:txBody>
            <a:bodyPr/>
            <a:lstStyle/>
            <a:p>
              <a:endParaRPr lang="en-US" dirty="0"/>
            </a:p>
          </p:txBody>
        </p:sp>
        <p:sp>
          <p:nvSpPr>
            <p:cNvPr id="96280" name="Freeform 24"/>
            <p:cNvSpPr>
              <a:spLocks/>
            </p:cNvSpPr>
            <p:nvPr/>
          </p:nvSpPr>
          <p:spPr bwMode="auto">
            <a:xfrm>
              <a:off x="1334" y="2404"/>
              <a:ext cx="120" cy="86"/>
            </a:xfrm>
            <a:custGeom>
              <a:avLst/>
              <a:gdLst/>
              <a:ahLst/>
              <a:cxnLst>
                <a:cxn ang="0">
                  <a:pos x="32" y="60"/>
                </a:cxn>
                <a:cxn ang="0">
                  <a:pos x="39" y="67"/>
                </a:cxn>
                <a:cxn ang="0">
                  <a:pos x="53" y="70"/>
                </a:cxn>
                <a:cxn ang="0">
                  <a:pos x="69" y="70"/>
                </a:cxn>
                <a:cxn ang="0">
                  <a:pos x="82" y="67"/>
                </a:cxn>
                <a:cxn ang="0">
                  <a:pos x="89" y="61"/>
                </a:cxn>
                <a:cxn ang="0">
                  <a:pos x="86" y="54"/>
                </a:cxn>
                <a:cxn ang="0">
                  <a:pos x="66" y="50"/>
                </a:cxn>
                <a:cxn ang="0">
                  <a:pos x="43" y="49"/>
                </a:cxn>
                <a:cxn ang="0">
                  <a:pos x="20" y="43"/>
                </a:cxn>
                <a:cxn ang="0">
                  <a:pos x="7" y="31"/>
                </a:cxn>
                <a:cxn ang="0">
                  <a:pos x="7" y="16"/>
                </a:cxn>
                <a:cxn ang="0">
                  <a:pos x="12" y="9"/>
                </a:cxn>
                <a:cxn ang="0">
                  <a:pos x="23" y="5"/>
                </a:cxn>
                <a:cxn ang="0">
                  <a:pos x="36" y="1"/>
                </a:cxn>
                <a:cxn ang="0">
                  <a:pos x="50" y="1"/>
                </a:cxn>
                <a:cxn ang="0">
                  <a:pos x="69" y="1"/>
                </a:cxn>
                <a:cxn ang="0">
                  <a:pos x="89" y="4"/>
                </a:cxn>
                <a:cxn ang="0">
                  <a:pos x="102" y="9"/>
                </a:cxn>
                <a:cxn ang="0">
                  <a:pos x="112" y="15"/>
                </a:cxn>
                <a:cxn ang="0">
                  <a:pos x="116" y="22"/>
                </a:cxn>
                <a:cxn ang="0">
                  <a:pos x="86" y="28"/>
                </a:cxn>
                <a:cxn ang="0">
                  <a:pos x="82" y="20"/>
                </a:cxn>
                <a:cxn ang="0">
                  <a:pos x="71" y="16"/>
                </a:cxn>
                <a:cxn ang="0">
                  <a:pos x="59" y="15"/>
                </a:cxn>
                <a:cxn ang="0">
                  <a:pos x="47" y="15"/>
                </a:cxn>
                <a:cxn ang="0">
                  <a:pos x="36" y="19"/>
                </a:cxn>
                <a:cxn ang="0">
                  <a:pos x="32" y="24"/>
                </a:cxn>
                <a:cxn ang="0">
                  <a:pos x="36" y="28"/>
                </a:cxn>
                <a:cxn ang="0">
                  <a:pos x="39" y="31"/>
                </a:cxn>
                <a:cxn ang="0">
                  <a:pos x="53" y="34"/>
                </a:cxn>
                <a:cxn ang="0">
                  <a:pos x="69" y="35"/>
                </a:cxn>
                <a:cxn ang="0">
                  <a:pos x="86" y="37"/>
                </a:cxn>
                <a:cxn ang="0">
                  <a:pos x="98" y="39"/>
                </a:cxn>
                <a:cxn ang="0">
                  <a:pos x="112" y="45"/>
                </a:cxn>
                <a:cxn ang="0">
                  <a:pos x="119" y="52"/>
                </a:cxn>
                <a:cxn ang="0">
                  <a:pos x="119" y="64"/>
                </a:cxn>
                <a:cxn ang="0">
                  <a:pos x="116" y="70"/>
                </a:cxn>
                <a:cxn ang="0">
                  <a:pos x="107" y="76"/>
                </a:cxn>
                <a:cxn ang="0">
                  <a:pos x="92" y="82"/>
                </a:cxn>
                <a:cxn ang="0">
                  <a:pos x="71" y="85"/>
                </a:cxn>
                <a:cxn ang="0">
                  <a:pos x="47" y="85"/>
                </a:cxn>
                <a:cxn ang="0">
                  <a:pos x="32" y="82"/>
                </a:cxn>
                <a:cxn ang="0">
                  <a:pos x="20" y="79"/>
                </a:cxn>
                <a:cxn ang="0">
                  <a:pos x="9" y="73"/>
                </a:cxn>
                <a:cxn ang="0">
                  <a:pos x="3" y="64"/>
                </a:cxn>
              </a:cxnLst>
              <a:rect l="0" t="0" r="r" b="b"/>
              <a:pathLst>
                <a:path w="120" h="86">
                  <a:moveTo>
                    <a:pt x="0" y="58"/>
                  </a:moveTo>
                  <a:lnTo>
                    <a:pt x="32" y="58"/>
                  </a:lnTo>
                  <a:lnTo>
                    <a:pt x="32" y="60"/>
                  </a:lnTo>
                  <a:lnTo>
                    <a:pt x="32" y="64"/>
                  </a:lnTo>
                  <a:lnTo>
                    <a:pt x="36" y="64"/>
                  </a:lnTo>
                  <a:lnTo>
                    <a:pt x="39" y="67"/>
                  </a:lnTo>
                  <a:lnTo>
                    <a:pt x="43" y="69"/>
                  </a:lnTo>
                  <a:lnTo>
                    <a:pt x="50" y="70"/>
                  </a:lnTo>
                  <a:lnTo>
                    <a:pt x="53" y="70"/>
                  </a:lnTo>
                  <a:lnTo>
                    <a:pt x="59" y="70"/>
                  </a:lnTo>
                  <a:lnTo>
                    <a:pt x="63" y="70"/>
                  </a:lnTo>
                  <a:lnTo>
                    <a:pt x="69" y="70"/>
                  </a:lnTo>
                  <a:lnTo>
                    <a:pt x="76" y="70"/>
                  </a:lnTo>
                  <a:lnTo>
                    <a:pt x="80" y="69"/>
                  </a:lnTo>
                  <a:lnTo>
                    <a:pt x="82" y="67"/>
                  </a:lnTo>
                  <a:lnTo>
                    <a:pt x="86" y="67"/>
                  </a:lnTo>
                  <a:lnTo>
                    <a:pt x="89" y="64"/>
                  </a:lnTo>
                  <a:lnTo>
                    <a:pt x="89" y="61"/>
                  </a:lnTo>
                  <a:lnTo>
                    <a:pt x="89" y="60"/>
                  </a:lnTo>
                  <a:lnTo>
                    <a:pt x="89" y="58"/>
                  </a:lnTo>
                  <a:lnTo>
                    <a:pt x="86" y="54"/>
                  </a:lnTo>
                  <a:lnTo>
                    <a:pt x="80" y="52"/>
                  </a:lnTo>
                  <a:lnTo>
                    <a:pt x="76" y="52"/>
                  </a:lnTo>
                  <a:lnTo>
                    <a:pt x="66" y="50"/>
                  </a:lnTo>
                  <a:lnTo>
                    <a:pt x="59" y="49"/>
                  </a:lnTo>
                  <a:lnTo>
                    <a:pt x="50" y="49"/>
                  </a:lnTo>
                  <a:lnTo>
                    <a:pt x="43" y="49"/>
                  </a:lnTo>
                  <a:lnTo>
                    <a:pt x="32" y="46"/>
                  </a:lnTo>
                  <a:lnTo>
                    <a:pt x="27" y="45"/>
                  </a:lnTo>
                  <a:lnTo>
                    <a:pt x="20" y="43"/>
                  </a:lnTo>
                  <a:lnTo>
                    <a:pt x="12" y="39"/>
                  </a:lnTo>
                  <a:lnTo>
                    <a:pt x="9" y="35"/>
                  </a:lnTo>
                  <a:lnTo>
                    <a:pt x="7" y="31"/>
                  </a:lnTo>
                  <a:lnTo>
                    <a:pt x="3" y="22"/>
                  </a:lnTo>
                  <a:lnTo>
                    <a:pt x="7" y="19"/>
                  </a:lnTo>
                  <a:lnTo>
                    <a:pt x="7" y="16"/>
                  </a:lnTo>
                  <a:lnTo>
                    <a:pt x="9" y="15"/>
                  </a:lnTo>
                  <a:lnTo>
                    <a:pt x="9" y="10"/>
                  </a:lnTo>
                  <a:lnTo>
                    <a:pt x="12" y="9"/>
                  </a:lnTo>
                  <a:lnTo>
                    <a:pt x="16" y="9"/>
                  </a:lnTo>
                  <a:lnTo>
                    <a:pt x="20" y="7"/>
                  </a:lnTo>
                  <a:lnTo>
                    <a:pt x="23" y="5"/>
                  </a:lnTo>
                  <a:lnTo>
                    <a:pt x="27" y="4"/>
                  </a:lnTo>
                  <a:lnTo>
                    <a:pt x="30" y="4"/>
                  </a:lnTo>
                  <a:lnTo>
                    <a:pt x="36" y="1"/>
                  </a:lnTo>
                  <a:lnTo>
                    <a:pt x="39" y="1"/>
                  </a:lnTo>
                  <a:lnTo>
                    <a:pt x="47" y="1"/>
                  </a:lnTo>
                  <a:lnTo>
                    <a:pt x="50" y="1"/>
                  </a:lnTo>
                  <a:lnTo>
                    <a:pt x="59" y="0"/>
                  </a:lnTo>
                  <a:lnTo>
                    <a:pt x="63" y="1"/>
                  </a:lnTo>
                  <a:lnTo>
                    <a:pt x="69" y="1"/>
                  </a:lnTo>
                  <a:lnTo>
                    <a:pt x="76" y="1"/>
                  </a:lnTo>
                  <a:lnTo>
                    <a:pt x="82" y="4"/>
                  </a:lnTo>
                  <a:lnTo>
                    <a:pt x="89" y="4"/>
                  </a:lnTo>
                  <a:lnTo>
                    <a:pt x="96" y="5"/>
                  </a:lnTo>
                  <a:lnTo>
                    <a:pt x="98" y="7"/>
                  </a:lnTo>
                  <a:lnTo>
                    <a:pt x="102" y="9"/>
                  </a:lnTo>
                  <a:lnTo>
                    <a:pt x="107" y="10"/>
                  </a:lnTo>
                  <a:lnTo>
                    <a:pt x="109" y="13"/>
                  </a:lnTo>
                  <a:lnTo>
                    <a:pt x="112" y="15"/>
                  </a:lnTo>
                  <a:lnTo>
                    <a:pt x="112" y="16"/>
                  </a:lnTo>
                  <a:lnTo>
                    <a:pt x="112" y="19"/>
                  </a:lnTo>
                  <a:lnTo>
                    <a:pt x="116" y="22"/>
                  </a:lnTo>
                  <a:lnTo>
                    <a:pt x="116" y="24"/>
                  </a:lnTo>
                  <a:lnTo>
                    <a:pt x="116" y="28"/>
                  </a:lnTo>
                  <a:lnTo>
                    <a:pt x="86" y="28"/>
                  </a:lnTo>
                  <a:lnTo>
                    <a:pt x="86" y="25"/>
                  </a:lnTo>
                  <a:lnTo>
                    <a:pt x="86" y="22"/>
                  </a:lnTo>
                  <a:lnTo>
                    <a:pt x="82" y="20"/>
                  </a:lnTo>
                  <a:lnTo>
                    <a:pt x="80" y="19"/>
                  </a:lnTo>
                  <a:lnTo>
                    <a:pt x="76" y="16"/>
                  </a:lnTo>
                  <a:lnTo>
                    <a:pt x="71" y="16"/>
                  </a:lnTo>
                  <a:lnTo>
                    <a:pt x="69" y="15"/>
                  </a:lnTo>
                  <a:lnTo>
                    <a:pt x="63" y="15"/>
                  </a:lnTo>
                  <a:lnTo>
                    <a:pt x="59" y="15"/>
                  </a:lnTo>
                  <a:lnTo>
                    <a:pt x="53" y="15"/>
                  </a:lnTo>
                  <a:lnTo>
                    <a:pt x="50" y="15"/>
                  </a:lnTo>
                  <a:lnTo>
                    <a:pt x="47" y="15"/>
                  </a:lnTo>
                  <a:lnTo>
                    <a:pt x="43" y="16"/>
                  </a:lnTo>
                  <a:lnTo>
                    <a:pt x="39" y="16"/>
                  </a:lnTo>
                  <a:lnTo>
                    <a:pt x="36" y="19"/>
                  </a:lnTo>
                  <a:lnTo>
                    <a:pt x="32" y="20"/>
                  </a:lnTo>
                  <a:lnTo>
                    <a:pt x="32" y="22"/>
                  </a:lnTo>
                  <a:lnTo>
                    <a:pt x="32" y="24"/>
                  </a:lnTo>
                  <a:lnTo>
                    <a:pt x="32" y="25"/>
                  </a:lnTo>
                  <a:lnTo>
                    <a:pt x="32" y="28"/>
                  </a:lnTo>
                  <a:lnTo>
                    <a:pt x="36" y="28"/>
                  </a:lnTo>
                  <a:lnTo>
                    <a:pt x="36" y="30"/>
                  </a:lnTo>
                  <a:lnTo>
                    <a:pt x="39" y="30"/>
                  </a:lnTo>
                  <a:lnTo>
                    <a:pt x="39" y="31"/>
                  </a:lnTo>
                  <a:lnTo>
                    <a:pt x="43" y="31"/>
                  </a:lnTo>
                  <a:lnTo>
                    <a:pt x="47" y="31"/>
                  </a:lnTo>
                  <a:lnTo>
                    <a:pt x="53" y="34"/>
                  </a:lnTo>
                  <a:lnTo>
                    <a:pt x="55" y="34"/>
                  </a:lnTo>
                  <a:lnTo>
                    <a:pt x="63" y="34"/>
                  </a:lnTo>
                  <a:lnTo>
                    <a:pt x="69" y="35"/>
                  </a:lnTo>
                  <a:lnTo>
                    <a:pt x="71" y="35"/>
                  </a:lnTo>
                  <a:lnTo>
                    <a:pt x="80" y="35"/>
                  </a:lnTo>
                  <a:lnTo>
                    <a:pt x="86" y="37"/>
                  </a:lnTo>
                  <a:lnTo>
                    <a:pt x="89" y="37"/>
                  </a:lnTo>
                  <a:lnTo>
                    <a:pt x="96" y="39"/>
                  </a:lnTo>
                  <a:lnTo>
                    <a:pt x="98" y="39"/>
                  </a:lnTo>
                  <a:lnTo>
                    <a:pt x="107" y="40"/>
                  </a:lnTo>
                  <a:lnTo>
                    <a:pt x="109" y="43"/>
                  </a:lnTo>
                  <a:lnTo>
                    <a:pt x="112" y="45"/>
                  </a:lnTo>
                  <a:lnTo>
                    <a:pt x="112" y="46"/>
                  </a:lnTo>
                  <a:lnTo>
                    <a:pt x="116" y="49"/>
                  </a:lnTo>
                  <a:lnTo>
                    <a:pt x="119" y="52"/>
                  </a:lnTo>
                  <a:lnTo>
                    <a:pt x="119" y="58"/>
                  </a:lnTo>
                  <a:lnTo>
                    <a:pt x="119" y="61"/>
                  </a:lnTo>
                  <a:lnTo>
                    <a:pt x="119" y="64"/>
                  </a:lnTo>
                  <a:lnTo>
                    <a:pt x="119" y="64"/>
                  </a:lnTo>
                  <a:lnTo>
                    <a:pt x="116" y="67"/>
                  </a:lnTo>
                  <a:lnTo>
                    <a:pt x="116" y="70"/>
                  </a:lnTo>
                  <a:lnTo>
                    <a:pt x="112" y="73"/>
                  </a:lnTo>
                  <a:lnTo>
                    <a:pt x="109" y="75"/>
                  </a:lnTo>
                  <a:lnTo>
                    <a:pt x="107" y="76"/>
                  </a:lnTo>
                  <a:lnTo>
                    <a:pt x="102" y="79"/>
                  </a:lnTo>
                  <a:lnTo>
                    <a:pt x="98" y="79"/>
                  </a:lnTo>
                  <a:lnTo>
                    <a:pt x="92" y="82"/>
                  </a:lnTo>
                  <a:lnTo>
                    <a:pt x="86" y="84"/>
                  </a:lnTo>
                  <a:lnTo>
                    <a:pt x="80" y="84"/>
                  </a:lnTo>
                  <a:lnTo>
                    <a:pt x="71" y="85"/>
                  </a:lnTo>
                  <a:lnTo>
                    <a:pt x="55" y="85"/>
                  </a:lnTo>
                  <a:lnTo>
                    <a:pt x="50" y="85"/>
                  </a:lnTo>
                  <a:lnTo>
                    <a:pt x="47" y="85"/>
                  </a:lnTo>
                  <a:lnTo>
                    <a:pt x="39" y="84"/>
                  </a:lnTo>
                  <a:lnTo>
                    <a:pt x="36" y="84"/>
                  </a:lnTo>
                  <a:lnTo>
                    <a:pt x="32" y="82"/>
                  </a:lnTo>
                  <a:lnTo>
                    <a:pt x="27" y="82"/>
                  </a:lnTo>
                  <a:lnTo>
                    <a:pt x="23" y="79"/>
                  </a:lnTo>
                  <a:lnTo>
                    <a:pt x="20" y="79"/>
                  </a:lnTo>
                  <a:lnTo>
                    <a:pt x="16" y="76"/>
                  </a:lnTo>
                  <a:lnTo>
                    <a:pt x="12" y="75"/>
                  </a:lnTo>
                  <a:lnTo>
                    <a:pt x="9" y="73"/>
                  </a:lnTo>
                  <a:lnTo>
                    <a:pt x="7" y="69"/>
                  </a:lnTo>
                  <a:lnTo>
                    <a:pt x="3" y="67"/>
                  </a:lnTo>
                  <a:lnTo>
                    <a:pt x="3" y="64"/>
                  </a:lnTo>
                  <a:lnTo>
                    <a:pt x="0" y="58"/>
                  </a:lnTo>
                </a:path>
              </a:pathLst>
            </a:custGeom>
            <a:solidFill>
              <a:srgbClr val="000000"/>
            </a:solidFill>
            <a:ln w="9525" cap="rnd">
              <a:noFill/>
              <a:round/>
              <a:headEnd type="none" w="sm" len="sm"/>
              <a:tailEnd type="none" w="sm" len="sm"/>
            </a:ln>
            <a:effectLst/>
          </p:spPr>
          <p:txBody>
            <a:bodyPr/>
            <a:lstStyle/>
            <a:p>
              <a:endParaRPr lang="en-US" dirty="0"/>
            </a:p>
          </p:txBody>
        </p:sp>
        <p:sp>
          <p:nvSpPr>
            <p:cNvPr id="96281" name="Freeform 25"/>
            <p:cNvSpPr>
              <a:spLocks/>
            </p:cNvSpPr>
            <p:nvPr/>
          </p:nvSpPr>
          <p:spPr bwMode="auto">
            <a:xfrm>
              <a:off x="1284" y="2405"/>
              <a:ext cx="26" cy="81"/>
            </a:xfrm>
            <a:custGeom>
              <a:avLst/>
              <a:gdLst/>
              <a:ahLst/>
              <a:cxnLst>
                <a:cxn ang="0">
                  <a:pos x="0" y="80"/>
                </a:cxn>
                <a:cxn ang="0">
                  <a:pos x="0" y="0"/>
                </a:cxn>
                <a:cxn ang="0">
                  <a:pos x="25" y="0"/>
                </a:cxn>
                <a:cxn ang="0">
                  <a:pos x="25" y="80"/>
                </a:cxn>
                <a:cxn ang="0">
                  <a:pos x="0" y="80"/>
                </a:cxn>
              </a:cxnLst>
              <a:rect l="0" t="0" r="r" b="b"/>
              <a:pathLst>
                <a:path w="26" h="81">
                  <a:moveTo>
                    <a:pt x="0" y="80"/>
                  </a:moveTo>
                  <a:lnTo>
                    <a:pt x="0" y="0"/>
                  </a:lnTo>
                  <a:lnTo>
                    <a:pt x="25" y="0"/>
                  </a:lnTo>
                  <a:lnTo>
                    <a:pt x="25" y="80"/>
                  </a:lnTo>
                  <a:lnTo>
                    <a:pt x="0" y="80"/>
                  </a:lnTo>
                </a:path>
              </a:pathLst>
            </a:custGeom>
            <a:solidFill>
              <a:srgbClr val="000000"/>
            </a:solidFill>
            <a:ln w="9525" cap="rnd">
              <a:noFill/>
              <a:round/>
              <a:headEnd type="none" w="sm" len="sm"/>
              <a:tailEnd type="none" w="sm" len="sm"/>
            </a:ln>
            <a:effectLst/>
          </p:spPr>
          <p:txBody>
            <a:bodyPr/>
            <a:lstStyle/>
            <a:p>
              <a:endParaRPr lang="en-US" dirty="0"/>
            </a:p>
          </p:txBody>
        </p:sp>
        <p:sp>
          <p:nvSpPr>
            <p:cNvPr id="96282" name="Freeform 26"/>
            <p:cNvSpPr>
              <a:spLocks/>
            </p:cNvSpPr>
            <p:nvPr/>
          </p:nvSpPr>
          <p:spPr bwMode="auto">
            <a:xfrm>
              <a:off x="2332" y="2289"/>
              <a:ext cx="119" cy="81"/>
            </a:xfrm>
            <a:custGeom>
              <a:avLst/>
              <a:gdLst/>
              <a:ahLst/>
              <a:cxnLst>
                <a:cxn ang="0">
                  <a:pos x="47" y="80"/>
                </a:cxn>
                <a:cxn ang="0">
                  <a:pos x="47" y="50"/>
                </a:cxn>
                <a:cxn ang="0">
                  <a:pos x="0" y="0"/>
                </a:cxn>
                <a:cxn ang="0">
                  <a:pos x="32" y="0"/>
                </a:cxn>
                <a:cxn ang="0">
                  <a:pos x="59" y="34"/>
                </a:cxn>
                <a:cxn ang="0">
                  <a:pos x="86" y="0"/>
                </a:cxn>
                <a:cxn ang="0">
                  <a:pos x="118" y="0"/>
                </a:cxn>
                <a:cxn ang="0">
                  <a:pos x="75" y="50"/>
                </a:cxn>
                <a:cxn ang="0">
                  <a:pos x="75" y="80"/>
                </a:cxn>
                <a:cxn ang="0">
                  <a:pos x="47" y="80"/>
                </a:cxn>
              </a:cxnLst>
              <a:rect l="0" t="0" r="r" b="b"/>
              <a:pathLst>
                <a:path w="119" h="81">
                  <a:moveTo>
                    <a:pt x="47" y="80"/>
                  </a:moveTo>
                  <a:lnTo>
                    <a:pt x="47" y="50"/>
                  </a:lnTo>
                  <a:lnTo>
                    <a:pt x="0" y="0"/>
                  </a:lnTo>
                  <a:lnTo>
                    <a:pt x="32" y="0"/>
                  </a:lnTo>
                  <a:lnTo>
                    <a:pt x="59" y="34"/>
                  </a:lnTo>
                  <a:lnTo>
                    <a:pt x="86" y="0"/>
                  </a:lnTo>
                  <a:lnTo>
                    <a:pt x="118" y="0"/>
                  </a:lnTo>
                  <a:lnTo>
                    <a:pt x="75" y="50"/>
                  </a:lnTo>
                  <a:lnTo>
                    <a:pt x="75" y="80"/>
                  </a:lnTo>
                  <a:lnTo>
                    <a:pt x="47" y="80"/>
                  </a:lnTo>
                </a:path>
              </a:pathLst>
            </a:custGeom>
            <a:solidFill>
              <a:srgbClr val="000000"/>
            </a:solidFill>
            <a:ln w="9525" cap="rnd">
              <a:noFill/>
              <a:round/>
              <a:headEnd type="none" w="sm" len="sm"/>
              <a:tailEnd type="none" w="sm" len="sm"/>
            </a:ln>
            <a:effectLst/>
          </p:spPr>
          <p:txBody>
            <a:bodyPr/>
            <a:lstStyle/>
            <a:p>
              <a:endParaRPr lang="en-US" dirty="0"/>
            </a:p>
          </p:txBody>
        </p:sp>
        <p:sp>
          <p:nvSpPr>
            <p:cNvPr id="96283" name="Freeform 27"/>
            <p:cNvSpPr>
              <a:spLocks/>
            </p:cNvSpPr>
            <p:nvPr/>
          </p:nvSpPr>
          <p:spPr bwMode="auto">
            <a:xfrm>
              <a:off x="2201" y="2289"/>
              <a:ext cx="135" cy="81"/>
            </a:xfrm>
            <a:custGeom>
              <a:avLst/>
              <a:gdLst/>
              <a:ahLst/>
              <a:cxnLst>
                <a:cxn ang="0">
                  <a:pos x="0" y="80"/>
                </a:cxn>
                <a:cxn ang="0">
                  <a:pos x="47" y="0"/>
                </a:cxn>
                <a:cxn ang="0">
                  <a:pos x="82" y="0"/>
                </a:cxn>
                <a:cxn ang="0">
                  <a:pos x="134" y="80"/>
                </a:cxn>
                <a:cxn ang="0">
                  <a:pos x="103" y="80"/>
                </a:cxn>
                <a:cxn ang="0">
                  <a:pos x="90" y="65"/>
                </a:cxn>
                <a:cxn ang="0">
                  <a:pos x="39" y="65"/>
                </a:cxn>
                <a:cxn ang="0">
                  <a:pos x="30" y="80"/>
                </a:cxn>
                <a:cxn ang="0">
                  <a:pos x="0" y="80"/>
                </a:cxn>
              </a:cxnLst>
              <a:rect l="0" t="0" r="r" b="b"/>
              <a:pathLst>
                <a:path w="135" h="81">
                  <a:moveTo>
                    <a:pt x="0" y="80"/>
                  </a:moveTo>
                  <a:lnTo>
                    <a:pt x="47" y="0"/>
                  </a:lnTo>
                  <a:lnTo>
                    <a:pt x="82" y="0"/>
                  </a:lnTo>
                  <a:lnTo>
                    <a:pt x="134" y="80"/>
                  </a:lnTo>
                  <a:lnTo>
                    <a:pt x="103" y="80"/>
                  </a:lnTo>
                  <a:lnTo>
                    <a:pt x="90" y="65"/>
                  </a:lnTo>
                  <a:lnTo>
                    <a:pt x="39" y="65"/>
                  </a:lnTo>
                  <a:lnTo>
                    <a:pt x="30" y="80"/>
                  </a:lnTo>
                  <a:lnTo>
                    <a:pt x="0" y="80"/>
                  </a:lnTo>
                </a:path>
              </a:pathLst>
            </a:custGeom>
            <a:solidFill>
              <a:srgbClr val="000000"/>
            </a:solidFill>
            <a:ln w="9525" cap="rnd">
              <a:noFill/>
              <a:round/>
              <a:headEnd type="none" w="sm" len="sm"/>
              <a:tailEnd type="none" w="sm" len="sm"/>
            </a:ln>
            <a:effectLst/>
          </p:spPr>
          <p:txBody>
            <a:bodyPr/>
            <a:lstStyle/>
            <a:p>
              <a:endParaRPr lang="en-US" dirty="0"/>
            </a:p>
          </p:txBody>
        </p:sp>
        <p:sp>
          <p:nvSpPr>
            <p:cNvPr id="96284" name="Freeform 28"/>
            <p:cNvSpPr>
              <a:spLocks/>
            </p:cNvSpPr>
            <p:nvPr/>
          </p:nvSpPr>
          <p:spPr bwMode="auto">
            <a:xfrm>
              <a:off x="2010" y="2289"/>
              <a:ext cx="185" cy="81"/>
            </a:xfrm>
            <a:custGeom>
              <a:avLst/>
              <a:gdLst/>
              <a:ahLst/>
              <a:cxnLst>
                <a:cxn ang="0">
                  <a:pos x="45" y="80"/>
                </a:cxn>
                <a:cxn ang="0">
                  <a:pos x="0" y="0"/>
                </a:cxn>
                <a:cxn ang="0">
                  <a:pos x="35" y="0"/>
                </a:cxn>
                <a:cxn ang="0">
                  <a:pos x="58" y="58"/>
                </a:cxn>
                <a:cxn ang="0">
                  <a:pos x="78" y="0"/>
                </a:cxn>
                <a:cxn ang="0">
                  <a:pos x="108" y="0"/>
                </a:cxn>
                <a:cxn ang="0">
                  <a:pos x="134" y="60"/>
                </a:cxn>
                <a:cxn ang="0">
                  <a:pos x="153" y="0"/>
                </a:cxn>
                <a:cxn ang="0">
                  <a:pos x="184" y="0"/>
                </a:cxn>
                <a:cxn ang="0">
                  <a:pos x="146" y="80"/>
                </a:cxn>
                <a:cxn ang="0">
                  <a:pos x="119" y="80"/>
                </a:cxn>
                <a:cxn ang="0">
                  <a:pos x="96" y="20"/>
                </a:cxn>
                <a:cxn ang="0">
                  <a:pos x="72" y="80"/>
                </a:cxn>
                <a:cxn ang="0">
                  <a:pos x="45" y="80"/>
                </a:cxn>
              </a:cxnLst>
              <a:rect l="0" t="0" r="r" b="b"/>
              <a:pathLst>
                <a:path w="185" h="81">
                  <a:moveTo>
                    <a:pt x="45" y="80"/>
                  </a:moveTo>
                  <a:lnTo>
                    <a:pt x="0" y="0"/>
                  </a:lnTo>
                  <a:lnTo>
                    <a:pt x="35" y="0"/>
                  </a:lnTo>
                  <a:lnTo>
                    <a:pt x="58" y="58"/>
                  </a:lnTo>
                  <a:lnTo>
                    <a:pt x="78" y="0"/>
                  </a:lnTo>
                  <a:lnTo>
                    <a:pt x="108" y="0"/>
                  </a:lnTo>
                  <a:lnTo>
                    <a:pt x="134" y="60"/>
                  </a:lnTo>
                  <a:lnTo>
                    <a:pt x="153" y="0"/>
                  </a:lnTo>
                  <a:lnTo>
                    <a:pt x="184" y="0"/>
                  </a:lnTo>
                  <a:lnTo>
                    <a:pt x="146" y="80"/>
                  </a:lnTo>
                  <a:lnTo>
                    <a:pt x="119" y="80"/>
                  </a:lnTo>
                  <a:lnTo>
                    <a:pt x="96" y="20"/>
                  </a:lnTo>
                  <a:lnTo>
                    <a:pt x="72" y="80"/>
                  </a:lnTo>
                  <a:lnTo>
                    <a:pt x="45" y="80"/>
                  </a:lnTo>
                </a:path>
              </a:pathLst>
            </a:custGeom>
            <a:solidFill>
              <a:srgbClr val="000000"/>
            </a:solidFill>
            <a:ln w="9525" cap="rnd">
              <a:noFill/>
              <a:round/>
              <a:headEnd type="none" w="sm" len="sm"/>
              <a:tailEnd type="none" w="sm" len="sm"/>
            </a:ln>
            <a:effectLst/>
          </p:spPr>
          <p:txBody>
            <a:bodyPr/>
            <a:lstStyle/>
            <a:p>
              <a:endParaRPr lang="en-US" dirty="0"/>
            </a:p>
          </p:txBody>
        </p:sp>
        <p:sp>
          <p:nvSpPr>
            <p:cNvPr id="96285" name="Freeform 29"/>
            <p:cNvSpPr>
              <a:spLocks/>
            </p:cNvSpPr>
            <p:nvPr/>
          </p:nvSpPr>
          <p:spPr bwMode="auto">
            <a:xfrm>
              <a:off x="1771" y="2289"/>
              <a:ext cx="106" cy="81"/>
            </a:xfrm>
            <a:custGeom>
              <a:avLst/>
              <a:gdLst/>
              <a:ahLst/>
              <a:cxnLst>
                <a:cxn ang="0">
                  <a:pos x="0" y="80"/>
                </a:cxn>
                <a:cxn ang="0">
                  <a:pos x="0" y="0"/>
                </a:cxn>
                <a:cxn ang="0">
                  <a:pos x="105" y="0"/>
                </a:cxn>
                <a:cxn ang="0">
                  <a:pos x="105" y="15"/>
                </a:cxn>
                <a:cxn ang="0">
                  <a:pos x="30" y="15"/>
                </a:cxn>
                <a:cxn ang="0">
                  <a:pos x="30" y="34"/>
                </a:cxn>
                <a:cxn ang="0">
                  <a:pos x="98" y="34"/>
                </a:cxn>
                <a:cxn ang="0">
                  <a:pos x="98" y="46"/>
                </a:cxn>
                <a:cxn ang="0">
                  <a:pos x="30" y="46"/>
                </a:cxn>
                <a:cxn ang="0">
                  <a:pos x="30" y="67"/>
                </a:cxn>
                <a:cxn ang="0">
                  <a:pos x="105" y="67"/>
                </a:cxn>
                <a:cxn ang="0">
                  <a:pos x="105" y="80"/>
                </a:cxn>
                <a:cxn ang="0">
                  <a:pos x="0" y="80"/>
                </a:cxn>
              </a:cxnLst>
              <a:rect l="0" t="0" r="r" b="b"/>
              <a:pathLst>
                <a:path w="106" h="81">
                  <a:moveTo>
                    <a:pt x="0" y="80"/>
                  </a:moveTo>
                  <a:lnTo>
                    <a:pt x="0" y="0"/>
                  </a:lnTo>
                  <a:lnTo>
                    <a:pt x="105" y="0"/>
                  </a:lnTo>
                  <a:lnTo>
                    <a:pt x="105" y="15"/>
                  </a:lnTo>
                  <a:lnTo>
                    <a:pt x="30" y="15"/>
                  </a:lnTo>
                  <a:lnTo>
                    <a:pt x="30" y="34"/>
                  </a:lnTo>
                  <a:lnTo>
                    <a:pt x="98" y="34"/>
                  </a:lnTo>
                  <a:lnTo>
                    <a:pt x="98" y="46"/>
                  </a:lnTo>
                  <a:lnTo>
                    <a:pt x="30" y="46"/>
                  </a:lnTo>
                  <a:lnTo>
                    <a:pt x="30" y="67"/>
                  </a:lnTo>
                  <a:lnTo>
                    <a:pt x="105" y="67"/>
                  </a:lnTo>
                  <a:lnTo>
                    <a:pt x="105" y="80"/>
                  </a:lnTo>
                  <a:lnTo>
                    <a:pt x="0" y="80"/>
                  </a:lnTo>
                </a:path>
              </a:pathLst>
            </a:custGeom>
            <a:solidFill>
              <a:srgbClr val="000000"/>
            </a:solidFill>
            <a:ln w="9525" cap="rnd">
              <a:noFill/>
              <a:round/>
              <a:headEnd type="none" w="sm" len="sm"/>
              <a:tailEnd type="none" w="sm" len="sm"/>
            </a:ln>
            <a:effectLst/>
          </p:spPr>
          <p:txBody>
            <a:bodyPr/>
            <a:lstStyle/>
            <a:p>
              <a:endParaRPr lang="en-US" dirty="0"/>
            </a:p>
          </p:txBody>
        </p:sp>
        <p:sp>
          <p:nvSpPr>
            <p:cNvPr id="96286" name="Freeform 30"/>
            <p:cNvSpPr>
              <a:spLocks/>
            </p:cNvSpPr>
            <p:nvPr/>
          </p:nvSpPr>
          <p:spPr bwMode="auto">
            <a:xfrm>
              <a:off x="1645" y="2289"/>
              <a:ext cx="98" cy="81"/>
            </a:xfrm>
            <a:custGeom>
              <a:avLst/>
              <a:gdLst/>
              <a:ahLst/>
              <a:cxnLst>
                <a:cxn ang="0">
                  <a:pos x="0" y="80"/>
                </a:cxn>
                <a:cxn ang="0">
                  <a:pos x="0" y="0"/>
                </a:cxn>
                <a:cxn ang="0">
                  <a:pos x="97" y="0"/>
                </a:cxn>
                <a:cxn ang="0">
                  <a:pos x="97" y="15"/>
                </a:cxn>
                <a:cxn ang="0">
                  <a:pos x="32" y="15"/>
                </a:cxn>
                <a:cxn ang="0">
                  <a:pos x="32" y="34"/>
                </a:cxn>
                <a:cxn ang="0">
                  <a:pos x="90" y="34"/>
                </a:cxn>
                <a:cxn ang="0">
                  <a:pos x="90" y="46"/>
                </a:cxn>
                <a:cxn ang="0">
                  <a:pos x="32" y="46"/>
                </a:cxn>
                <a:cxn ang="0">
                  <a:pos x="32" y="80"/>
                </a:cxn>
                <a:cxn ang="0">
                  <a:pos x="0" y="80"/>
                </a:cxn>
              </a:cxnLst>
              <a:rect l="0" t="0" r="r" b="b"/>
              <a:pathLst>
                <a:path w="98" h="81">
                  <a:moveTo>
                    <a:pt x="0" y="80"/>
                  </a:moveTo>
                  <a:lnTo>
                    <a:pt x="0" y="0"/>
                  </a:lnTo>
                  <a:lnTo>
                    <a:pt x="97" y="0"/>
                  </a:lnTo>
                  <a:lnTo>
                    <a:pt x="97" y="15"/>
                  </a:lnTo>
                  <a:lnTo>
                    <a:pt x="32" y="15"/>
                  </a:lnTo>
                  <a:lnTo>
                    <a:pt x="32" y="34"/>
                  </a:lnTo>
                  <a:lnTo>
                    <a:pt x="90" y="34"/>
                  </a:lnTo>
                  <a:lnTo>
                    <a:pt x="90" y="46"/>
                  </a:lnTo>
                  <a:lnTo>
                    <a:pt x="32" y="46"/>
                  </a:lnTo>
                  <a:lnTo>
                    <a:pt x="32" y="80"/>
                  </a:lnTo>
                  <a:lnTo>
                    <a:pt x="0" y="80"/>
                  </a:lnTo>
                </a:path>
              </a:pathLst>
            </a:custGeom>
            <a:solidFill>
              <a:srgbClr val="000000"/>
            </a:solidFill>
            <a:ln w="9525" cap="rnd">
              <a:noFill/>
              <a:round/>
              <a:headEnd type="none" w="sm" len="sm"/>
              <a:tailEnd type="none" w="sm" len="sm"/>
            </a:ln>
            <a:effectLst/>
          </p:spPr>
          <p:txBody>
            <a:bodyPr/>
            <a:lstStyle/>
            <a:p>
              <a:endParaRPr lang="en-US" dirty="0"/>
            </a:p>
          </p:txBody>
        </p:sp>
        <p:sp>
          <p:nvSpPr>
            <p:cNvPr id="96287" name="Freeform 31"/>
            <p:cNvSpPr>
              <a:spLocks/>
            </p:cNvSpPr>
            <p:nvPr/>
          </p:nvSpPr>
          <p:spPr bwMode="auto">
            <a:xfrm>
              <a:off x="1486" y="2289"/>
              <a:ext cx="133" cy="81"/>
            </a:xfrm>
            <a:custGeom>
              <a:avLst/>
              <a:gdLst/>
              <a:ahLst/>
              <a:cxnLst>
                <a:cxn ang="0">
                  <a:pos x="0" y="80"/>
                </a:cxn>
                <a:cxn ang="0">
                  <a:pos x="46" y="0"/>
                </a:cxn>
                <a:cxn ang="0">
                  <a:pos x="82" y="0"/>
                </a:cxn>
                <a:cxn ang="0">
                  <a:pos x="132" y="80"/>
                </a:cxn>
                <a:cxn ang="0">
                  <a:pos x="102" y="80"/>
                </a:cxn>
                <a:cxn ang="0">
                  <a:pos x="89" y="65"/>
                </a:cxn>
                <a:cxn ang="0">
                  <a:pos x="39" y="65"/>
                </a:cxn>
                <a:cxn ang="0">
                  <a:pos x="30" y="80"/>
                </a:cxn>
                <a:cxn ang="0">
                  <a:pos x="0" y="80"/>
                </a:cxn>
              </a:cxnLst>
              <a:rect l="0" t="0" r="r" b="b"/>
              <a:pathLst>
                <a:path w="133" h="81">
                  <a:moveTo>
                    <a:pt x="0" y="80"/>
                  </a:moveTo>
                  <a:lnTo>
                    <a:pt x="46" y="0"/>
                  </a:lnTo>
                  <a:lnTo>
                    <a:pt x="82" y="0"/>
                  </a:lnTo>
                  <a:lnTo>
                    <a:pt x="132" y="80"/>
                  </a:lnTo>
                  <a:lnTo>
                    <a:pt x="102" y="80"/>
                  </a:lnTo>
                  <a:lnTo>
                    <a:pt x="89" y="65"/>
                  </a:lnTo>
                  <a:lnTo>
                    <a:pt x="39" y="65"/>
                  </a:lnTo>
                  <a:lnTo>
                    <a:pt x="30" y="80"/>
                  </a:lnTo>
                  <a:lnTo>
                    <a:pt x="0" y="80"/>
                  </a:lnTo>
                </a:path>
              </a:pathLst>
            </a:custGeom>
            <a:solidFill>
              <a:srgbClr val="000000"/>
            </a:solidFill>
            <a:ln w="9525" cap="rnd">
              <a:noFill/>
              <a:round/>
              <a:headEnd type="none" w="sm" len="sm"/>
              <a:tailEnd type="none" w="sm" len="sm"/>
            </a:ln>
            <a:effectLst/>
          </p:spPr>
          <p:txBody>
            <a:bodyPr/>
            <a:lstStyle/>
            <a:p>
              <a:endParaRPr lang="en-US" dirty="0"/>
            </a:p>
          </p:txBody>
        </p:sp>
        <p:sp>
          <p:nvSpPr>
            <p:cNvPr id="96288" name="Freeform 32"/>
            <p:cNvSpPr>
              <a:spLocks/>
            </p:cNvSpPr>
            <p:nvPr/>
          </p:nvSpPr>
          <p:spPr bwMode="auto">
            <a:xfrm>
              <a:off x="1345" y="2289"/>
              <a:ext cx="120" cy="85"/>
            </a:xfrm>
            <a:custGeom>
              <a:avLst/>
              <a:gdLst/>
              <a:ahLst/>
              <a:cxnLst>
                <a:cxn ang="0">
                  <a:pos x="32" y="59"/>
                </a:cxn>
                <a:cxn ang="0">
                  <a:pos x="39" y="68"/>
                </a:cxn>
                <a:cxn ang="0">
                  <a:pos x="53" y="69"/>
                </a:cxn>
                <a:cxn ang="0">
                  <a:pos x="69" y="69"/>
                </a:cxn>
                <a:cxn ang="0">
                  <a:pos x="82" y="68"/>
                </a:cxn>
                <a:cxn ang="0">
                  <a:pos x="89" y="62"/>
                </a:cxn>
                <a:cxn ang="0">
                  <a:pos x="86" y="54"/>
                </a:cxn>
                <a:cxn ang="0">
                  <a:pos x="66" y="49"/>
                </a:cxn>
                <a:cxn ang="0">
                  <a:pos x="43" y="47"/>
                </a:cxn>
                <a:cxn ang="0">
                  <a:pos x="19" y="41"/>
                </a:cxn>
                <a:cxn ang="0">
                  <a:pos x="7" y="30"/>
                </a:cxn>
                <a:cxn ang="0">
                  <a:pos x="7" y="17"/>
                </a:cxn>
                <a:cxn ang="0">
                  <a:pos x="9" y="11"/>
                </a:cxn>
                <a:cxn ang="0">
                  <a:pos x="19" y="6"/>
                </a:cxn>
                <a:cxn ang="0">
                  <a:pos x="30" y="2"/>
                </a:cxn>
                <a:cxn ang="0">
                  <a:pos x="43" y="0"/>
                </a:cxn>
                <a:cxn ang="0">
                  <a:pos x="62" y="0"/>
                </a:cxn>
                <a:cxn ang="0">
                  <a:pos x="82" y="2"/>
                </a:cxn>
                <a:cxn ang="0">
                  <a:pos x="98" y="6"/>
                </a:cxn>
                <a:cxn ang="0">
                  <a:pos x="109" y="11"/>
                </a:cxn>
                <a:cxn ang="0">
                  <a:pos x="112" y="19"/>
                </a:cxn>
                <a:cxn ang="0">
                  <a:pos x="115" y="26"/>
                </a:cxn>
                <a:cxn ang="0">
                  <a:pos x="86" y="23"/>
                </a:cxn>
                <a:cxn ang="0">
                  <a:pos x="76" y="17"/>
                </a:cxn>
                <a:cxn ang="0">
                  <a:pos x="62" y="14"/>
                </a:cxn>
                <a:cxn ang="0">
                  <a:pos x="50" y="14"/>
                </a:cxn>
                <a:cxn ang="0">
                  <a:pos x="36" y="17"/>
                </a:cxn>
                <a:cxn ang="0">
                  <a:pos x="32" y="24"/>
                </a:cxn>
                <a:cxn ang="0">
                  <a:pos x="36" y="30"/>
                </a:cxn>
                <a:cxn ang="0">
                  <a:pos x="46" y="32"/>
                </a:cxn>
                <a:cxn ang="0">
                  <a:pos x="62" y="34"/>
                </a:cxn>
                <a:cxn ang="0">
                  <a:pos x="80" y="35"/>
                </a:cxn>
                <a:cxn ang="0">
                  <a:pos x="96" y="38"/>
                </a:cxn>
                <a:cxn ang="0">
                  <a:pos x="109" y="41"/>
                </a:cxn>
                <a:cxn ang="0">
                  <a:pos x="115" y="49"/>
                </a:cxn>
                <a:cxn ang="0">
                  <a:pos x="119" y="59"/>
                </a:cxn>
                <a:cxn ang="0">
                  <a:pos x="119" y="63"/>
                </a:cxn>
                <a:cxn ang="0">
                  <a:pos x="112" y="71"/>
                </a:cxn>
                <a:cxn ang="0">
                  <a:pos x="102" y="78"/>
                </a:cxn>
                <a:cxn ang="0">
                  <a:pos x="86" y="83"/>
                </a:cxn>
                <a:cxn ang="0">
                  <a:pos x="55" y="84"/>
                </a:cxn>
                <a:cxn ang="0">
                  <a:pos x="39" y="84"/>
                </a:cxn>
                <a:cxn ang="0">
                  <a:pos x="27" y="80"/>
                </a:cxn>
                <a:cxn ang="0">
                  <a:pos x="12" y="75"/>
                </a:cxn>
                <a:cxn ang="0">
                  <a:pos x="7" y="68"/>
                </a:cxn>
                <a:cxn ang="0">
                  <a:pos x="0" y="56"/>
                </a:cxn>
              </a:cxnLst>
              <a:rect l="0" t="0" r="r" b="b"/>
              <a:pathLst>
                <a:path w="120" h="85">
                  <a:moveTo>
                    <a:pt x="0" y="56"/>
                  </a:moveTo>
                  <a:lnTo>
                    <a:pt x="32" y="56"/>
                  </a:lnTo>
                  <a:lnTo>
                    <a:pt x="32" y="59"/>
                  </a:lnTo>
                  <a:lnTo>
                    <a:pt x="32" y="62"/>
                  </a:lnTo>
                  <a:lnTo>
                    <a:pt x="36" y="65"/>
                  </a:lnTo>
                  <a:lnTo>
                    <a:pt x="39" y="68"/>
                  </a:lnTo>
                  <a:lnTo>
                    <a:pt x="43" y="68"/>
                  </a:lnTo>
                  <a:lnTo>
                    <a:pt x="46" y="69"/>
                  </a:lnTo>
                  <a:lnTo>
                    <a:pt x="53" y="69"/>
                  </a:lnTo>
                  <a:lnTo>
                    <a:pt x="59" y="71"/>
                  </a:lnTo>
                  <a:lnTo>
                    <a:pt x="62" y="71"/>
                  </a:lnTo>
                  <a:lnTo>
                    <a:pt x="69" y="69"/>
                  </a:lnTo>
                  <a:lnTo>
                    <a:pt x="76" y="69"/>
                  </a:lnTo>
                  <a:lnTo>
                    <a:pt x="80" y="68"/>
                  </a:lnTo>
                  <a:lnTo>
                    <a:pt x="82" y="68"/>
                  </a:lnTo>
                  <a:lnTo>
                    <a:pt x="86" y="65"/>
                  </a:lnTo>
                  <a:lnTo>
                    <a:pt x="89" y="63"/>
                  </a:lnTo>
                  <a:lnTo>
                    <a:pt x="89" y="62"/>
                  </a:lnTo>
                  <a:lnTo>
                    <a:pt x="89" y="60"/>
                  </a:lnTo>
                  <a:lnTo>
                    <a:pt x="89" y="56"/>
                  </a:lnTo>
                  <a:lnTo>
                    <a:pt x="86" y="54"/>
                  </a:lnTo>
                  <a:lnTo>
                    <a:pt x="80" y="53"/>
                  </a:lnTo>
                  <a:lnTo>
                    <a:pt x="71" y="50"/>
                  </a:lnTo>
                  <a:lnTo>
                    <a:pt x="66" y="49"/>
                  </a:lnTo>
                  <a:lnTo>
                    <a:pt x="59" y="49"/>
                  </a:lnTo>
                  <a:lnTo>
                    <a:pt x="50" y="47"/>
                  </a:lnTo>
                  <a:lnTo>
                    <a:pt x="43" y="47"/>
                  </a:lnTo>
                  <a:lnTo>
                    <a:pt x="32" y="45"/>
                  </a:lnTo>
                  <a:lnTo>
                    <a:pt x="27" y="44"/>
                  </a:lnTo>
                  <a:lnTo>
                    <a:pt x="19" y="41"/>
                  </a:lnTo>
                  <a:lnTo>
                    <a:pt x="12" y="39"/>
                  </a:lnTo>
                  <a:lnTo>
                    <a:pt x="7" y="35"/>
                  </a:lnTo>
                  <a:lnTo>
                    <a:pt x="7" y="30"/>
                  </a:lnTo>
                  <a:lnTo>
                    <a:pt x="3" y="23"/>
                  </a:lnTo>
                  <a:lnTo>
                    <a:pt x="3" y="21"/>
                  </a:lnTo>
                  <a:lnTo>
                    <a:pt x="7" y="17"/>
                  </a:lnTo>
                  <a:lnTo>
                    <a:pt x="7" y="15"/>
                  </a:lnTo>
                  <a:lnTo>
                    <a:pt x="9" y="14"/>
                  </a:lnTo>
                  <a:lnTo>
                    <a:pt x="9" y="11"/>
                  </a:lnTo>
                  <a:lnTo>
                    <a:pt x="12" y="9"/>
                  </a:lnTo>
                  <a:lnTo>
                    <a:pt x="16" y="8"/>
                  </a:lnTo>
                  <a:lnTo>
                    <a:pt x="19" y="6"/>
                  </a:lnTo>
                  <a:lnTo>
                    <a:pt x="23" y="4"/>
                  </a:lnTo>
                  <a:lnTo>
                    <a:pt x="27" y="4"/>
                  </a:lnTo>
                  <a:lnTo>
                    <a:pt x="30" y="2"/>
                  </a:lnTo>
                  <a:lnTo>
                    <a:pt x="36" y="2"/>
                  </a:lnTo>
                  <a:lnTo>
                    <a:pt x="39" y="0"/>
                  </a:lnTo>
                  <a:lnTo>
                    <a:pt x="43" y="0"/>
                  </a:lnTo>
                  <a:lnTo>
                    <a:pt x="50" y="0"/>
                  </a:lnTo>
                  <a:lnTo>
                    <a:pt x="59" y="0"/>
                  </a:lnTo>
                  <a:lnTo>
                    <a:pt x="62" y="0"/>
                  </a:lnTo>
                  <a:lnTo>
                    <a:pt x="69" y="0"/>
                  </a:lnTo>
                  <a:lnTo>
                    <a:pt x="76" y="0"/>
                  </a:lnTo>
                  <a:lnTo>
                    <a:pt x="82" y="2"/>
                  </a:lnTo>
                  <a:lnTo>
                    <a:pt x="89" y="2"/>
                  </a:lnTo>
                  <a:lnTo>
                    <a:pt x="92" y="4"/>
                  </a:lnTo>
                  <a:lnTo>
                    <a:pt x="98" y="6"/>
                  </a:lnTo>
                  <a:lnTo>
                    <a:pt x="102" y="8"/>
                  </a:lnTo>
                  <a:lnTo>
                    <a:pt x="107" y="9"/>
                  </a:lnTo>
                  <a:lnTo>
                    <a:pt x="109" y="11"/>
                  </a:lnTo>
                  <a:lnTo>
                    <a:pt x="109" y="14"/>
                  </a:lnTo>
                  <a:lnTo>
                    <a:pt x="112" y="15"/>
                  </a:lnTo>
                  <a:lnTo>
                    <a:pt x="112" y="19"/>
                  </a:lnTo>
                  <a:lnTo>
                    <a:pt x="115" y="21"/>
                  </a:lnTo>
                  <a:lnTo>
                    <a:pt x="115" y="23"/>
                  </a:lnTo>
                  <a:lnTo>
                    <a:pt x="115" y="26"/>
                  </a:lnTo>
                  <a:lnTo>
                    <a:pt x="86" y="26"/>
                  </a:lnTo>
                  <a:lnTo>
                    <a:pt x="86" y="24"/>
                  </a:lnTo>
                  <a:lnTo>
                    <a:pt x="86" y="23"/>
                  </a:lnTo>
                  <a:lnTo>
                    <a:pt x="82" y="21"/>
                  </a:lnTo>
                  <a:lnTo>
                    <a:pt x="80" y="19"/>
                  </a:lnTo>
                  <a:lnTo>
                    <a:pt x="76" y="17"/>
                  </a:lnTo>
                  <a:lnTo>
                    <a:pt x="71" y="15"/>
                  </a:lnTo>
                  <a:lnTo>
                    <a:pt x="69" y="15"/>
                  </a:lnTo>
                  <a:lnTo>
                    <a:pt x="62" y="14"/>
                  </a:lnTo>
                  <a:lnTo>
                    <a:pt x="59" y="14"/>
                  </a:lnTo>
                  <a:lnTo>
                    <a:pt x="53" y="14"/>
                  </a:lnTo>
                  <a:lnTo>
                    <a:pt x="50" y="14"/>
                  </a:lnTo>
                  <a:lnTo>
                    <a:pt x="46" y="15"/>
                  </a:lnTo>
                  <a:lnTo>
                    <a:pt x="39" y="15"/>
                  </a:lnTo>
                  <a:lnTo>
                    <a:pt x="36" y="17"/>
                  </a:lnTo>
                  <a:lnTo>
                    <a:pt x="32" y="21"/>
                  </a:lnTo>
                  <a:lnTo>
                    <a:pt x="32" y="23"/>
                  </a:lnTo>
                  <a:lnTo>
                    <a:pt x="32" y="24"/>
                  </a:lnTo>
                  <a:lnTo>
                    <a:pt x="32" y="26"/>
                  </a:lnTo>
                  <a:lnTo>
                    <a:pt x="36" y="29"/>
                  </a:lnTo>
                  <a:lnTo>
                    <a:pt x="36" y="30"/>
                  </a:lnTo>
                  <a:lnTo>
                    <a:pt x="39" y="30"/>
                  </a:lnTo>
                  <a:lnTo>
                    <a:pt x="43" y="32"/>
                  </a:lnTo>
                  <a:lnTo>
                    <a:pt x="46" y="32"/>
                  </a:lnTo>
                  <a:lnTo>
                    <a:pt x="53" y="32"/>
                  </a:lnTo>
                  <a:lnTo>
                    <a:pt x="55" y="32"/>
                  </a:lnTo>
                  <a:lnTo>
                    <a:pt x="62" y="34"/>
                  </a:lnTo>
                  <a:lnTo>
                    <a:pt x="66" y="34"/>
                  </a:lnTo>
                  <a:lnTo>
                    <a:pt x="71" y="34"/>
                  </a:lnTo>
                  <a:lnTo>
                    <a:pt x="80" y="35"/>
                  </a:lnTo>
                  <a:lnTo>
                    <a:pt x="86" y="35"/>
                  </a:lnTo>
                  <a:lnTo>
                    <a:pt x="89" y="35"/>
                  </a:lnTo>
                  <a:lnTo>
                    <a:pt x="96" y="38"/>
                  </a:lnTo>
                  <a:lnTo>
                    <a:pt x="98" y="39"/>
                  </a:lnTo>
                  <a:lnTo>
                    <a:pt x="102" y="39"/>
                  </a:lnTo>
                  <a:lnTo>
                    <a:pt x="109" y="41"/>
                  </a:lnTo>
                  <a:lnTo>
                    <a:pt x="112" y="44"/>
                  </a:lnTo>
                  <a:lnTo>
                    <a:pt x="112" y="45"/>
                  </a:lnTo>
                  <a:lnTo>
                    <a:pt x="115" y="49"/>
                  </a:lnTo>
                  <a:lnTo>
                    <a:pt x="119" y="50"/>
                  </a:lnTo>
                  <a:lnTo>
                    <a:pt x="119" y="56"/>
                  </a:lnTo>
                  <a:lnTo>
                    <a:pt x="119" y="59"/>
                  </a:lnTo>
                  <a:lnTo>
                    <a:pt x="119" y="60"/>
                  </a:lnTo>
                  <a:lnTo>
                    <a:pt x="119" y="62"/>
                  </a:lnTo>
                  <a:lnTo>
                    <a:pt x="119" y="63"/>
                  </a:lnTo>
                  <a:lnTo>
                    <a:pt x="115" y="68"/>
                  </a:lnTo>
                  <a:lnTo>
                    <a:pt x="115" y="69"/>
                  </a:lnTo>
                  <a:lnTo>
                    <a:pt x="112" y="71"/>
                  </a:lnTo>
                  <a:lnTo>
                    <a:pt x="109" y="74"/>
                  </a:lnTo>
                  <a:lnTo>
                    <a:pt x="107" y="75"/>
                  </a:lnTo>
                  <a:lnTo>
                    <a:pt x="102" y="78"/>
                  </a:lnTo>
                  <a:lnTo>
                    <a:pt x="98" y="78"/>
                  </a:lnTo>
                  <a:lnTo>
                    <a:pt x="92" y="80"/>
                  </a:lnTo>
                  <a:lnTo>
                    <a:pt x="86" y="83"/>
                  </a:lnTo>
                  <a:lnTo>
                    <a:pt x="80" y="84"/>
                  </a:lnTo>
                  <a:lnTo>
                    <a:pt x="71" y="84"/>
                  </a:lnTo>
                  <a:lnTo>
                    <a:pt x="55" y="84"/>
                  </a:lnTo>
                  <a:lnTo>
                    <a:pt x="50" y="84"/>
                  </a:lnTo>
                  <a:lnTo>
                    <a:pt x="46" y="84"/>
                  </a:lnTo>
                  <a:lnTo>
                    <a:pt x="39" y="84"/>
                  </a:lnTo>
                  <a:lnTo>
                    <a:pt x="36" y="83"/>
                  </a:lnTo>
                  <a:lnTo>
                    <a:pt x="30" y="83"/>
                  </a:lnTo>
                  <a:lnTo>
                    <a:pt x="27" y="80"/>
                  </a:lnTo>
                  <a:lnTo>
                    <a:pt x="23" y="78"/>
                  </a:lnTo>
                  <a:lnTo>
                    <a:pt x="19" y="77"/>
                  </a:lnTo>
                  <a:lnTo>
                    <a:pt x="12" y="75"/>
                  </a:lnTo>
                  <a:lnTo>
                    <a:pt x="9" y="74"/>
                  </a:lnTo>
                  <a:lnTo>
                    <a:pt x="9" y="71"/>
                  </a:lnTo>
                  <a:lnTo>
                    <a:pt x="7" y="68"/>
                  </a:lnTo>
                  <a:lnTo>
                    <a:pt x="3" y="65"/>
                  </a:lnTo>
                  <a:lnTo>
                    <a:pt x="3" y="62"/>
                  </a:lnTo>
                  <a:lnTo>
                    <a:pt x="0" y="56"/>
                  </a:lnTo>
                </a:path>
              </a:pathLst>
            </a:custGeom>
            <a:solidFill>
              <a:srgbClr val="000000"/>
            </a:solidFill>
            <a:ln w="9525" cap="rnd">
              <a:noFill/>
              <a:round/>
              <a:headEnd type="none" w="sm" len="sm"/>
              <a:tailEnd type="none" w="sm" len="sm"/>
            </a:ln>
            <a:effectLst/>
          </p:spPr>
          <p:txBody>
            <a:bodyPr/>
            <a:lstStyle/>
            <a:p>
              <a:endParaRPr lang="en-US" dirty="0"/>
            </a:p>
          </p:txBody>
        </p:sp>
        <p:sp>
          <p:nvSpPr>
            <p:cNvPr id="96289" name="Freeform 33"/>
            <p:cNvSpPr>
              <a:spLocks/>
            </p:cNvSpPr>
            <p:nvPr/>
          </p:nvSpPr>
          <p:spPr bwMode="auto">
            <a:xfrm>
              <a:off x="1102" y="2289"/>
              <a:ext cx="106" cy="81"/>
            </a:xfrm>
            <a:custGeom>
              <a:avLst/>
              <a:gdLst/>
              <a:ahLst/>
              <a:cxnLst>
                <a:cxn ang="0">
                  <a:pos x="0" y="80"/>
                </a:cxn>
                <a:cxn ang="0">
                  <a:pos x="0" y="0"/>
                </a:cxn>
                <a:cxn ang="0">
                  <a:pos x="105" y="0"/>
                </a:cxn>
                <a:cxn ang="0">
                  <a:pos x="105" y="15"/>
                </a:cxn>
                <a:cxn ang="0">
                  <a:pos x="28" y="15"/>
                </a:cxn>
                <a:cxn ang="0">
                  <a:pos x="28" y="34"/>
                </a:cxn>
                <a:cxn ang="0">
                  <a:pos x="97" y="34"/>
                </a:cxn>
                <a:cxn ang="0">
                  <a:pos x="97" y="46"/>
                </a:cxn>
                <a:cxn ang="0">
                  <a:pos x="28" y="46"/>
                </a:cxn>
                <a:cxn ang="0">
                  <a:pos x="28" y="67"/>
                </a:cxn>
                <a:cxn ang="0">
                  <a:pos x="105" y="67"/>
                </a:cxn>
                <a:cxn ang="0">
                  <a:pos x="105" y="80"/>
                </a:cxn>
                <a:cxn ang="0">
                  <a:pos x="0" y="80"/>
                </a:cxn>
              </a:cxnLst>
              <a:rect l="0" t="0" r="r" b="b"/>
              <a:pathLst>
                <a:path w="106" h="81">
                  <a:moveTo>
                    <a:pt x="0" y="80"/>
                  </a:moveTo>
                  <a:lnTo>
                    <a:pt x="0" y="0"/>
                  </a:lnTo>
                  <a:lnTo>
                    <a:pt x="105" y="0"/>
                  </a:lnTo>
                  <a:lnTo>
                    <a:pt x="105" y="15"/>
                  </a:lnTo>
                  <a:lnTo>
                    <a:pt x="28" y="15"/>
                  </a:lnTo>
                  <a:lnTo>
                    <a:pt x="28" y="34"/>
                  </a:lnTo>
                  <a:lnTo>
                    <a:pt x="97" y="34"/>
                  </a:lnTo>
                  <a:lnTo>
                    <a:pt x="97" y="46"/>
                  </a:lnTo>
                  <a:lnTo>
                    <a:pt x="28" y="46"/>
                  </a:lnTo>
                  <a:lnTo>
                    <a:pt x="28" y="67"/>
                  </a:lnTo>
                  <a:lnTo>
                    <a:pt x="105" y="67"/>
                  </a:lnTo>
                  <a:lnTo>
                    <a:pt x="105" y="80"/>
                  </a:lnTo>
                  <a:lnTo>
                    <a:pt x="0" y="80"/>
                  </a:lnTo>
                </a:path>
              </a:pathLst>
            </a:custGeom>
            <a:solidFill>
              <a:srgbClr val="000000"/>
            </a:solidFill>
            <a:ln w="9525" cap="rnd">
              <a:noFill/>
              <a:round/>
              <a:headEnd type="none" w="sm" len="sm"/>
              <a:tailEnd type="none" w="sm" len="sm"/>
            </a:ln>
            <a:effectLst/>
          </p:spPr>
          <p:txBody>
            <a:bodyPr/>
            <a:lstStyle/>
            <a:p>
              <a:endParaRPr lang="en-US" dirty="0"/>
            </a:p>
          </p:txBody>
        </p:sp>
        <p:sp>
          <p:nvSpPr>
            <p:cNvPr id="96290" name="Freeform 34"/>
            <p:cNvSpPr>
              <a:spLocks/>
            </p:cNvSpPr>
            <p:nvPr/>
          </p:nvSpPr>
          <p:spPr bwMode="auto">
            <a:xfrm>
              <a:off x="950" y="2289"/>
              <a:ext cx="117" cy="81"/>
            </a:xfrm>
            <a:custGeom>
              <a:avLst/>
              <a:gdLst/>
              <a:ahLst/>
              <a:cxnLst>
                <a:cxn ang="0">
                  <a:pos x="0" y="80"/>
                </a:cxn>
                <a:cxn ang="0">
                  <a:pos x="0" y="0"/>
                </a:cxn>
                <a:cxn ang="0">
                  <a:pos x="30" y="0"/>
                </a:cxn>
                <a:cxn ang="0">
                  <a:pos x="30" y="32"/>
                </a:cxn>
                <a:cxn ang="0">
                  <a:pos x="86" y="32"/>
                </a:cxn>
                <a:cxn ang="0">
                  <a:pos x="86" y="0"/>
                </a:cxn>
                <a:cxn ang="0">
                  <a:pos x="116" y="0"/>
                </a:cxn>
                <a:cxn ang="0">
                  <a:pos x="116" y="80"/>
                </a:cxn>
                <a:cxn ang="0">
                  <a:pos x="86" y="80"/>
                </a:cxn>
                <a:cxn ang="0">
                  <a:pos x="86" y="45"/>
                </a:cxn>
                <a:cxn ang="0">
                  <a:pos x="30" y="45"/>
                </a:cxn>
                <a:cxn ang="0">
                  <a:pos x="30" y="80"/>
                </a:cxn>
                <a:cxn ang="0">
                  <a:pos x="0" y="80"/>
                </a:cxn>
              </a:cxnLst>
              <a:rect l="0" t="0" r="r" b="b"/>
              <a:pathLst>
                <a:path w="117" h="81">
                  <a:moveTo>
                    <a:pt x="0" y="80"/>
                  </a:moveTo>
                  <a:lnTo>
                    <a:pt x="0" y="0"/>
                  </a:lnTo>
                  <a:lnTo>
                    <a:pt x="30" y="0"/>
                  </a:lnTo>
                  <a:lnTo>
                    <a:pt x="30" y="32"/>
                  </a:lnTo>
                  <a:lnTo>
                    <a:pt x="86" y="32"/>
                  </a:lnTo>
                  <a:lnTo>
                    <a:pt x="86" y="0"/>
                  </a:lnTo>
                  <a:lnTo>
                    <a:pt x="116" y="0"/>
                  </a:lnTo>
                  <a:lnTo>
                    <a:pt x="116" y="80"/>
                  </a:lnTo>
                  <a:lnTo>
                    <a:pt x="86" y="80"/>
                  </a:lnTo>
                  <a:lnTo>
                    <a:pt x="86" y="45"/>
                  </a:lnTo>
                  <a:lnTo>
                    <a:pt x="30" y="45"/>
                  </a:lnTo>
                  <a:lnTo>
                    <a:pt x="30" y="80"/>
                  </a:lnTo>
                  <a:lnTo>
                    <a:pt x="0" y="80"/>
                  </a:lnTo>
                </a:path>
              </a:pathLst>
            </a:custGeom>
            <a:solidFill>
              <a:srgbClr val="000000"/>
            </a:solidFill>
            <a:ln w="9525" cap="rnd">
              <a:noFill/>
              <a:round/>
              <a:headEnd type="none" w="sm" len="sm"/>
              <a:tailEnd type="none" w="sm" len="sm"/>
            </a:ln>
            <a:effectLst/>
          </p:spPr>
          <p:txBody>
            <a:bodyPr/>
            <a:lstStyle/>
            <a:p>
              <a:endParaRPr lang="en-US" dirty="0"/>
            </a:p>
          </p:txBody>
        </p:sp>
        <p:sp>
          <p:nvSpPr>
            <p:cNvPr id="96291" name="Freeform 35"/>
            <p:cNvSpPr>
              <a:spLocks/>
            </p:cNvSpPr>
            <p:nvPr/>
          </p:nvSpPr>
          <p:spPr bwMode="auto">
            <a:xfrm>
              <a:off x="813" y="2289"/>
              <a:ext cx="113" cy="81"/>
            </a:xfrm>
            <a:custGeom>
              <a:avLst/>
              <a:gdLst/>
              <a:ahLst/>
              <a:cxnLst>
                <a:cxn ang="0">
                  <a:pos x="39" y="80"/>
                </a:cxn>
                <a:cxn ang="0">
                  <a:pos x="39" y="15"/>
                </a:cxn>
                <a:cxn ang="0">
                  <a:pos x="0" y="15"/>
                </a:cxn>
                <a:cxn ang="0">
                  <a:pos x="0" y="0"/>
                </a:cxn>
                <a:cxn ang="0">
                  <a:pos x="112" y="0"/>
                </a:cxn>
                <a:cxn ang="0">
                  <a:pos x="112" y="15"/>
                </a:cxn>
                <a:cxn ang="0">
                  <a:pos x="69" y="15"/>
                </a:cxn>
                <a:cxn ang="0">
                  <a:pos x="69" y="80"/>
                </a:cxn>
                <a:cxn ang="0">
                  <a:pos x="39" y="80"/>
                </a:cxn>
              </a:cxnLst>
              <a:rect l="0" t="0" r="r" b="b"/>
              <a:pathLst>
                <a:path w="113" h="81">
                  <a:moveTo>
                    <a:pt x="39" y="80"/>
                  </a:moveTo>
                  <a:lnTo>
                    <a:pt x="39" y="15"/>
                  </a:lnTo>
                  <a:lnTo>
                    <a:pt x="0" y="15"/>
                  </a:lnTo>
                  <a:lnTo>
                    <a:pt x="0" y="0"/>
                  </a:lnTo>
                  <a:lnTo>
                    <a:pt x="112" y="0"/>
                  </a:lnTo>
                  <a:lnTo>
                    <a:pt x="112" y="15"/>
                  </a:lnTo>
                  <a:lnTo>
                    <a:pt x="69" y="15"/>
                  </a:lnTo>
                  <a:lnTo>
                    <a:pt x="69" y="80"/>
                  </a:lnTo>
                  <a:lnTo>
                    <a:pt x="39" y="80"/>
                  </a:lnTo>
                </a:path>
              </a:pathLst>
            </a:custGeom>
            <a:solidFill>
              <a:srgbClr val="000000"/>
            </a:solidFill>
            <a:ln w="9525" cap="rnd">
              <a:noFill/>
              <a:round/>
              <a:headEnd type="none" w="sm" len="sm"/>
              <a:tailEnd type="none" w="sm" len="sm"/>
            </a:ln>
            <a:effectLst/>
          </p:spPr>
          <p:txBody>
            <a:bodyPr/>
            <a:lstStyle/>
            <a:p>
              <a:endParaRPr lang="en-US" dirty="0"/>
            </a:p>
          </p:txBody>
        </p:sp>
        <p:sp>
          <p:nvSpPr>
            <p:cNvPr id="96292" name="Freeform 36"/>
            <p:cNvSpPr>
              <a:spLocks/>
            </p:cNvSpPr>
            <p:nvPr/>
          </p:nvSpPr>
          <p:spPr bwMode="auto">
            <a:xfrm>
              <a:off x="1986" y="2541"/>
              <a:ext cx="33" cy="30"/>
            </a:xfrm>
            <a:custGeom>
              <a:avLst/>
              <a:gdLst/>
              <a:ahLst/>
              <a:cxnLst>
                <a:cxn ang="0">
                  <a:pos x="18" y="0"/>
                </a:cxn>
                <a:cxn ang="0">
                  <a:pos x="0" y="29"/>
                </a:cxn>
                <a:cxn ang="0">
                  <a:pos x="32" y="29"/>
                </a:cxn>
                <a:cxn ang="0">
                  <a:pos x="18" y="0"/>
                </a:cxn>
              </a:cxnLst>
              <a:rect l="0" t="0" r="r" b="b"/>
              <a:pathLst>
                <a:path w="33" h="30">
                  <a:moveTo>
                    <a:pt x="18" y="0"/>
                  </a:moveTo>
                  <a:lnTo>
                    <a:pt x="0" y="29"/>
                  </a:lnTo>
                  <a:lnTo>
                    <a:pt x="32" y="29"/>
                  </a:lnTo>
                  <a:lnTo>
                    <a:pt x="18" y="0"/>
                  </a:lnTo>
                </a:path>
              </a:pathLst>
            </a:custGeom>
            <a:solidFill>
              <a:srgbClr val="FFFFFF"/>
            </a:solidFill>
            <a:ln w="9525" cap="rnd">
              <a:noFill/>
              <a:round/>
              <a:headEnd type="none" w="sm" len="sm"/>
              <a:tailEnd type="none" w="sm" len="sm"/>
            </a:ln>
            <a:effectLst/>
          </p:spPr>
          <p:txBody>
            <a:bodyPr/>
            <a:lstStyle/>
            <a:p>
              <a:endParaRPr lang="en-US" dirty="0"/>
            </a:p>
          </p:txBody>
        </p:sp>
        <p:sp>
          <p:nvSpPr>
            <p:cNvPr id="96293" name="Freeform 37"/>
            <p:cNvSpPr>
              <a:spLocks/>
            </p:cNvSpPr>
            <p:nvPr/>
          </p:nvSpPr>
          <p:spPr bwMode="auto">
            <a:xfrm>
              <a:off x="1126" y="2571"/>
              <a:ext cx="50" cy="16"/>
            </a:xfrm>
            <a:custGeom>
              <a:avLst/>
              <a:gdLst/>
              <a:ahLst/>
              <a:cxnLst>
                <a:cxn ang="0">
                  <a:pos x="0" y="15"/>
                </a:cxn>
                <a:cxn ang="0">
                  <a:pos x="36" y="15"/>
                </a:cxn>
                <a:cxn ang="0">
                  <a:pos x="39" y="15"/>
                </a:cxn>
                <a:cxn ang="0">
                  <a:pos x="43" y="14"/>
                </a:cxn>
                <a:cxn ang="0">
                  <a:pos x="45" y="14"/>
                </a:cxn>
                <a:cxn ang="0">
                  <a:pos x="45" y="12"/>
                </a:cxn>
                <a:cxn ang="0">
                  <a:pos x="49" y="11"/>
                </a:cxn>
                <a:cxn ang="0">
                  <a:pos x="49" y="9"/>
                </a:cxn>
                <a:cxn ang="0">
                  <a:pos x="49" y="8"/>
                </a:cxn>
                <a:cxn ang="0">
                  <a:pos x="49" y="6"/>
                </a:cxn>
                <a:cxn ang="0">
                  <a:pos x="49" y="5"/>
                </a:cxn>
                <a:cxn ang="0">
                  <a:pos x="49" y="3"/>
                </a:cxn>
                <a:cxn ang="0">
                  <a:pos x="45" y="2"/>
                </a:cxn>
                <a:cxn ang="0">
                  <a:pos x="43" y="2"/>
                </a:cxn>
                <a:cxn ang="0">
                  <a:pos x="43" y="0"/>
                </a:cxn>
                <a:cxn ang="0">
                  <a:pos x="36" y="0"/>
                </a:cxn>
                <a:cxn ang="0">
                  <a:pos x="0" y="0"/>
                </a:cxn>
                <a:cxn ang="0">
                  <a:pos x="0" y="15"/>
                </a:cxn>
              </a:cxnLst>
              <a:rect l="0" t="0" r="r" b="b"/>
              <a:pathLst>
                <a:path w="50" h="16">
                  <a:moveTo>
                    <a:pt x="0" y="15"/>
                  </a:moveTo>
                  <a:lnTo>
                    <a:pt x="36" y="15"/>
                  </a:lnTo>
                  <a:lnTo>
                    <a:pt x="39" y="15"/>
                  </a:lnTo>
                  <a:lnTo>
                    <a:pt x="43" y="14"/>
                  </a:lnTo>
                  <a:lnTo>
                    <a:pt x="45" y="14"/>
                  </a:lnTo>
                  <a:lnTo>
                    <a:pt x="45" y="12"/>
                  </a:lnTo>
                  <a:lnTo>
                    <a:pt x="49" y="11"/>
                  </a:lnTo>
                  <a:lnTo>
                    <a:pt x="49" y="9"/>
                  </a:lnTo>
                  <a:lnTo>
                    <a:pt x="49" y="8"/>
                  </a:lnTo>
                  <a:lnTo>
                    <a:pt x="49" y="6"/>
                  </a:lnTo>
                  <a:lnTo>
                    <a:pt x="49" y="5"/>
                  </a:lnTo>
                  <a:lnTo>
                    <a:pt x="49" y="3"/>
                  </a:lnTo>
                  <a:lnTo>
                    <a:pt x="45" y="2"/>
                  </a:lnTo>
                  <a:lnTo>
                    <a:pt x="43" y="2"/>
                  </a:lnTo>
                  <a:lnTo>
                    <a:pt x="43" y="0"/>
                  </a:lnTo>
                  <a:lnTo>
                    <a:pt x="36" y="0"/>
                  </a:lnTo>
                  <a:lnTo>
                    <a:pt x="0" y="0"/>
                  </a:lnTo>
                  <a:lnTo>
                    <a:pt x="0" y="15"/>
                  </a:lnTo>
                </a:path>
              </a:pathLst>
            </a:custGeom>
            <a:solidFill>
              <a:srgbClr val="FFFFFF"/>
            </a:solidFill>
            <a:ln w="9525" cap="rnd">
              <a:noFill/>
              <a:round/>
              <a:headEnd type="none" w="sm" len="sm"/>
              <a:tailEnd type="none" w="sm" len="sm"/>
            </a:ln>
            <a:effectLst/>
          </p:spPr>
          <p:txBody>
            <a:bodyPr/>
            <a:lstStyle/>
            <a:p>
              <a:endParaRPr lang="en-US" dirty="0"/>
            </a:p>
          </p:txBody>
        </p:sp>
        <p:sp>
          <p:nvSpPr>
            <p:cNvPr id="96294" name="Freeform 38"/>
            <p:cNvSpPr>
              <a:spLocks/>
            </p:cNvSpPr>
            <p:nvPr/>
          </p:nvSpPr>
          <p:spPr bwMode="auto">
            <a:xfrm>
              <a:off x="1126" y="2536"/>
              <a:ext cx="46" cy="16"/>
            </a:xfrm>
            <a:custGeom>
              <a:avLst/>
              <a:gdLst/>
              <a:ahLst/>
              <a:cxnLst>
                <a:cxn ang="0">
                  <a:pos x="0" y="0"/>
                </a:cxn>
                <a:cxn ang="0">
                  <a:pos x="0" y="15"/>
                </a:cxn>
                <a:cxn ang="0">
                  <a:pos x="34" y="15"/>
                </a:cxn>
                <a:cxn ang="0">
                  <a:pos x="37" y="15"/>
                </a:cxn>
                <a:cxn ang="0">
                  <a:pos x="39" y="15"/>
                </a:cxn>
                <a:cxn ang="0">
                  <a:pos x="42" y="14"/>
                </a:cxn>
                <a:cxn ang="0">
                  <a:pos x="42" y="12"/>
                </a:cxn>
                <a:cxn ang="0">
                  <a:pos x="45" y="12"/>
                </a:cxn>
                <a:cxn ang="0">
                  <a:pos x="45" y="11"/>
                </a:cxn>
                <a:cxn ang="0">
                  <a:pos x="45" y="9"/>
                </a:cxn>
                <a:cxn ang="0">
                  <a:pos x="45" y="8"/>
                </a:cxn>
                <a:cxn ang="0">
                  <a:pos x="45" y="6"/>
                </a:cxn>
                <a:cxn ang="0">
                  <a:pos x="45" y="4"/>
                </a:cxn>
                <a:cxn ang="0">
                  <a:pos x="42" y="3"/>
                </a:cxn>
                <a:cxn ang="0">
                  <a:pos x="39" y="3"/>
                </a:cxn>
                <a:cxn ang="0">
                  <a:pos x="39" y="2"/>
                </a:cxn>
                <a:cxn ang="0">
                  <a:pos x="34" y="2"/>
                </a:cxn>
                <a:cxn ang="0">
                  <a:pos x="27" y="0"/>
                </a:cxn>
                <a:cxn ang="0">
                  <a:pos x="0" y="0"/>
                </a:cxn>
              </a:cxnLst>
              <a:rect l="0" t="0" r="r" b="b"/>
              <a:pathLst>
                <a:path w="46" h="16">
                  <a:moveTo>
                    <a:pt x="0" y="0"/>
                  </a:moveTo>
                  <a:lnTo>
                    <a:pt x="0" y="15"/>
                  </a:lnTo>
                  <a:lnTo>
                    <a:pt x="34" y="15"/>
                  </a:lnTo>
                  <a:lnTo>
                    <a:pt x="37" y="15"/>
                  </a:lnTo>
                  <a:lnTo>
                    <a:pt x="39" y="15"/>
                  </a:lnTo>
                  <a:lnTo>
                    <a:pt x="42" y="14"/>
                  </a:lnTo>
                  <a:lnTo>
                    <a:pt x="42" y="12"/>
                  </a:lnTo>
                  <a:lnTo>
                    <a:pt x="45" y="12"/>
                  </a:lnTo>
                  <a:lnTo>
                    <a:pt x="45" y="11"/>
                  </a:lnTo>
                  <a:lnTo>
                    <a:pt x="45" y="9"/>
                  </a:lnTo>
                  <a:lnTo>
                    <a:pt x="45" y="8"/>
                  </a:lnTo>
                  <a:lnTo>
                    <a:pt x="45" y="6"/>
                  </a:lnTo>
                  <a:lnTo>
                    <a:pt x="45" y="4"/>
                  </a:lnTo>
                  <a:lnTo>
                    <a:pt x="42" y="3"/>
                  </a:lnTo>
                  <a:lnTo>
                    <a:pt x="39" y="3"/>
                  </a:lnTo>
                  <a:lnTo>
                    <a:pt x="39" y="2"/>
                  </a:lnTo>
                  <a:lnTo>
                    <a:pt x="34" y="2"/>
                  </a:lnTo>
                  <a:lnTo>
                    <a:pt x="27" y="0"/>
                  </a:lnTo>
                  <a:lnTo>
                    <a:pt x="0" y="0"/>
                  </a:lnTo>
                </a:path>
              </a:pathLst>
            </a:custGeom>
            <a:solidFill>
              <a:srgbClr val="FFFFFF"/>
            </a:solidFill>
            <a:ln w="9525" cap="rnd">
              <a:noFill/>
              <a:round/>
              <a:headEnd type="none" w="sm" len="sm"/>
              <a:tailEnd type="none" w="sm" len="sm"/>
            </a:ln>
            <a:effectLst/>
          </p:spPr>
          <p:txBody>
            <a:bodyPr/>
            <a:lstStyle/>
            <a:p>
              <a:endParaRPr lang="en-US" dirty="0"/>
            </a:p>
          </p:txBody>
        </p:sp>
        <p:sp>
          <p:nvSpPr>
            <p:cNvPr id="96295" name="Freeform 39"/>
            <p:cNvSpPr>
              <a:spLocks/>
            </p:cNvSpPr>
            <p:nvPr/>
          </p:nvSpPr>
          <p:spPr bwMode="auto">
            <a:xfrm>
              <a:off x="2254" y="2311"/>
              <a:ext cx="28" cy="28"/>
            </a:xfrm>
            <a:custGeom>
              <a:avLst/>
              <a:gdLst/>
              <a:ahLst/>
              <a:cxnLst>
                <a:cxn ang="0">
                  <a:pos x="13" y="0"/>
                </a:cxn>
                <a:cxn ang="0">
                  <a:pos x="0" y="27"/>
                </a:cxn>
                <a:cxn ang="0">
                  <a:pos x="27" y="27"/>
                </a:cxn>
                <a:cxn ang="0">
                  <a:pos x="13" y="0"/>
                </a:cxn>
              </a:cxnLst>
              <a:rect l="0" t="0" r="r" b="b"/>
              <a:pathLst>
                <a:path w="28" h="28">
                  <a:moveTo>
                    <a:pt x="13" y="0"/>
                  </a:moveTo>
                  <a:lnTo>
                    <a:pt x="0" y="27"/>
                  </a:lnTo>
                  <a:lnTo>
                    <a:pt x="27" y="27"/>
                  </a:lnTo>
                  <a:lnTo>
                    <a:pt x="13" y="0"/>
                  </a:lnTo>
                </a:path>
              </a:pathLst>
            </a:custGeom>
            <a:solidFill>
              <a:srgbClr val="FFFFFF"/>
            </a:solidFill>
            <a:ln w="9525" cap="rnd">
              <a:noFill/>
              <a:round/>
              <a:headEnd type="none" w="sm" len="sm"/>
              <a:tailEnd type="none" w="sm" len="sm"/>
            </a:ln>
            <a:effectLst/>
          </p:spPr>
          <p:txBody>
            <a:bodyPr/>
            <a:lstStyle/>
            <a:p>
              <a:endParaRPr lang="en-US" dirty="0"/>
            </a:p>
          </p:txBody>
        </p:sp>
        <p:sp>
          <p:nvSpPr>
            <p:cNvPr id="96296" name="Freeform 40"/>
            <p:cNvSpPr>
              <a:spLocks/>
            </p:cNvSpPr>
            <p:nvPr/>
          </p:nvSpPr>
          <p:spPr bwMode="auto">
            <a:xfrm>
              <a:off x="1539" y="2311"/>
              <a:ext cx="28" cy="28"/>
            </a:xfrm>
            <a:custGeom>
              <a:avLst/>
              <a:gdLst/>
              <a:ahLst/>
              <a:cxnLst>
                <a:cxn ang="0">
                  <a:pos x="13" y="0"/>
                </a:cxn>
                <a:cxn ang="0">
                  <a:pos x="0" y="27"/>
                </a:cxn>
                <a:cxn ang="0">
                  <a:pos x="27" y="27"/>
                </a:cxn>
                <a:cxn ang="0">
                  <a:pos x="13" y="0"/>
                </a:cxn>
              </a:cxnLst>
              <a:rect l="0" t="0" r="r" b="b"/>
              <a:pathLst>
                <a:path w="28" h="28">
                  <a:moveTo>
                    <a:pt x="13" y="0"/>
                  </a:moveTo>
                  <a:lnTo>
                    <a:pt x="0" y="27"/>
                  </a:lnTo>
                  <a:lnTo>
                    <a:pt x="27" y="27"/>
                  </a:lnTo>
                  <a:lnTo>
                    <a:pt x="13" y="0"/>
                  </a:lnTo>
                </a:path>
              </a:pathLst>
            </a:custGeom>
            <a:solidFill>
              <a:srgbClr val="FFFFFF"/>
            </a:solidFill>
            <a:ln w="9525" cap="rnd">
              <a:noFill/>
              <a:round/>
              <a:headEnd type="none" w="sm" len="sm"/>
              <a:tailEnd type="none" w="sm" len="sm"/>
            </a:ln>
            <a:effectLst/>
          </p:spPr>
          <p:txBody>
            <a:bodyPr/>
            <a:lstStyle/>
            <a:p>
              <a:endParaRPr lang="en-US" dirty="0"/>
            </a:p>
          </p:txBody>
        </p:sp>
      </p:grpSp>
      <p:sp>
        <p:nvSpPr>
          <p:cNvPr id="42" name="Title 41"/>
          <p:cNvSpPr>
            <a:spLocks noGrp="1"/>
          </p:cNvSpPr>
          <p:nvPr>
            <p:ph type="title"/>
          </p:nvPr>
        </p:nvSpPr>
        <p:spPr/>
        <p:txBody>
          <a:bodyPr/>
          <a:lstStyle/>
          <a:p>
            <a:r>
              <a:rPr lang="en-US" dirty="0" smtClean="0"/>
              <a:t>Why is one sign often ignored and the other one often followed?</a:t>
            </a:r>
            <a:endParaRPr lang="en-US" dirty="0"/>
          </a:p>
        </p:txBody>
      </p:sp>
    </p:spTree>
  </p:cSld>
  <p:clrMapOvr>
    <a:masterClrMapping/>
  </p:clrMapOvr>
  <p:transition>
    <p:cut/>
  </p:transition>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6" name="Rectangle 2"/>
          <p:cNvSpPr>
            <a:spLocks noChangeArrowheads="1"/>
          </p:cNvSpPr>
          <p:nvPr/>
        </p:nvSpPr>
        <p:spPr bwMode="auto">
          <a:xfrm>
            <a:off x="711200" y="6229350"/>
            <a:ext cx="1828800" cy="514350"/>
          </a:xfrm>
          <a:prstGeom prst="rect">
            <a:avLst/>
          </a:prstGeom>
          <a:noFill/>
          <a:ln w="9525">
            <a:noFill/>
            <a:miter lim="800000"/>
            <a:headEnd/>
            <a:tailEnd/>
          </a:ln>
          <a:effectLst/>
        </p:spPr>
        <p:txBody>
          <a:bodyPr wrap="none" anchor="ctr"/>
          <a:lstStyle/>
          <a:p>
            <a:endParaRPr lang="en-US" dirty="0"/>
          </a:p>
        </p:txBody>
      </p:sp>
      <p:sp>
        <p:nvSpPr>
          <p:cNvPr id="98307" name="Rectangle 3"/>
          <p:cNvSpPr>
            <a:spLocks noChangeArrowheads="1"/>
          </p:cNvSpPr>
          <p:nvPr/>
        </p:nvSpPr>
        <p:spPr bwMode="auto">
          <a:xfrm>
            <a:off x="3149600" y="6229350"/>
            <a:ext cx="2844800" cy="514350"/>
          </a:xfrm>
          <a:prstGeom prst="rect">
            <a:avLst/>
          </a:prstGeom>
          <a:noFill/>
          <a:ln w="9525">
            <a:noFill/>
            <a:miter lim="800000"/>
            <a:headEnd/>
            <a:tailEnd/>
          </a:ln>
          <a:effectLst/>
        </p:spPr>
        <p:txBody>
          <a:bodyPr wrap="none" anchor="ctr"/>
          <a:lstStyle/>
          <a:p>
            <a:endParaRPr lang="en-US" dirty="0"/>
          </a:p>
        </p:txBody>
      </p:sp>
      <p:sp>
        <p:nvSpPr>
          <p:cNvPr id="98308" name="Rectangle 4"/>
          <p:cNvSpPr>
            <a:spLocks noChangeArrowheads="1"/>
          </p:cNvSpPr>
          <p:nvPr/>
        </p:nvSpPr>
        <p:spPr bwMode="auto">
          <a:xfrm>
            <a:off x="561300" y="1791302"/>
            <a:ext cx="7908144" cy="397545"/>
          </a:xfrm>
          <a:prstGeom prst="rect">
            <a:avLst/>
          </a:prstGeom>
          <a:noFill/>
          <a:ln w="9525">
            <a:noFill/>
            <a:miter lim="800000"/>
            <a:headEnd/>
            <a:tailEnd/>
          </a:ln>
          <a:effectLst/>
        </p:spPr>
        <p:txBody>
          <a:bodyPr wrap="square" lIns="90488" tIns="44450" rIns="90488" bIns="44450">
            <a:spAutoFit/>
          </a:bodyPr>
          <a:lstStyle/>
          <a:p>
            <a:pPr>
              <a:spcBef>
                <a:spcPct val="50000"/>
              </a:spcBef>
            </a:pPr>
            <a:r>
              <a:rPr lang="en-US" sz="2000" b="1" dirty="0" smtClean="0">
                <a:solidFill>
                  <a:srgbClr val="3569B2"/>
                </a:solidFill>
                <a:latin typeface="Lucida Sans Unicode" pitchFamily="34" charset="0"/>
                <a:cs typeface="Lucida Sans Unicode" pitchFamily="34" charset="0"/>
              </a:rPr>
              <a:t>Observe </a:t>
            </a:r>
            <a:r>
              <a:rPr lang="en-US" sz="2000" b="1" dirty="0">
                <a:solidFill>
                  <a:srgbClr val="3569B2"/>
                </a:solidFill>
                <a:latin typeface="Lucida Sans Unicode" pitchFamily="34" charset="0"/>
                <a:cs typeface="Lucida Sans Unicode" pitchFamily="34" charset="0"/>
              </a:rPr>
              <a:t>what they do when they have the </a:t>
            </a:r>
            <a:r>
              <a:rPr lang="en-US" sz="2000" b="1" u="sng" dirty="0">
                <a:solidFill>
                  <a:srgbClr val="3569B2"/>
                </a:solidFill>
                <a:latin typeface="Lucida Sans Unicode" pitchFamily="34" charset="0"/>
                <a:cs typeface="Lucida Sans Unicode" pitchFamily="34" charset="0"/>
              </a:rPr>
              <a:t>freedom</a:t>
            </a:r>
            <a:r>
              <a:rPr lang="en-US" sz="2000" b="1" dirty="0">
                <a:solidFill>
                  <a:srgbClr val="3569B2"/>
                </a:solidFill>
                <a:latin typeface="Lucida Sans Unicode" pitchFamily="34" charset="0"/>
                <a:cs typeface="Lucida Sans Unicode" pitchFamily="34" charset="0"/>
              </a:rPr>
              <a:t> to choose.</a:t>
            </a:r>
          </a:p>
        </p:txBody>
      </p:sp>
      <p:pic>
        <p:nvPicPr>
          <p:cNvPr id="98309" name="Picture 5"/>
          <p:cNvPicPr>
            <a:picLocks noChangeArrowheads="1"/>
          </p:cNvPicPr>
          <p:nvPr/>
        </p:nvPicPr>
        <p:blipFill>
          <a:blip r:embed="rId3"/>
          <a:srcRect/>
          <a:stretch>
            <a:fillRect/>
          </a:stretch>
        </p:blipFill>
        <p:spPr bwMode="auto">
          <a:xfrm>
            <a:off x="3048000" y="4895540"/>
            <a:ext cx="1898650" cy="1460500"/>
          </a:xfrm>
          <a:prstGeom prst="rect">
            <a:avLst/>
          </a:prstGeom>
          <a:noFill/>
          <a:ln w="9525">
            <a:noFill/>
            <a:miter lim="800000"/>
            <a:headEnd/>
            <a:tailEnd/>
          </a:ln>
          <a:effectLst/>
        </p:spPr>
      </p:pic>
      <p:pic>
        <p:nvPicPr>
          <p:cNvPr id="98310" name="Picture 6"/>
          <p:cNvPicPr>
            <a:picLocks noChangeArrowheads="1"/>
          </p:cNvPicPr>
          <p:nvPr/>
        </p:nvPicPr>
        <p:blipFill>
          <a:blip r:embed="rId4"/>
          <a:srcRect/>
          <a:stretch>
            <a:fillRect/>
          </a:stretch>
        </p:blipFill>
        <p:spPr bwMode="auto">
          <a:xfrm>
            <a:off x="1422400" y="2957203"/>
            <a:ext cx="2463800" cy="1722437"/>
          </a:xfrm>
          <a:prstGeom prst="rect">
            <a:avLst/>
          </a:prstGeom>
          <a:noFill/>
          <a:ln w="9525">
            <a:noFill/>
            <a:miter lim="800000"/>
            <a:headEnd/>
            <a:tailEnd/>
          </a:ln>
          <a:effectLst/>
        </p:spPr>
      </p:pic>
      <p:pic>
        <p:nvPicPr>
          <p:cNvPr id="98311" name="Picture 7"/>
          <p:cNvPicPr>
            <a:picLocks noChangeArrowheads="1"/>
          </p:cNvPicPr>
          <p:nvPr/>
        </p:nvPicPr>
        <p:blipFill>
          <a:blip r:embed="rId5"/>
          <a:srcRect/>
          <a:stretch>
            <a:fillRect/>
          </a:stretch>
        </p:blipFill>
        <p:spPr bwMode="auto">
          <a:xfrm>
            <a:off x="5265738" y="2761940"/>
            <a:ext cx="2900362" cy="2070100"/>
          </a:xfrm>
          <a:prstGeom prst="rect">
            <a:avLst/>
          </a:prstGeom>
          <a:noFill/>
          <a:ln w="9525">
            <a:noFill/>
            <a:miter lim="800000"/>
            <a:headEnd/>
            <a:tailEnd/>
          </a:ln>
          <a:effectLst/>
        </p:spPr>
      </p:pic>
      <p:sp>
        <p:nvSpPr>
          <p:cNvPr id="8" name="Title 7"/>
          <p:cNvSpPr>
            <a:spLocks noGrp="1"/>
          </p:cNvSpPr>
          <p:nvPr>
            <p:ph type="title"/>
          </p:nvPr>
        </p:nvSpPr>
        <p:spPr/>
        <p:txBody>
          <a:bodyPr/>
          <a:lstStyle/>
          <a:p>
            <a:r>
              <a:rPr lang="en-US" dirty="0" smtClean="0"/>
              <a:t>If you want to know what people find to be reinforcing…</a:t>
            </a:r>
            <a:endParaRPr lang="en-US" dirty="0"/>
          </a:p>
        </p:txBody>
      </p:sp>
    </p:spTree>
  </p:cSld>
  <p:clrMapOvr>
    <a:masterClrMapping/>
  </p:clrMapOvr>
  <p:transition>
    <p:cut/>
  </p:transition>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4" name="Rectangle 2"/>
          <p:cNvSpPr>
            <a:spLocks noChangeArrowheads="1"/>
          </p:cNvSpPr>
          <p:nvPr/>
        </p:nvSpPr>
        <p:spPr bwMode="auto">
          <a:xfrm>
            <a:off x="711200" y="6229350"/>
            <a:ext cx="1828800" cy="514350"/>
          </a:xfrm>
          <a:prstGeom prst="rect">
            <a:avLst/>
          </a:prstGeom>
          <a:noFill/>
          <a:ln w="9525">
            <a:noFill/>
            <a:miter lim="800000"/>
            <a:headEnd/>
            <a:tailEnd/>
          </a:ln>
          <a:effectLst/>
        </p:spPr>
        <p:txBody>
          <a:bodyPr wrap="none" anchor="ctr"/>
          <a:lstStyle/>
          <a:p>
            <a:endParaRPr lang="en-US" dirty="0"/>
          </a:p>
        </p:txBody>
      </p:sp>
      <p:sp>
        <p:nvSpPr>
          <p:cNvPr id="100355" name="Rectangle 3"/>
          <p:cNvSpPr>
            <a:spLocks noChangeArrowheads="1"/>
          </p:cNvSpPr>
          <p:nvPr/>
        </p:nvSpPr>
        <p:spPr bwMode="auto">
          <a:xfrm>
            <a:off x="3149600" y="6229350"/>
            <a:ext cx="2844800" cy="514350"/>
          </a:xfrm>
          <a:prstGeom prst="rect">
            <a:avLst/>
          </a:prstGeom>
          <a:noFill/>
          <a:ln w="9525">
            <a:noFill/>
            <a:miter lim="800000"/>
            <a:headEnd/>
            <a:tailEnd/>
          </a:ln>
          <a:effectLst/>
        </p:spPr>
        <p:txBody>
          <a:bodyPr wrap="none" anchor="ctr"/>
          <a:lstStyle/>
          <a:p>
            <a:endParaRPr lang="en-US" dirty="0"/>
          </a:p>
        </p:txBody>
      </p:sp>
      <p:sp>
        <p:nvSpPr>
          <p:cNvPr id="100356" name="Rectangle 4"/>
          <p:cNvSpPr>
            <a:spLocks noChangeArrowheads="1"/>
          </p:cNvSpPr>
          <p:nvPr/>
        </p:nvSpPr>
        <p:spPr bwMode="auto">
          <a:xfrm>
            <a:off x="562428" y="1929923"/>
            <a:ext cx="7658100" cy="705321"/>
          </a:xfrm>
          <a:prstGeom prst="rect">
            <a:avLst/>
          </a:prstGeom>
          <a:noFill/>
          <a:ln w="9525">
            <a:noFill/>
            <a:miter lim="800000"/>
            <a:headEnd/>
            <a:tailEnd/>
          </a:ln>
          <a:effectLst/>
        </p:spPr>
        <p:txBody>
          <a:bodyPr lIns="90488" tIns="44450" rIns="90488" bIns="44450">
            <a:spAutoFit/>
          </a:bodyPr>
          <a:lstStyle/>
          <a:p>
            <a:pPr algn="l">
              <a:spcBef>
                <a:spcPct val="50000"/>
              </a:spcBef>
            </a:pPr>
            <a:r>
              <a:rPr lang="en-US" sz="2000" dirty="0" smtClean="0">
                <a:solidFill>
                  <a:srgbClr val="7B726B"/>
                </a:solidFill>
                <a:latin typeface="Lucida Sans Unicode" pitchFamily="34" charset="0"/>
                <a:cs typeface="Lucida Sans Unicode" pitchFamily="34" charset="0"/>
              </a:rPr>
              <a:t>To </a:t>
            </a:r>
            <a:r>
              <a:rPr lang="en-US" sz="2000" dirty="0">
                <a:solidFill>
                  <a:srgbClr val="7B726B"/>
                </a:solidFill>
                <a:latin typeface="Lucida Sans Unicode" pitchFamily="34" charset="0"/>
                <a:cs typeface="Lucida Sans Unicode" pitchFamily="34" charset="0"/>
              </a:rPr>
              <a:t>create conditions that encourage people to collaborate because they </a:t>
            </a:r>
            <a:r>
              <a:rPr lang="en-US" sz="2000" b="1" dirty="0">
                <a:solidFill>
                  <a:srgbClr val="7B726B"/>
                </a:solidFill>
                <a:latin typeface="Lucida Sans Unicode" pitchFamily="34" charset="0"/>
                <a:cs typeface="Lucida Sans Unicode" pitchFamily="34" charset="0"/>
              </a:rPr>
              <a:t>want to</a:t>
            </a:r>
            <a:r>
              <a:rPr lang="en-US" sz="2000" b="1" i="1" dirty="0">
                <a:solidFill>
                  <a:srgbClr val="7B726B"/>
                </a:solidFill>
                <a:latin typeface="Lucida Sans Unicode" pitchFamily="34" charset="0"/>
                <a:cs typeface="Lucida Sans Unicode" pitchFamily="34" charset="0"/>
              </a:rPr>
              <a:t> </a:t>
            </a:r>
            <a:r>
              <a:rPr lang="en-US" sz="2000" b="1" i="1" dirty="0" smtClean="0">
                <a:solidFill>
                  <a:srgbClr val="7B726B"/>
                </a:solidFill>
                <a:latin typeface="Lucida Sans Unicode" pitchFamily="34" charset="0"/>
                <a:cs typeface="Lucida Sans Unicode" pitchFamily="34" charset="0"/>
              </a:rPr>
              <a:t>…</a:t>
            </a:r>
            <a:r>
              <a:rPr lang="en-US" sz="2000" dirty="0" smtClean="0">
                <a:solidFill>
                  <a:srgbClr val="7B726B"/>
                </a:solidFill>
                <a:latin typeface="Lucida Sans Unicode" pitchFamily="34" charset="0"/>
                <a:cs typeface="Lucida Sans Unicode" pitchFamily="34" charset="0"/>
              </a:rPr>
              <a:t>not </a:t>
            </a:r>
            <a:r>
              <a:rPr lang="en-US" sz="2000" dirty="0">
                <a:solidFill>
                  <a:srgbClr val="7B726B"/>
                </a:solidFill>
                <a:latin typeface="Lucida Sans Unicode" pitchFamily="34" charset="0"/>
                <a:cs typeface="Lucida Sans Unicode" pitchFamily="34" charset="0"/>
              </a:rPr>
              <a:t>because they </a:t>
            </a:r>
            <a:r>
              <a:rPr lang="en-US" sz="2000" b="1" dirty="0">
                <a:solidFill>
                  <a:srgbClr val="7B726B"/>
                </a:solidFill>
                <a:latin typeface="Lucida Sans Unicode" pitchFamily="34" charset="0"/>
                <a:cs typeface="Lucida Sans Unicode" pitchFamily="34" charset="0"/>
              </a:rPr>
              <a:t>have </a:t>
            </a:r>
            <a:r>
              <a:rPr lang="en-US" sz="2000" b="1" dirty="0" smtClean="0">
                <a:solidFill>
                  <a:srgbClr val="7B726B"/>
                </a:solidFill>
                <a:latin typeface="Lucida Sans Unicode" pitchFamily="34" charset="0"/>
                <a:cs typeface="Lucida Sans Unicode" pitchFamily="34" charset="0"/>
              </a:rPr>
              <a:t>to!</a:t>
            </a:r>
            <a:endParaRPr lang="en-US" sz="2000" b="1" dirty="0">
              <a:solidFill>
                <a:srgbClr val="7B726B"/>
              </a:solidFill>
              <a:latin typeface="Lucida Sans Unicode" pitchFamily="34" charset="0"/>
              <a:cs typeface="Lucida Sans Unicode" pitchFamily="34" charset="0"/>
            </a:endParaRPr>
          </a:p>
        </p:txBody>
      </p:sp>
      <p:sp>
        <p:nvSpPr>
          <p:cNvPr id="102" name="Title 101"/>
          <p:cNvSpPr>
            <a:spLocks noGrp="1"/>
          </p:cNvSpPr>
          <p:nvPr>
            <p:ph type="title"/>
          </p:nvPr>
        </p:nvSpPr>
        <p:spPr/>
        <p:txBody>
          <a:bodyPr/>
          <a:lstStyle/>
          <a:p>
            <a:r>
              <a:rPr lang="en-US" dirty="0" smtClean="0"/>
              <a:t>The behavior based safety challenge</a:t>
            </a:r>
            <a:endParaRPr lang="en-US" dirty="0"/>
          </a:p>
        </p:txBody>
      </p:sp>
    </p:spTree>
  </p:cSld>
  <p:clrMapOvr>
    <a:masterClrMapping/>
  </p:clrMapOvr>
  <p:transition>
    <p:cut/>
  </p:transition>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smtClean="0"/>
              <a:t>A values-based process</a:t>
            </a:r>
            <a:endParaRPr lang="en-US" dirty="0"/>
          </a:p>
        </p:txBody>
      </p:sp>
      <p:sp>
        <p:nvSpPr>
          <p:cNvPr id="102402" name="Rectangle 2"/>
          <p:cNvSpPr>
            <a:spLocks noGrp="1" noChangeArrowheads="1"/>
          </p:cNvSpPr>
          <p:nvPr>
            <p:ph type="body" idx="1"/>
          </p:nvPr>
        </p:nvSpPr>
        <p:spPr>
          <a:xfrm>
            <a:off x="496956" y="1759854"/>
            <a:ext cx="8229600" cy="1912257"/>
          </a:xfrm>
        </p:spPr>
        <p:txBody>
          <a:bodyPr/>
          <a:lstStyle/>
          <a:p>
            <a:pPr marL="231775" indent="-231775">
              <a:buNone/>
            </a:pPr>
            <a:r>
              <a:rPr lang="en-US" dirty="0" smtClean="0"/>
              <a:t>“Focus on the process…not results…they will come later!”</a:t>
            </a:r>
            <a:endParaRPr lang="en-US" dirty="0"/>
          </a:p>
        </p:txBody>
      </p:sp>
    </p:spTree>
  </p:cSld>
  <p:clrMapOvr>
    <a:masterClrMapping/>
  </p:clrMapOvr>
  <p:transition>
    <p:cut/>
  </p:transition>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50" name="Rectangle 2"/>
          <p:cNvSpPr>
            <a:spLocks noGrp="1" noChangeArrowheads="1"/>
          </p:cNvSpPr>
          <p:nvPr>
            <p:ph type="title"/>
          </p:nvPr>
        </p:nvSpPr>
        <p:spPr/>
        <p:txBody>
          <a:bodyPr/>
          <a:lstStyle/>
          <a:p>
            <a:r>
              <a:rPr lang="en-US" dirty="0" smtClean="0"/>
              <a:t>Avoid The Following Headline</a:t>
            </a:r>
            <a:endParaRPr lang="en-US" dirty="0"/>
          </a:p>
        </p:txBody>
      </p:sp>
      <p:sp>
        <p:nvSpPr>
          <p:cNvPr id="104451" name="Rectangle 3"/>
          <p:cNvSpPr>
            <a:spLocks noGrp="1" noChangeArrowheads="1"/>
          </p:cNvSpPr>
          <p:nvPr>
            <p:ph type="body" idx="1"/>
          </p:nvPr>
        </p:nvSpPr>
        <p:spPr/>
        <p:txBody>
          <a:bodyPr/>
          <a:lstStyle/>
          <a:p>
            <a:pPr marL="0" indent="0">
              <a:buNone/>
            </a:pPr>
            <a:r>
              <a:rPr lang="en-US" dirty="0" smtClean="0"/>
              <a:t>“Behavior Based Safety Scores Show Significant Improvement while injury rate climbs!”</a:t>
            </a:r>
            <a:endParaRPr lang="en-US" dirty="0"/>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Rectangle 2"/>
          <p:cNvSpPr>
            <a:spLocks noGrp="1" noChangeArrowheads="1"/>
          </p:cNvSpPr>
          <p:nvPr>
            <p:ph type="title"/>
          </p:nvPr>
        </p:nvSpPr>
        <p:spPr/>
        <p:txBody>
          <a:bodyPr/>
          <a:lstStyle/>
          <a:p>
            <a:r>
              <a:rPr lang="en-US" dirty="0" smtClean="0"/>
              <a:t>Why Do We Need to Change?</a:t>
            </a:r>
            <a:endParaRPr lang="en-US" dirty="0"/>
          </a:p>
        </p:txBody>
      </p:sp>
      <p:sp>
        <p:nvSpPr>
          <p:cNvPr id="106499" name="Rectangle 3"/>
          <p:cNvSpPr>
            <a:spLocks noGrp="1" noChangeArrowheads="1"/>
          </p:cNvSpPr>
          <p:nvPr>
            <p:ph type="body" idx="1"/>
          </p:nvPr>
        </p:nvSpPr>
        <p:spPr>
          <a:xfrm>
            <a:off x="496956" y="1774368"/>
            <a:ext cx="8229600" cy="3925957"/>
          </a:xfrm>
        </p:spPr>
        <p:txBody>
          <a:bodyPr/>
          <a:lstStyle/>
          <a:p>
            <a:pPr marL="0" indent="0">
              <a:buNone/>
            </a:pPr>
            <a:r>
              <a:rPr lang="en-US" dirty="0" smtClean="0"/>
              <a:t>“If you do what you’ve always done, you’ll get what you always got!”</a:t>
            </a:r>
          </a:p>
          <a:p>
            <a:pPr>
              <a:buNone/>
            </a:pPr>
            <a:r>
              <a:rPr lang="en-US" dirty="0" smtClean="0"/>
              <a:t>- W. Edwards Deming</a:t>
            </a:r>
          </a:p>
          <a:p>
            <a:pPr>
              <a:buNone/>
            </a:pPr>
            <a:r>
              <a:rPr lang="en-US" dirty="0" smtClean="0"/>
              <a:t>				</a:t>
            </a:r>
            <a:endParaRPr lang="en-US" dirty="0"/>
          </a:p>
        </p:txBody>
      </p:sp>
    </p:spTree>
  </p:cSld>
  <p:clrMapOvr>
    <a:masterClrMapping/>
  </p:clrMapOvr>
  <p:transition>
    <p:cut/>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p:txBody>
          <a:bodyPr/>
          <a:lstStyle/>
          <a:p>
            <a:r>
              <a:rPr lang="en-US" dirty="0" smtClean="0"/>
              <a:t>“Fallacies or Realities” in  Safety Fables?</a:t>
            </a:r>
            <a:endParaRPr lang="en-US" dirty="0"/>
          </a:p>
        </p:txBody>
      </p:sp>
      <p:sp>
        <p:nvSpPr>
          <p:cNvPr id="12291" name="Rectangle 3"/>
          <p:cNvSpPr>
            <a:spLocks noGrp="1" noChangeArrowheads="1"/>
          </p:cNvSpPr>
          <p:nvPr>
            <p:ph type="body" idx="1"/>
          </p:nvPr>
        </p:nvSpPr>
        <p:spPr/>
        <p:txBody>
          <a:bodyPr/>
          <a:lstStyle/>
          <a:p>
            <a:r>
              <a:rPr lang="en-US" dirty="0" smtClean="0"/>
              <a:t>Conditions cause accidents!</a:t>
            </a:r>
          </a:p>
          <a:p>
            <a:r>
              <a:rPr lang="en-US" dirty="0" smtClean="0"/>
              <a:t>Enforcing rules improves safety!</a:t>
            </a:r>
          </a:p>
          <a:p>
            <a:r>
              <a:rPr lang="en-US" dirty="0" smtClean="0"/>
              <a:t>Safety professionals can keep workers safe!</a:t>
            </a:r>
          </a:p>
          <a:p>
            <a:r>
              <a:rPr lang="en-US" dirty="0" smtClean="0"/>
              <a:t>Low accident rates indicate safety programs are working well!</a:t>
            </a:r>
          </a:p>
          <a:p>
            <a:r>
              <a:rPr lang="en-US" dirty="0" smtClean="0"/>
              <a:t>Investigating to find the root cause of accidents will improve safety!</a:t>
            </a:r>
          </a:p>
          <a:p>
            <a:r>
              <a:rPr lang="en-US" dirty="0" smtClean="0"/>
              <a:t>Awareness training improves safety!</a:t>
            </a:r>
          </a:p>
          <a:p>
            <a:r>
              <a:rPr lang="en-US" dirty="0" smtClean="0"/>
              <a:t>Rewards improve safety!</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normAutofit/>
          </a:bodyPr>
          <a:lstStyle/>
          <a:p>
            <a:r>
              <a:rPr lang="en-US" sz="2200" dirty="0" smtClean="0"/>
              <a:t>Core Elements in Successful Safety Programs</a:t>
            </a:r>
            <a:endParaRPr lang="en-US" sz="2200" dirty="0"/>
          </a:p>
        </p:txBody>
      </p:sp>
      <p:sp>
        <p:nvSpPr>
          <p:cNvPr id="14339" name="Rectangle 3"/>
          <p:cNvSpPr>
            <a:spLocks noGrp="1" noChangeArrowheads="1"/>
          </p:cNvSpPr>
          <p:nvPr>
            <p:ph type="body" idx="1"/>
          </p:nvPr>
        </p:nvSpPr>
        <p:spPr>
          <a:xfrm>
            <a:off x="496956" y="1745340"/>
            <a:ext cx="8229600" cy="3925957"/>
          </a:xfrm>
        </p:spPr>
        <p:txBody>
          <a:bodyPr/>
          <a:lstStyle/>
          <a:p>
            <a:r>
              <a:rPr lang="en-US" dirty="0" smtClean="0"/>
              <a:t>A culture that says “safety” is important around here!</a:t>
            </a:r>
          </a:p>
          <a:p>
            <a:r>
              <a:rPr lang="en-US" dirty="0" smtClean="0"/>
              <a:t>A tight accountability system!</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lstStyle/>
          <a:p>
            <a:r>
              <a:rPr lang="en-US" dirty="0" smtClean="0"/>
              <a:t>Safety Intervention Strategies </a:t>
            </a:r>
            <a:r>
              <a:rPr lang="en-US" sz="2000" dirty="0" smtClean="0"/>
              <a:t>(by NSC)</a:t>
            </a:r>
            <a:endParaRPr lang="en-US" sz="2000" dirty="0"/>
          </a:p>
        </p:txBody>
      </p:sp>
      <p:graphicFrame>
        <p:nvGraphicFramePr>
          <p:cNvPr id="6" name="Table 5"/>
          <p:cNvGraphicFramePr>
            <a:graphicFrameLocks noGrp="1"/>
          </p:cNvGraphicFramePr>
          <p:nvPr/>
        </p:nvGraphicFramePr>
        <p:xfrm>
          <a:off x="409869" y="1369678"/>
          <a:ext cx="8325948" cy="4693920"/>
        </p:xfrm>
        <a:graphic>
          <a:graphicData uri="http://schemas.openxmlformats.org/drawingml/2006/table">
            <a:tbl>
              <a:tblPr firstRow="1" bandRow="1">
                <a:tableStyleId>{5C22544A-7EE6-4342-B048-85BDC9FD1C3A}</a:tableStyleId>
              </a:tblPr>
              <a:tblGrid>
                <a:gridCol w="2081487"/>
                <a:gridCol w="2081487"/>
                <a:gridCol w="2081487"/>
                <a:gridCol w="2081487"/>
              </a:tblGrid>
              <a:tr h="0">
                <a:tc>
                  <a:txBody>
                    <a:bodyPr/>
                    <a:lstStyle/>
                    <a:p>
                      <a:pPr algn="ctr"/>
                      <a:r>
                        <a:rPr lang="en-US" sz="1800" dirty="0" smtClean="0">
                          <a:latin typeface="Lucida Sans Unicode" pitchFamily="34" charset="0"/>
                          <a:cs typeface="Lucida Sans Unicode" pitchFamily="34" charset="0"/>
                        </a:rPr>
                        <a:t>Approach </a:t>
                      </a:r>
                      <a:endParaRPr lang="en-US" sz="1800" dirty="0">
                        <a:latin typeface="Lucida Sans Unicode" pitchFamily="34" charset="0"/>
                        <a:cs typeface="Lucida Sans Unicode" pitchFamily="34" charset="0"/>
                      </a:endParaRPr>
                    </a:p>
                  </a:txBody>
                  <a:tcPr/>
                </a:tc>
                <a:tc>
                  <a:txBody>
                    <a:bodyPr/>
                    <a:lstStyle/>
                    <a:p>
                      <a:pPr algn="ctr"/>
                      <a:r>
                        <a:rPr lang="en-US" sz="1800" dirty="0" smtClean="0">
                          <a:latin typeface="Lucida Sans Unicode" pitchFamily="34" charset="0"/>
                          <a:cs typeface="Lucida Sans Unicode" pitchFamily="34" charset="0"/>
                        </a:rPr>
                        <a:t># of Studies </a:t>
                      </a:r>
                      <a:endParaRPr lang="en-US" sz="1800" dirty="0">
                        <a:latin typeface="Lucida Sans Unicode" pitchFamily="34" charset="0"/>
                        <a:cs typeface="Lucida Sans Unicode" pitchFamily="34" charset="0"/>
                      </a:endParaRPr>
                    </a:p>
                  </a:txBody>
                  <a:tcPr/>
                </a:tc>
                <a:tc>
                  <a:txBody>
                    <a:bodyPr/>
                    <a:lstStyle/>
                    <a:p>
                      <a:pPr algn="ctr"/>
                      <a:r>
                        <a:rPr lang="en-US" sz="1800" dirty="0" smtClean="0">
                          <a:latin typeface="Lucida Sans Unicode" pitchFamily="34" charset="0"/>
                          <a:cs typeface="Lucida Sans Unicode" pitchFamily="34" charset="0"/>
                        </a:rPr>
                        <a:t> # of Subjects </a:t>
                      </a:r>
                      <a:endParaRPr lang="en-US" sz="1800" dirty="0">
                        <a:latin typeface="Lucida Sans Unicode" pitchFamily="34" charset="0"/>
                        <a:cs typeface="Lucida Sans Unicode" pitchFamily="34" charset="0"/>
                      </a:endParaRPr>
                    </a:p>
                  </a:txBody>
                  <a:tcPr/>
                </a:tc>
                <a:tc>
                  <a:txBody>
                    <a:bodyPr/>
                    <a:lstStyle/>
                    <a:p>
                      <a:pPr algn="ctr"/>
                      <a:r>
                        <a:rPr lang="en-US" sz="1800" dirty="0" smtClean="0">
                          <a:latin typeface="Lucida Sans Unicode" pitchFamily="34" charset="0"/>
                          <a:cs typeface="Lucida Sans Unicode" pitchFamily="34" charset="0"/>
                        </a:rPr>
                        <a:t>Reduction %</a:t>
                      </a:r>
                      <a:endParaRPr lang="en-US" sz="1800" dirty="0">
                        <a:latin typeface="Lucida Sans Unicode" pitchFamily="34" charset="0"/>
                        <a:cs typeface="Lucida Sans Unicode" pitchFamily="34" charset="0"/>
                      </a:endParaRPr>
                    </a:p>
                  </a:txBody>
                  <a:tcPr/>
                </a:tc>
              </a:tr>
              <a:tr h="322019">
                <a:tc>
                  <a:txBody>
                    <a:bodyPr/>
                    <a:lstStyle/>
                    <a:p>
                      <a:r>
                        <a:rPr lang="en-US" sz="1600" b="1" dirty="0" smtClean="0">
                          <a:solidFill>
                            <a:srgbClr val="7B726B"/>
                          </a:solidFill>
                          <a:latin typeface="Lucida Sans Unicode" pitchFamily="34" charset="0"/>
                          <a:cs typeface="Lucida Sans Unicode" pitchFamily="34" charset="0"/>
                        </a:rPr>
                        <a:t>Behavior Based </a:t>
                      </a:r>
                      <a:endParaRPr lang="en-US" sz="1600" b="1" dirty="0">
                        <a:solidFill>
                          <a:srgbClr val="7B726B"/>
                        </a:solidFill>
                        <a:latin typeface="Lucida Sans Unicode" pitchFamily="34" charset="0"/>
                        <a:cs typeface="Lucida Sans Unicode" pitchFamily="34" charset="0"/>
                      </a:endParaRPr>
                    </a:p>
                  </a:txBody>
                  <a:tcPr/>
                </a:tc>
                <a:tc>
                  <a:txBody>
                    <a:bodyPr/>
                    <a:lstStyle/>
                    <a:p>
                      <a:r>
                        <a:rPr lang="en-US" sz="1600" b="1" dirty="0" smtClean="0">
                          <a:solidFill>
                            <a:srgbClr val="7B726B"/>
                          </a:solidFill>
                          <a:latin typeface="Lucida Sans Unicode" pitchFamily="34" charset="0"/>
                          <a:cs typeface="Lucida Sans Unicode" pitchFamily="34" charset="0"/>
                        </a:rPr>
                        <a:t>7</a:t>
                      </a:r>
                      <a:endParaRPr lang="en-US" sz="1600" b="1" dirty="0">
                        <a:solidFill>
                          <a:srgbClr val="7B726B"/>
                        </a:solidFill>
                        <a:latin typeface="Lucida Sans Unicode" pitchFamily="34" charset="0"/>
                        <a:cs typeface="Lucida Sans Unicode" pitchFamily="34" charset="0"/>
                      </a:endParaRPr>
                    </a:p>
                  </a:txBody>
                  <a:tcPr/>
                </a:tc>
                <a:tc>
                  <a:txBody>
                    <a:bodyPr/>
                    <a:lstStyle/>
                    <a:p>
                      <a:r>
                        <a:rPr lang="en-US" sz="1600" b="1" dirty="0" smtClean="0">
                          <a:solidFill>
                            <a:srgbClr val="7B726B"/>
                          </a:solidFill>
                          <a:latin typeface="Lucida Sans Unicode" pitchFamily="34" charset="0"/>
                          <a:cs typeface="Lucida Sans Unicode" pitchFamily="34" charset="0"/>
                        </a:rPr>
                        <a:t>2,444</a:t>
                      </a:r>
                      <a:endParaRPr lang="en-US" sz="1600" b="1" dirty="0">
                        <a:solidFill>
                          <a:srgbClr val="7B726B"/>
                        </a:solidFill>
                        <a:latin typeface="Lucida Sans Unicode" pitchFamily="34" charset="0"/>
                        <a:cs typeface="Lucida Sans Unicode" pitchFamily="34" charset="0"/>
                      </a:endParaRPr>
                    </a:p>
                  </a:txBody>
                  <a:tcPr/>
                </a:tc>
                <a:tc>
                  <a:txBody>
                    <a:bodyPr/>
                    <a:lstStyle/>
                    <a:p>
                      <a:r>
                        <a:rPr lang="en-US" sz="1600" b="1" dirty="0" smtClean="0">
                          <a:solidFill>
                            <a:srgbClr val="7B726B"/>
                          </a:solidFill>
                          <a:latin typeface="Lucida Sans Unicode" pitchFamily="34" charset="0"/>
                          <a:cs typeface="Lucida Sans Unicode" pitchFamily="34" charset="0"/>
                        </a:rPr>
                        <a:t>59.6%</a:t>
                      </a:r>
                      <a:endParaRPr lang="en-US" sz="1600" b="1" dirty="0">
                        <a:solidFill>
                          <a:srgbClr val="7B726B"/>
                        </a:solidFill>
                        <a:latin typeface="Lucida Sans Unicode" pitchFamily="34" charset="0"/>
                        <a:cs typeface="Lucida Sans Unicode" pitchFamily="34" charset="0"/>
                      </a:endParaRPr>
                    </a:p>
                  </a:txBody>
                  <a:tcPr/>
                </a:tc>
              </a:tr>
              <a:tr h="322019">
                <a:tc>
                  <a:txBody>
                    <a:bodyPr/>
                    <a:lstStyle/>
                    <a:p>
                      <a:r>
                        <a:rPr lang="en-US" sz="1600" b="1" dirty="0" smtClean="0">
                          <a:solidFill>
                            <a:srgbClr val="7B726B"/>
                          </a:solidFill>
                          <a:latin typeface="Lucida Sans Unicode" pitchFamily="34" charset="0"/>
                          <a:cs typeface="Lucida Sans Unicode" pitchFamily="34" charset="0"/>
                        </a:rPr>
                        <a:t>Ergonomics</a:t>
                      </a:r>
                      <a:endParaRPr lang="en-US" sz="1600" b="1" dirty="0">
                        <a:solidFill>
                          <a:srgbClr val="7B726B"/>
                        </a:solidFill>
                        <a:latin typeface="Lucida Sans Unicode" pitchFamily="34" charset="0"/>
                        <a:cs typeface="Lucida Sans Unicode" pitchFamily="34" charset="0"/>
                      </a:endParaRPr>
                    </a:p>
                  </a:txBody>
                  <a:tcPr/>
                </a:tc>
                <a:tc>
                  <a:txBody>
                    <a:bodyPr/>
                    <a:lstStyle/>
                    <a:p>
                      <a:r>
                        <a:rPr lang="en-US" sz="1600" b="1" dirty="0" smtClean="0">
                          <a:solidFill>
                            <a:srgbClr val="7B726B"/>
                          </a:solidFill>
                          <a:latin typeface="Lucida Sans Unicode" pitchFamily="34" charset="0"/>
                          <a:cs typeface="Lucida Sans Unicode" pitchFamily="34" charset="0"/>
                        </a:rPr>
                        <a:t>3</a:t>
                      </a:r>
                      <a:endParaRPr lang="en-US" sz="1600" b="1" dirty="0">
                        <a:solidFill>
                          <a:srgbClr val="7B726B"/>
                        </a:solidFill>
                        <a:latin typeface="Lucida Sans Unicode" pitchFamily="34" charset="0"/>
                        <a:cs typeface="Lucida Sans Unicode" pitchFamily="34" charset="0"/>
                      </a:endParaRPr>
                    </a:p>
                  </a:txBody>
                  <a:tcPr/>
                </a:tc>
                <a:tc>
                  <a:txBody>
                    <a:bodyPr/>
                    <a:lstStyle/>
                    <a:p>
                      <a:r>
                        <a:rPr lang="en-US" sz="1600" b="1" dirty="0" smtClean="0">
                          <a:solidFill>
                            <a:srgbClr val="7B726B"/>
                          </a:solidFill>
                          <a:latin typeface="Lucida Sans Unicode" pitchFamily="34" charset="0"/>
                          <a:cs typeface="Lucida Sans Unicode" pitchFamily="34" charset="0"/>
                        </a:rPr>
                        <a:t>n/a</a:t>
                      </a:r>
                      <a:endParaRPr lang="en-US" sz="1600" b="1" dirty="0">
                        <a:solidFill>
                          <a:srgbClr val="7B726B"/>
                        </a:solidFill>
                        <a:latin typeface="Lucida Sans Unicode" pitchFamily="34" charset="0"/>
                        <a:cs typeface="Lucida Sans Unicode" pitchFamily="34" charset="0"/>
                      </a:endParaRPr>
                    </a:p>
                  </a:txBody>
                  <a:tcPr/>
                </a:tc>
                <a:tc>
                  <a:txBody>
                    <a:bodyPr/>
                    <a:lstStyle/>
                    <a:p>
                      <a:r>
                        <a:rPr lang="en-US" sz="1600" b="1" dirty="0" smtClean="0">
                          <a:solidFill>
                            <a:srgbClr val="7B726B"/>
                          </a:solidFill>
                          <a:latin typeface="Lucida Sans Unicode" pitchFamily="34" charset="0"/>
                          <a:cs typeface="Lucida Sans Unicode" pitchFamily="34" charset="0"/>
                        </a:rPr>
                        <a:t>51.6%</a:t>
                      </a:r>
                      <a:endParaRPr lang="en-US" sz="1600" b="1" dirty="0">
                        <a:solidFill>
                          <a:srgbClr val="7B726B"/>
                        </a:solidFill>
                        <a:latin typeface="Lucida Sans Unicode" pitchFamily="34" charset="0"/>
                        <a:cs typeface="Lucida Sans Unicode" pitchFamily="34" charset="0"/>
                      </a:endParaRPr>
                    </a:p>
                  </a:txBody>
                  <a:tcPr/>
                </a:tc>
              </a:tr>
              <a:tr h="322019">
                <a:tc>
                  <a:txBody>
                    <a:bodyPr/>
                    <a:lstStyle/>
                    <a:p>
                      <a:r>
                        <a:rPr lang="en-US" sz="1600" b="1" dirty="0" smtClean="0">
                          <a:solidFill>
                            <a:srgbClr val="7B726B"/>
                          </a:solidFill>
                          <a:latin typeface="Lucida Sans Unicode" pitchFamily="34" charset="0"/>
                          <a:cs typeface="Lucida Sans Unicode" pitchFamily="34" charset="0"/>
                        </a:rPr>
                        <a:t>Engineering Change </a:t>
                      </a:r>
                      <a:endParaRPr lang="en-US" sz="1600" b="1" dirty="0">
                        <a:solidFill>
                          <a:srgbClr val="7B726B"/>
                        </a:solidFill>
                        <a:latin typeface="Lucida Sans Unicode" pitchFamily="34" charset="0"/>
                        <a:cs typeface="Lucida Sans Unicode" pitchFamily="34" charset="0"/>
                      </a:endParaRPr>
                    </a:p>
                  </a:txBody>
                  <a:tcPr/>
                </a:tc>
                <a:tc>
                  <a:txBody>
                    <a:bodyPr/>
                    <a:lstStyle/>
                    <a:p>
                      <a:r>
                        <a:rPr lang="en-US" sz="1600" b="1" dirty="0" smtClean="0">
                          <a:solidFill>
                            <a:srgbClr val="7B726B"/>
                          </a:solidFill>
                          <a:latin typeface="Lucida Sans Unicode" pitchFamily="34" charset="0"/>
                          <a:cs typeface="Lucida Sans Unicode" pitchFamily="34" charset="0"/>
                        </a:rPr>
                        <a:t>4</a:t>
                      </a:r>
                      <a:endParaRPr lang="en-US" sz="1600" b="1" dirty="0">
                        <a:solidFill>
                          <a:srgbClr val="7B726B"/>
                        </a:solidFill>
                        <a:latin typeface="Lucida Sans Unicode" pitchFamily="34" charset="0"/>
                        <a:cs typeface="Lucida Sans Unicode" pitchFamily="34" charset="0"/>
                      </a:endParaRPr>
                    </a:p>
                  </a:txBody>
                  <a:tcPr/>
                </a:tc>
                <a:tc>
                  <a:txBody>
                    <a:bodyPr/>
                    <a:lstStyle/>
                    <a:p>
                      <a:r>
                        <a:rPr lang="en-US" sz="1600" b="1" dirty="0" smtClean="0">
                          <a:solidFill>
                            <a:srgbClr val="7B726B"/>
                          </a:solidFill>
                          <a:latin typeface="Lucida Sans Unicode" pitchFamily="34" charset="0"/>
                          <a:cs typeface="Lucida Sans Unicode" pitchFamily="34" charset="0"/>
                        </a:rPr>
                        <a:t>n/a</a:t>
                      </a:r>
                      <a:endParaRPr lang="en-US" sz="1600" b="1" dirty="0">
                        <a:solidFill>
                          <a:srgbClr val="7B726B"/>
                        </a:solidFill>
                        <a:latin typeface="Lucida Sans Unicode" pitchFamily="34" charset="0"/>
                        <a:cs typeface="Lucida Sans Unicode" pitchFamily="34" charset="0"/>
                      </a:endParaRPr>
                    </a:p>
                  </a:txBody>
                  <a:tcPr/>
                </a:tc>
                <a:tc>
                  <a:txBody>
                    <a:bodyPr/>
                    <a:lstStyle/>
                    <a:p>
                      <a:r>
                        <a:rPr lang="en-US" sz="1600" b="1" dirty="0" smtClean="0">
                          <a:solidFill>
                            <a:srgbClr val="7B726B"/>
                          </a:solidFill>
                          <a:latin typeface="Lucida Sans Unicode" pitchFamily="34" charset="0"/>
                          <a:cs typeface="Lucida Sans Unicode" pitchFamily="34" charset="0"/>
                        </a:rPr>
                        <a:t>29.0%</a:t>
                      </a:r>
                      <a:endParaRPr lang="en-US" sz="1600" b="1" dirty="0">
                        <a:solidFill>
                          <a:srgbClr val="7B726B"/>
                        </a:solidFill>
                        <a:latin typeface="Lucida Sans Unicode" pitchFamily="34" charset="0"/>
                        <a:cs typeface="Lucida Sans Unicode" pitchFamily="34" charset="0"/>
                      </a:endParaRPr>
                    </a:p>
                  </a:txBody>
                  <a:tcPr/>
                </a:tc>
              </a:tr>
              <a:tr h="322019">
                <a:tc>
                  <a:txBody>
                    <a:bodyPr/>
                    <a:lstStyle/>
                    <a:p>
                      <a:r>
                        <a:rPr lang="en-US" sz="1600" b="1" dirty="0" smtClean="0">
                          <a:solidFill>
                            <a:srgbClr val="7B726B"/>
                          </a:solidFill>
                          <a:latin typeface="Lucida Sans Unicode" pitchFamily="34" charset="0"/>
                          <a:cs typeface="Lucida Sans Unicode" pitchFamily="34" charset="0"/>
                        </a:rPr>
                        <a:t>Problem Solving</a:t>
                      </a:r>
                      <a:endParaRPr lang="en-US" sz="1600" b="1" dirty="0">
                        <a:solidFill>
                          <a:srgbClr val="7B726B"/>
                        </a:solidFill>
                        <a:latin typeface="Lucida Sans Unicode" pitchFamily="34" charset="0"/>
                        <a:cs typeface="Lucida Sans Unicode" pitchFamily="34" charset="0"/>
                      </a:endParaRPr>
                    </a:p>
                  </a:txBody>
                  <a:tcPr/>
                </a:tc>
                <a:tc>
                  <a:txBody>
                    <a:bodyPr/>
                    <a:lstStyle/>
                    <a:p>
                      <a:r>
                        <a:rPr lang="en-US" sz="1600" b="1" dirty="0" smtClean="0">
                          <a:solidFill>
                            <a:srgbClr val="7B726B"/>
                          </a:solidFill>
                          <a:latin typeface="Lucida Sans Unicode" pitchFamily="34" charset="0"/>
                          <a:cs typeface="Lucida Sans Unicode" pitchFamily="34" charset="0"/>
                        </a:rPr>
                        <a:t>1</a:t>
                      </a:r>
                      <a:endParaRPr lang="en-US" sz="1600" b="1" dirty="0">
                        <a:solidFill>
                          <a:srgbClr val="7B726B"/>
                        </a:solidFill>
                        <a:latin typeface="Lucida Sans Unicode" pitchFamily="34" charset="0"/>
                        <a:cs typeface="Lucida Sans Unicode" pitchFamily="34" charset="0"/>
                      </a:endParaRPr>
                    </a:p>
                  </a:txBody>
                  <a:tcPr/>
                </a:tc>
                <a:tc>
                  <a:txBody>
                    <a:bodyPr/>
                    <a:lstStyle/>
                    <a:p>
                      <a:r>
                        <a:rPr lang="en-US" sz="1600" b="1" dirty="0" smtClean="0">
                          <a:solidFill>
                            <a:srgbClr val="7B726B"/>
                          </a:solidFill>
                          <a:latin typeface="Lucida Sans Unicode" pitchFamily="34" charset="0"/>
                          <a:cs typeface="Lucida Sans Unicode" pitchFamily="34" charset="0"/>
                        </a:rPr>
                        <a:t>76</a:t>
                      </a:r>
                      <a:endParaRPr lang="en-US" sz="1600" b="1" dirty="0">
                        <a:solidFill>
                          <a:srgbClr val="7B726B"/>
                        </a:solidFill>
                        <a:latin typeface="Lucida Sans Unicode" pitchFamily="34" charset="0"/>
                        <a:cs typeface="Lucida Sans Unicode" pitchFamily="34" charset="0"/>
                      </a:endParaRPr>
                    </a:p>
                  </a:txBody>
                  <a:tcPr/>
                </a:tc>
                <a:tc>
                  <a:txBody>
                    <a:bodyPr/>
                    <a:lstStyle/>
                    <a:p>
                      <a:r>
                        <a:rPr lang="en-US" sz="1600" b="1" dirty="0" smtClean="0">
                          <a:solidFill>
                            <a:srgbClr val="7B726B"/>
                          </a:solidFill>
                          <a:latin typeface="Lucida Sans Unicode" pitchFamily="34" charset="0"/>
                          <a:cs typeface="Lucida Sans Unicode" pitchFamily="34" charset="0"/>
                        </a:rPr>
                        <a:t>20.0%</a:t>
                      </a:r>
                      <a:endParaRPr lang="en-US" sz="1600" b="1" dirty="0">
                        <a:solidFill>
                          <a:srgbClr val="7B726B"/>
                        </a:solidFill>
                        <a:latin typeface="Lucida Sans Unicode" pitchFamily="34" charset="0"/>
                        <a:cs typeface="Lucida Sans Unicode" pitchFamily="34" charset="0"/>
                      </a:endParaRPr>
                    </a:p>
                  </a:txBody>
                  <a:tcPr/>
                </a:tc>
              </a:tr>
              <a:tr h="322019">
                <a:tc>
                  <a:txBody>
                    <a:bodyPr/>
                    <a:lstStyle/>
                    <a:p>
                      <a:r>
                        <a:rPr lang="en-US" sz="1600" b="1" dirty="0" smtClean="0">
                          <a:solidFill>
                            <a:srgbClr val="7B726B"/>
                          </a:solidFill>
                          <a:latin typeface="Lucida Sans Unicode" pitchFamily="34" charset="0"/>
                          <a:cs typeface="Lucida Sans Unicode" pitchFamily="34" charset="0"/>
                        </a:rPr>
                        <a:t>Government</a:t>
                      </a:r>
                      <a:r>
                        <a:rPr lang="en-US" sz="1600" b="1" baseline="0" dirty="0" smtClean="0">
                          <a:solidFill>
                            <a:srgbClr val="7B726B"/>
                          </a:solidFill>
                          <a:latin typeface="Lucida Sans Unicode" pitchFamily="34" charset="0"/>
                          <a:cs typeface="Lucida Sans Unicode" pitchFamily="34" charset="0"/>
                        </a:rPr>
                        <a:t> Action</a:t>
                      </a:r>
                      <a:endParaRPr lang="en-US" sz="1600" b="1" dirty="0">
                        <a:solidFill>
                          <a:srgbClr val="7B726B"/>
                        </a:solidFill>
                        <a:latin typeface="Lucida Sans Unicode" pitchFamily="34" charset="0"/>
                        <a:cs typeface="Lucida Sans Unicode" pitchFamily="34" charset="0"/>
                      </a:endParaRPr>
                    </a:p>
                  </a:txBody>
                  <a:tcPr/>
                </a:tc>
                <a:tc>
                  <a:txBody>
                    <a:bodyPr/>
                    <a:lstStyle/>
                    <a:p>
                      <a:r>
                        <a:rPr lang="en-US" sz="1600" b="1" dirty="0" smtClean="0">
                          <a:solidFill>
                            <a:srgbClr val="7B726B"/>
                          </a:solidFill>
                          <a:latin typeface="Lucida Sans Unicode" pitchFamily="34" charset="0"/>
                          <a:cs typeface="Lucida Sans Unicode" pitchFamily="34" charset="0"/>
                        </a:rPr>
                        <a:t>2</a:t>
                      </a:r>
                      <a:endParaRPr lang="en-US" sz="1600" b="1" dirty="0">
                        <a:solidFill>
                          <a:srgbClr val="7B726B"/>
                        </a:solidFill>
                        <a:latin typeface="Lucida Sans Unicode" pitchFamily="34" charset="0"/>
                        <a:cs typeface="Lucida Sans Unicode" pitchFamily="34" charset="0"/>
                      </a:endParaRPr>
                    </a:p>
                  </a:txBody>
                  <a:tcPr/>
                </a:tc>
                <a:tc>
                  <a:txBody>
                    <a:bodyPr/>
                    <a:lstStyle/>
                    <a:p>
                      <a:r>
                        <a:rPr lang="en-US" sz="1600" b="1" dirty="0" smtClean="0">
                          <a:solidFill>
                            <a:srgbClr val="7B726B"/>
                          </a:solidFill>
                          <a:latin typeface="Lucida Sans Unicode" pitchFamily="34" charset="0"/>
                          <a:cs typeface="Lucida Sans Unicode" pitchFamily="34" charset="0"/>
                        </a:rPr>
                        <a:t>2</a:t>
                      </a:r>
                      <a:endParaRPr lang="en-US" sz="1600" b="1" dirty="0">
                        <a:solidFill>
                          <a:srgbClr val="7B726B"/>
                        </a:solidFill>
                        <a:latin typeface="Lucida Sans Unicode" pitchFamily="34" charset="0"/>
                        <a:cs typeface="Lucida Sans Unicode" pitchFamily="34" charset="0"/>
                      </a:endParaRPr>
                    </a:p>
                  </a:txBody>
                  <a:tcPr/>
                </a:tc>
                <a:tc>
                  <a:txBody>
                    <a:bodyPr/>
                    <a:lstStyle/>
                    <a:p>
                      <a:r>
                        <a:rPr lang="en-US" sz="1600" b="1" dirty="0" smtClean="0">
                          <a:solidFill>
                            <a:srgbClr val="7B726B"/>
                          </a:solidFill>
                          <a:latin typeface="Lucida Sans Unicode" pitchFamily="34" charset="0"/>
                          <a:cs typeface="Lucida Sans Unicode" pitchFamily="34" charset="0"/>
                        </a:rPr>
                        <a:t>18.3%</a:t>
                      </a:r>
                      <a:endParaRPr lang="en-US" sz="1600" b="1" dirty="0">
                        <a:solidFill>
                          <a:srgbClr val="7B726B"/>
                        </a:solidFill>
                        <a:latin typeface="Lucida Sans Unicode" pitchFamily="34" charset="0"/>
                        <a:cs typeface="Lucida Sans Unicode" pitchFamily="34" charset="0"/>
                      </a:endParaRPr>
                    </a:p>
                  </a:txBody>
                  <a:tcPr/>
                </a:tc>
              </a:tr>
              <a:tr h="322019">
                <a:tc>
                  <a:txBody>
                    <a:bodyPr/>
                    <a:lstStyle/>
                    <a:p>
                      <a:r>
                        <a:rPr lang="en-US" sz="1600" b="1" dirty="0" smtClean="0">
                          <a:solidFill>
                            <a:srgbClr val="7B726B"/>
                          </a:solidFill>
                          <a:latin typeface="Lucida Sans Unicode" pitchFamily="34" charset="0"/>
                          <a:cs typeface="Lucida Sans Unicode" pitchFamily="34" charset="0"/>
                        </a:rPr>
                        <a:t>Mgt. Audits</a:t>
                      </a:r>
                      <a:endParaRPr lang="en-US" sz="1600" b="1" dirty="0">
                        <a:solidFill>
                          <a:srgbClr val="7B726B"/>
                        </a:solidFill>
                        <a:latin typeface="Lucida Sans Unicode" pitchFamily="34" charset="0"/>
                        <a:cs typeface="Lucida Sans Unicode" pitchFamily="34" charset="0"/>
                      </a:endParaRPr>
                    </a:p>
                  </a:txBody>
                  <a:tcPr/>
                </a:tc>
                <a:tc>
                  <a:txBody>
                    <a:bodyPr/>
                    <a:lstStyle/>
                    <a:p>
                      <a:r>
                        <a:rPr lang="en-US" sz="1600" b="1" dirty="0" smtClean="0">
                          <a:solidFill>
                            <a:srgbClr val="7B726B"/>
                          </a:solidFill>
                          <a:latin typeface="Lucida Sans Unicode" pitchFamily="34" charset="0"/>
                          <a:cs typeface="Lucida Sans Unicode" pitchFamily="34" charset="0"/>
                        </a:rPr>
                        <a:t>4</a:t>
                      </a:r>
                      <a:endParaRPr lang="en-US" sz="1600" b="1" dirty="0">
                        <a:solidFill>
                          <a:srgbClr val="7B726B"/>
                        </a:solidFill>
                        <a:latin typeface="Lucida Sans Unicode" pitchFamily="34" charset="0"/>
                        <a:cs typeface="Lucida Sans Unicode" pitchFamily="34" charset="0"/>
                      </a:endParaRPr>
                    </a:p>
                  </a:txBody>
                  <a:tcPr/>
                </a:tc>
                <a:tc>
                  <a:txBody>
                    <a:bodyPr/>
                    <a:lstStyle/>
                    <a:p>
                      <a:r>
                        <a:rPr lang="en-US" sz="1600" b="1" dirty="0" smtClean="0">
                          <a:solidFill>
                            <a:srgbClr val="7B726B"/>
                          </a:solidFill>
                          <a:latin typeface="Lucida Sans Unicode" pitchFamily="34" charset="0"/>
                          <a:cs typeface="Lucida Sans Unicode" pitchFamily="34" charset="0"/>
                        </a:rPr>
                        <a:t>n/a</a:t>
                      </a:r>
                      <a:endParaRPr lang="en-US" sz="1600" b="1" dirty="0">
                        <a:solidFill>
                          <a:srgbClr val="7B726B"/>
                        </a:solidFill>
                        <a:latin typeface="Lucida Sans Unicode" pitchFamily="34" charset="0"/>
                        <a:cs typeface="Lucida Sans Unicode" pitchFamily="34" charset="0"/>
                      </a:endParaRPr>
                    </a:p>
                  </a:txBody>
                  <a:tcPr/>
                </a:tc>
                <a:tc>
                  <a:txBody>
                    <a:bodyPr/>
                    <a:lstStyle/>
                    <a:p>
                      <a:r>
                        <a:rPr lang="en-US" sz="1600" b="1" dirty="0" smtClean="0">
                          <a:solidFill>
                            <a:srgbClr val="7B726B"/>
                          </a:solidFill>
                          <a:latin typeface="Lucida Sans Unicode" pitchFamily="34" charset="0"/>
                          <a:cs typeface="Lucida Sans Unicode" pitchFamily="34" charset="0"/>
                        </a:rPr>
                        <a:t>17.0%</a:t>
                      </a:r>
                      <a:endParaRPr lang="en-US" sz="1600" b="1" dirty="0">
                        <a:solidFill>
                          <a:srgbClr val="7B726B"/>
                        </a:solidFill>
                        <a:latin typeface="Lucida Sans Unicode" pitchFamily="34" charset="0"/>
                        <a:cs typeface="Lucida Sans Unicode" pitchFamily="34" charset="0"/>
                      </a:endParaRPr>
                    </a:p>
                  </a:txBody>
                  <a:tcPr/>
                </a:tc>
              </a:tr>
              <a:tr h="322019">
                <a:tc>
                  <a:txBody>
                    <a:bodyPr/>
                    <a:lstStyle/>
                    <a:p>
                      <a:r>
                        <a:rPr lang="en-US" sz="1600" b="1" dirty="0" smtClean="0">
                          <a:solidFill>
                            <a:srgbClr val="7B726B"/>
                          </a:solidFill>
                          <a:latin typeface="Lucida Sans Unicode" pitchFamily="34" charset="0"/>
                          <a:cs typeface="Lucida Sans Unicode" pitchFamily="34" charset="0"/>
                        </a:rPr>
                        <a:t>Stress Management</a:t>
                      </a:r>
                      <a:endParaRPr lang="en-US" sz="1600" b="1" dirty="0">
                        <a:solidFill>
                          <a:srgbClr val="7B726B"/>
                        </a:solidFill>
                        <a:latin typeface="Lucida Sans Unicode" pitchFamily="34" charset="0"/>
                        <a:cs typeface="Lucida Sans Unicode" pitchFamily="34" charset="0"/>
                      </a:endParaRPr>
                    </a:p>
                  </a:txBody>
                  <a:tcPr/>
                </a:tc>
                <a:tc>
                  <a:txBody>
                    <a:bodyPr/>
                    <a:lstStyle/>
                    <a:p>
                      <a:r>
                        <a:rPr lang="en-US" sz="1600" b="1" dirty="0" smtClean="0">
                          <a:solidFill>
                            <a:srgbClr val="7B726B"/>
                          </a:solidFill>
                          <a:latin typeface="Lucida Sans Unicode" pitchFamily="34" charset="0"/>
                          <a:cs typeface="Lucida Sans Unicode" pitchFamily="34" charset="0"/>
                        </a:rPr>
                        <a:t>2</a:t>
                      </a:r>
                      <a:endParaRPr lang="en-US" sz="1600" b="1" dirty="0">
                        <a:solidFill>
                          <a:srgbClr val="7B726B"/>
                        </a:solidFill>
                        <a:latin typeface="Lucida Sans Unicode" pitchFamily="34" charset="0"/>
                        <a:cs typeface="Lucida Sans Unicode" pitchFamily="34" charset="0"/>
                      </a:endParaRPr>
                    </a:p>
                  </a:txBody>
                  <a:tcPr/>
                </a:tc>
                <a:tc>
                  <a:txBody>
                    <a:bodyPr/>
                    <a:lstStyle/>
                    <a:p>
                      <a:r>
                        <a:rPr lang="en-US" sz="1600" b="1" dirty="0" smtClean="0">
                          <a:solidFill>
                            <a:srgbClr val="7B726B"/>
                          </a:solidFill>
                          <a:latin typeface="Lucida Sans Unicode" pitchFamily="34" charset="0"/>
                          <a:cs typeface="Lucida Sans Unicode" pitchFamily="34" charset="0"/>
                        </a:rPr>
                        <a:t>1,300</a:t>
                      </a:r>
                      <a:endParaRPr lang="en-US" sz="1600" b="1" dirty="0">
                        <a:solidFill>
                          <a:srgbClr val="7B726B"/>
                        </a:solidFill>
                        <a:latin typeface="Lucida Sans Unicode" pitchFamily="34" charset="0"/>
                        <a:cs typeface="Lucida Sans Unicode" pitchFamily="34" charset="0"/>
                      </a:endParaRPr>
                    </a:p>
                  </a:txBody>
                  <a:tcPr/>
                </a:tc>
                <a:tc>
                  <a:txBody>
                    <a:bodyPr/>
                    <a:lstStyle/>
                    <a:p>
                      <a:r>
                        <a:rPr lang="en-US" sz="1600" b="1" dirty="0" smtClean="0">
                          <a:solidFill>
                            <a:srgbClr val="7B726B"/>
                          </a:solidFill>
                          <a:latin typeface="Lucida Sans Unicode" pitchFamily="34" charset="0"/>
                          <a:cs typeface="Lucida Sans Unicode" pitchFamily="34" charset="0"/>
                        </a:rPr>
                        <a:t>15.0%</a:t>
                      </a:r>
                      <a:endParaRPr lang="en-US" sz="1600" b="1" dirty="0">
                        <a:solidFill>
                          <a:srgbClr val="7B726B"/>
                        </a:solidFill>
                        <a:latin typeface="Lucida Sans Unicode" pitchFamily="34" charset="0"/>
                        <a:cs typeface="Lucida Sans Unicode" pitchFamily="34" charset="0"/>
                      </a:endParaRPr>
                    </a:p>
                  </a:txBody>
                  <a:tcPr/>
                </a:tc>
              </a:tr>
              <a:tr h="322019">
                <a:tc>
                  <a:txBody>
                    <a:bodyPr/>
                    <a:lstStyle/>
                    <a:p>
                      <a:r>
                        <a:rPr lang="en-US" sz="1600" b="1" dirty="0" smtClean="0">
                          <a:solidFill>
                            <a:srgbClr val="7B726B"/>
                          </a:solidFill>
                          <a:latin typeface="Lucida Sans Unicode" pitchFamily="34" charset="0"/>
                          <a:cs typeface="Lucida Sans Unicode" pitchFamily="34" charset="0"/>
                        </a:rPr>
                        <a:t>Poster Campaign</a:t>
                      </a:r>
                      <a:endParaRPr lang="en-US" sz="1600" b="1" dirty="0">
                        <a:solidFill>
                          <a:srgbClr val="7B726B"/>
                        </a:solidFill>
                        <a:latin typeface="Lucida Sans Unicode" pitchFamily="34" charset="0"/>
                        <a:cs typeface="Lucida Sans Unicode" pitchFamily="34" charset="0"/>
                      </a:endParaRPr>
                    </a:p>
                  </a:txBody>
                  <a:tcPr/>
                </a:tc>
                <a:tc>
                  <a:txBody>
                    <a:bodyPr/>
                    <a:lstStyle/>
                    <a:p>
                      <a:r>
                        <a:rPr lang="en-US" sz="1600" b="1" dirty="0" smtClean="0">
                          <a:solidFill>
                            <a:srgbClr val="7B726B"/>
                          </a:solidFill>
                          <a:latin typeface="Lucida Sans Unicode" pitchFamily="34" charset="0"/>
                          <a:cs typeface="Lucida Sans Unicode" pitchFamily="34" charset="0"/>
                        </a:rPr>
                        <a:t>2</a:t>
                      </a:r>
                      <a:endParaRPr lang="en-US" sz="1600" b="1" dirty="0">
                        <a:solidFill>
                          <a:srgbClr val="7B726B"/>
                        </a:solidFill>
                        <a:latin typeface="Lucida Sans Unicode" pitchFamily="34" charset="0"/>
                        <a:cs typeface="Lucida Sans Unicode" pitchFamily="34" charset="0"/>
                      </a:endParaRPr>
                    </a:p>
                  </a:txBody>
                  <a:tcPr/>
                </a:tc>
                <a:tc>
                  <a:txBody>
                    <a:bodyPr/>
                    <a:lstStyle/>
                    <a:p>
                      <a:r>
                        <a:rPr lang="en-US" sz="1600" b="1" dirty="0" smtClean="0">
                          <a:solidFill>
                            <a:srgbClr val="7B726B"/>
                          </a:solidFill>
                          <a:latin typeface="Lucida Sans Unicode" pitchFamily="34" charset="0"/>
                          <a:cs typeface="Lucida Sans Unicode" pitchFamily="34" charset="0"/>
                        </a:rPr>
                        <a:t>6,100</a:t>
                      </a:r>
                      <a:endParaRPr lang="en-US" sz="1600" b="1" dirty="0">
                        <a:solidFill>
                          <a:srgbClr val="7B726B"/>
                        </a:solidFill>
                        <a:latin typeface="Lucida Sans Unicode" pitchFamily="34" charset="0"/>
                        <a:cs typeface="Lucida Sans Unicode" pitchFamily="34" charset="0"/>
                      </a:endParaRPr>
                    </a:p>
                  </a:txBody>
                  <a:tcPr/>
                </a:tc>
                <a:tc>
                  <a:txBody>
                    <a:bodyPr/>
                    <a:lstStyle/>
                    <a:p>
                      <a:r>
                        <a:rPr lang="en-US" sz="1600" b="1" dirty="0" smtClean="0">
                          <a:solidFill>
                            <a:srgbClr val="7B726B"/>
                          </a:solidFill>
                          <a:latin typeface="Lucida Sans Unicode" pitchFamily="34" charset="0"/>
                          <a:cs typeface="Lucida Sans Unicode" pitchFamily="34" charset="0"/>
                        </a:rPr>
                        <a:t>14.0%</a:t>
                      </a:r>
                      <a:endParaRPr lang="en-US" sz="1600" b="1" dirty="0">
                        <a:solidFill>
                          <a:srgbClr val="7B726B"/>
                        </a:solidFill>
                        <a:latin typeface="Lucida Sans Unicode" pitchFamily="34" charset="0"/>
                        <a:cs typeface="Lucida Sans Unicode" pitchFamily="34" charset="0"/>
                      </a:endParaRPr>
                    </a:p>
                  </a:txBody>
                  <a:tcPr/>
                </a:tc>
              </a:tr>
              <a:tr h="322019">
                <a:tc>
                  <a:txBody>
                    <a:bodyPr/>
                    <a:lstStyle/>
                    <a:p>
                      <a:r>
                        <a:rPr lang="en-US" sz="1600" b="1" dirty="0" smtClean="0">
                          <a:solidFill>
                            <a:srgbClr val="7B726B"/>
                          </a:solidFill>
                          <a:latin typeface="Lucida Sans Unicode" pitchFamily="34" charset="0"/>
                          <a:cs typeface="Lucida Sans Unicode" pitchFamily="34" charset="0"/>
                        </a:rPr>
                        <a:t>Personnel Selection</a:t>
                      </a:r>
                      <a:endParaRPr lang="en-US" sz="1600" b="1" dirty="0">
                        <a:solidFill>
                          <a:srgbClr val="7B726B"/>
                        </a:solidFill>
                        <a:latin typeface="Lucida Sans Unicode" pitchFamily="34" charset="0"/>
                        <a:cs typeface="Lucida Sans Unicode" pitchFamily="34" charset="0"/>
                      </a:endParaRPr>
                    </a:p>
                  </a:txBody>
                  <a:tcPr/>
                </a:tc>
                <a:tc>
                  <a:txBody>
                    <a:bodyPr/>
                    <a:lstStyle/>
                    <a:p>
                      <a:r>
                        <a:rPr lang="en-US" sz="1600" b="1" dirty="0" smtClean="0">
                          <a:solidFill>
                            <a:srgbClr val="7B726B"/>
                          </a:solidFill>
                          <a:latin typeface="Lucida Sans Unicode" pitchFamily="34" charset="0"/>
                          <a:cs typeface="Lucida Sans Unicode" pitchFamily="34" charset="0"/>
                        </a:rPr>
                        <a:t>26</a:t>
                      </a:r>
                      <a:endParaRPr lang="en-US" sz="1600" b="1" dirty="0">
                        <a:solidFill>
                          <a:srgbClr val="7B726B"/>
                        </a:solidFill>
                        <a:latin typeface="Lucida Sans Unicode" pitchFamily="34" charset="0"/>
                        <a:cs typeface="Lucida Sans Unicode" pitchFamily="34" charset="0"/>
                      </a:endParaRPr>
                    </a:p>
                  </a:txBody>
                  <a:tcPr/>
                </a:tc>
                <a:tc>
                  <a:txBody>
                    <a:bodyPr/>
                    <a:lstStyle/>
                    <a:p>
                      <a:r>
                        <a:rPr lang="en-US" sz="1600" b="1" dirty="0" smtClean="0">
                          <a:solidFill>
                            <a:srgbClr val="7B726B"/>
                          </a:solidFill>
                          <a:latin typeface="Lucida Sans Unicode" pitchFamily="34" charset="0"/>
                          <a:cs typeface="Lucida Sans Unicode" pitchFamily="34" charset="0"/>
                        </a:rPr>
                        <a:t>19,177</a:t>
                      </a:r>
                      <a:endParaRPr lang="en-US" sz="1600" b="1" dirty="0">
                        <a:solidFill>
                          <a:srgbClr val="7B726B"/>
                        </a:solidFill>
                        <a:latin typeface="Lucida Sans Unicode" pitchFamily="34" charset="0"/>
                        <a:cs typeface="Lucida Sans Unicode" pitchFamily="34" charset="0"/>
                      </a:endParaRPr>
                    </a:p>
                  </a:txBody>
                  <a:tcPr/>
                </a:tc>
                <a:tc>
                  <a:txBody>
                    <a:bodyPr/>
                    <a:lstStyle/>
                    <a:p>
                      <a:r>
                        <a:rPr lang="en-US" sz="1600" b="1" dirty="0" smtClean="0">
                          <a:solidFill>
                            <a:srgbClr val="7B726B"/>
                          </a:solidFill>
                          <a:latin typeface="Lucida Sans Unicode" pitchFamily="34" charset="0"/>
                          <a:cs typeface="Lucida Sans Unicode" pitchFamily="34" charset="0"/>
                        </a:rPr>
                        <a:t>3.7%</a:t>
                      </a:r>
                      <a:endParaRPr lang="en-US" sz="1600" b="1" dirty="0">
                        <a:solidFill>
                          <a:srgbClr val="7B726B"/>
                        </a:solidFill>
                        <a:latin typeface="Lucida Sans Unicode" pitchFamily="34" charset="0"/>
                        <a:cs typeface="Lucida Sans Unicode" pitchFamily="34" charset="0"/>
                      </a:endParaRPr>
                    </a:p>
                  </a:txBody>
                  <a:tcPr/>
                </a:tc>
              </a:tr>
              <a:tr h="322019">
                <a:tc>
                  <a:txBody>
                    <a:bodyPr/>
                    <a:lstStyle/>
                    <a:p>
                      <a:r>
                        <a:rPr lang="en-US" sz="1600" b="1" dirty="0" smtClean="0">
                          <a:solidFill>
                            <a:srgbClr val="7B726B"/>
                          </a:solidFill>
                          <a:latin typeface="Lucida Sans Unicode" pitchFamily="34" charset="0"/>
                          <a:cs typeface="Lucida Sans Unicode" pitchFamily="34" charset="0"/>
                        </a:rPr>
                        <a:t>Near</a:t>
                      </a:r>
                      <a:r>
                        <a:rPr lang="en-US" sz="1600" b="1" baseline="0" dirty="0" smtClean="0">
                          <a:solidFill>
                            <a:srgbClr val="7B726B"/>
                          </a:solidFill>
                          <a:latin typeface="Lucida Sans Unicode" pitchFamily="34" charset="0"/>
                          <a:cs typeface="Lucida Sans Unicode" pitchFamily="34" charset="0"/>
                        </a:rPr>
                        <a:t> miss reports</a:t>
                      </a:r>
                      <a:endParaRPr lang="en-US" sz="1600" b="1" dirty="0">
                        <a:solidFill>
                          <a:srgbClr val="7B726B"/>
                        </a:solidFill>
                        <a:latin typeface="Lucida Sans Unicode" pitchFamily="34" charset="0"/>
                        <a:cs typeface="Lucida Sans Unicode" pitchFamily="34" charset="0"/>
                      </a:endParaRPr>
                    </a:p>
                  </a:txBody>
                  <a:tcPr/>
                </a:tc>
                <a:tc>
                  <a:txBody>
                    <a:bodyPr/>
                    <a:lstStyle/>
                    <a:p>
                      <a:r>
                        <a:rPr lang="en-US" sz="1600" b="1" dirty="0" smtClean="0">
                          <a:solidFill>
                            <a:srgbClr val="7B726B"/>
                          </a:solidFill>
                          <a:latin typeface="Lucida Sans Unicode" pitchFamily="34" charset="0"/>
                          <a:cs typeface="Lucida Sans Unicode" pitchFamily="34" charset="0"/>
                        </a:rPr>
                        <a:t>2</a:t>
                      </a:r>
                      <a:endParaRPr lang="en-US" sz="1600" b="1" dirty="0">
                        <a:solidFill>
                          <a:srgbClr val="7B726B"/>
                        </a:solidFill>
                        <a:latin typeface="Lucida Sans Unicode" pitchFamily="34" charset="0"/>
                        <a:cs typeface="Lucida Sans Unicode" pitchFamily="34" charset="0"/>
                      </a:endParaRPr>
                    </a:p>
                  </a:txBody>
                  <a:tcPr/>
                </a:tc>
                <a:tc>
                  <a:txBody>
                    <a:bodyPr/>
                    <a:lstStyle/>
                    <a:p>
                      <a:r>
                        <a:rPr lang="en-US" sz="1600" b="1" dirty="0" smtClean="0">
                          <a:solidFill>
                            <a:srgbClr val="7B726B"/>
                          </a:solidFill>
                          <a:latin typeface="Lucida Sans Unicode" pitchFamily="34" charset="0"/>
                          <a:cs typeface="Lucida Sans Unicode" pitchFamily="34" charset="0"/>
                        </a:rPr>
                        <a:t>n/a</a:t>
                      </a:r>
                      <a:endParaRPr lang="en-US" sz="1600" b="1" dirty="0">
                        <a:solidFill>
                          <a:srgbClr val="7B726B"/>
                        </a:solidFill>
                        <a:latin typeface="Lucida Sans Unicode" pitchFamily="34" charset="0"/>
                        <a:cs typeface="Lucida Sans Unicode" pitchFamily="34" charset="0"/>
                      </a:endParaRPr>
                    </a:p>
                  </a:txBody>
                  <a:tcPr/>
                </a:tc>
                <a:tc>
                  <a:txBody>
                    <a:bodyPr/>
                    <a:lstStyle/>
                    <a:p>
                      <a:r>
                        <a:rPr lang="en-US" sz="1600" b="1" dirty="0" smtClean="0">
                          <a:solidFill>
                            <a:srgbClr val="7B726B"/>
                          </a:solidFill>
                          <a:latin typeface="Lucida Sans Unicode" pitchFamily="34" charset="0"/>
                          <a:cs typeface="Lucida Sans Unicode" pitchFamily="34" charset="0"/>
                        </a:rPr>
                        <a:t>0%</a:t>
                      </a:r>
                      <a:endParaRPr lang="en-US" sz="1600" b="1" dirty="0">
                        <a:solidFill>
                          <a:srgbClr val="7B726B"/>
                        </a:solidFill>
                        <a:latin typeface="Lucida Sans Unicode" pitchFamily="34" charset="0"/>
                        <a:cs typeface="Lucida Sans Unicode" pitchFamily="34" charset="0"/>
                      </a:endParaRPr>
                    </a:p>
                  </a:txBody>
                  <a:tcPr/>
                </a:tc>
              </a:tr>
            </a:tbl>
          </a:graphicData>
        </a:graphic>
      </p:graphicFrame>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ChangeArrowheads="1"/>
          </p:cNvSpPr>
          <p:nvPr/>
        </p:nvSpPr>
        <p:spPr bwMode="auto">
          <a:xfrm>
            <a:off x="543400" y="1692640"/>
            <a:ext cx="7099300" cy="3321422"/>
          </a:xfrm>
          <a:prstGeom prst="rect">
            <a:avLst/>
          </a:prstGeom>
          <a:noFill/>
          <a:ln w="9525">
            <a:noFill/>
            <a:miter lim="800000"/>
            <a:headEnd/>
            <a:tailEnd/>
          </a:ln>
          <a:effectLst/>
        </p:spPr>
        <p:txBody>
          <a:bodyPr lIns="90488" tIns="44450" rIns="90488" bIns="44450">
            <a:spAutoFit/>
          </a:bodyPr>
          <a:lstStyle/>
          <a:p>
            <a:pPr marL="346075" indent="-346075">
              <a:spcBef>
                <a:spcPct val="50000"/>
              </a:spcBef>
              <a:buFont typeface="Arial" pitchFamily="34" charset="0"/>
              <a:buChar char="•"/>
            </a:pPr>
            <a:r>
              <a:rPr lang="en-US" sz="2000" dirty="0" smtClean="0">
                <a:solidFill>
                  <a:srgbClr val="7B726B"/>
                </a:solidFill>
                <a:latin typeface="Lucida Sans Unicode" pitchFamily="34" charset="0"/>
                <a:cs typeface="Lucida Sans Unicode" pitchFamily="34" charset="0"/>
              </a:rPr>
              <a:t>An </a:t>
            </a:r>
            <a:r>
              <a:rPr lang="en-US" sz="2000" dirty="0">
                <a:solidFill>
                  <a:srgbClr val="7B726B"/>
                </a:solidFill>
                <a:latin typeface="Lucida Sans Unicode" pitchFamily="34" charset="0"/>
                <a:cs typeface="Lucida Sans Unicode" pitchFamily="34" charset="0"/>
              </a:rPr>
              <a:t>excellent tool for collecting data on the quality of a company’s safety management </a:t>
            </a:r>
            <a:r>
              <a:rPr lang="en-US" sz="2000" dirty="0" smtClean="0">
                <a:solidFill>
                  <a:srgbClr val="7B726B"/>
                </a:solidFill>
                <a:latin typeface="Lucida Sans Unicode" pitchFamily="34" charset="0"/>
                <a:cs typeface="Lucida Sans Unicode" pitchFamily="34" charset="0"/>
              </a:rPr>
              <a:t>system.</a:t>
            </a:r>
          </a:p>
          <a:p>
            <a:pPr marL="346075" indent="-346075">
              <a:spcBef>
                <a:spcPct val="50000"/>
              </a:spcBef>
              <a:buFont typeface="Arial" pitchFamily="34" charset="0"/>
              <a:buChar char="•"/>
            </a:pPr>
            <a:r>
              <a:rPr lang="en-US" sz="2000" dirty="0" smtClean="0">
                <a:solidFill>
                  <a:srgbClr val="7B726B"/>
                </a:solidFill>
                <a:latin typeface="Lucida Sans Unicode" pitchFamily="34" charset="0"/>
                <a:cs typeface="Lucida Sans Unicode" pitchFamily="34" charset="0"/>
              </a:rPr>
              <a:t>A </a:t>
            </a:r>
            <a:r>
              <a:rPr lang="en-US" sz="2000" dirty="0">
                <a:solidFill>
                  <a:srgbClr val="7B726B"/>
                </a:solidFill>
                <a:latin typeface="Lucida Sans Unicode" pitchFamily="34" charset="0"/>
                <a:cs typeface="Lucida Sans Unicode" pitchFamily="34" charset="0"/>
              </a:rPr>
              <a:t>scientific way to understand why people behave the way they do when it comes to </a:t>
            </a:r>
            <a:r>
              <a:rPr lang="en-US" sz="2000" dirty="0" smtClean="0">
                <a:solidFill>
                  <a:srgbClr val="7B726B"/>
                </a:solidFill>
                <a:latin typeface="Lucida Sans Unicode" pitchFamily="34" charset="0"/>
                <a:cs typeface="Lucida Sans Unicode" pitchFamily="34" charset="0"/>
              </a:rPr>
              <a:t>safety.</a:t>
            </a:r>
          </a:p>
          <a:p>
            <a:pPr marL="346075" indent="-346075">
              <a:spcBef>
                <a:spcPct val="50000"/>
              </a:spcBef>
              <a:buFont typeface="Arial" pitchFamily="34" charset="0"/>
              <a:buChar char="•"/>
            </a:pPr>
            <a:r>
              <a:rPr lang="en-US" sz="2000" dirty="0" smtClean="0">
                <a:solidFill>
                  <a:srgbClr val="7B726B"/>
                </a:solidFill>
                <a:latin typeface="Lucida Sans Unicode" pitchFamily="34" charset="0"/>
                <a:cs typeface="Lucida Sans Unicode" pitchFamily="34" charset="0"/>
              </a:rPr>
              <a:t>Properly </a:t>
            </a:r>
            <a:r>
              <a:rPr lang="en-US" sz="2000" dirty="0">
                <a:solidFill>
                  <a:srgbClr val="7B726B"/>
                </a:solidFill>
                <a:latin typeface="Lucida Sans Unicode" pitchFamily="34" charset="0"/>
                <a:cs typeface="Lucida Sans Unicode" pitchFamily="34" charset="0"/>
              </a:rPr>
              <a:t>applied, an effective next step towards creating a truly pro-active safety culture where loss prevention is a core </a:t>
            </a:r>
            <a:r>
              <a:rPr lang="en-US" sz="2000" dirty="0" smtClean="0">
                <a:solidFill>
                  <a:srgbClr val="7B726B"/>
                </a:solidFill>
                <a:latin typeface="Lucida Sans Unicode" pitchFamily="34" charset="0"/>
                <a:cs typeface="Lucida Sans Unicode" pitchFamily="34" charset="0"/>
              </a:rPr>
              <a:t>value.</a:t>
            </a:r>
          </a:p>
          <a:p>
            <a:pPr marL="346075" indent="-346075">
              <a:spcBef>
                <a:spcPct val="50000"/>
              </a:spcBef>
              <a:buFont typeface="Arial" pitchFamily="34" charset="0"/>
              <a:buChar char="•"/>
            </a:pPr>
            <a:r>
              <a:rPr lang="en-US" sz="2000" dirty="0" smtClean="0">
                <a:solidFill>
                  <a:srgbClr val="7B726B"/>
                </a:solidFill>
                <a:latin typeface="Lucida Sans Unicode" pitchFamily="34" charset="0"/>
                <a:cs typeface="Lucida Sans Unicode" pitchFamily="34" charset="0"/>
              </a:rPr>
              <a:t>Conceptually </a:t>
            </a:r>
            <a:r>
              <a:rPr lang="en-US" sz="2000" dirty="0">
                <a:solidFill>
                  <a:srgbClr val="7B726B"/>
                </a:solidFill>
                <a:latin typeface="Lucida Sans Unicode" pitchFamily="34" charset="0"/>
                <a:cs typeface="Lucida Sans Unicode" pitchFamily="34" charset="0"/>
              </a:rPr>
              <a:t>easy to understand but often hard to implement and </a:t>
            </a:r>
            <a:r>
              <a:rPr lang="en-US" sz="2000" dirty="0" smtClean="0">
                <a:solidFill>
                  <a:srgbClr val="7B726B"/>
                </a:solidFill>
                <a:latin typeface="Lucida Sans Unicode" pitchFamily="34" charset="0"/>
                <a:cs typeface="Lucida Sans Unicode" pitchFamily="34" charset="0"/>
              </a:rPr>
              <a:t>sustain.</a:t>
            </a:r>
            <a:endParaRPr lang="en-US" sz="2000" dirty="0">
              <a:solidFill>
                <a:srgbClr val="7B726B"/>
              </a:solidFill>
              <a:latin typeface="Lucida Sans Unicode" pitchFamily="34" charset="0"/>
              <a:cs typeface="Lucida Sans Unicode" pitchFamily="34" charset="0"/>
            </a:endParaRPr>
          </a:p>
        </p:txBody>
      </p:sp>
      <p:sp>
        <p:nvSpPr>
          <p:cNvPr id="4" name="Title 3"/>
          <p:cNvSpPr>
            <a:spLocks noGrp="1"/>
          </p:cNvSpPr>
          <p:nvPr>
            <p:ph type="title"/>
          </p:nvPr>
        </p:nvSpPr>
        <p:spPr>
          <a:xfrm>
            <a:off x="496956" y="153632"/>
            <a:ext cx="8325950" cy="1143000"/>
          </a:xfrm>
        </p:spPr>
        <p:txBody>
          <a:bodyPr/>
          <a:lstStyle/>
          <a:p>
            <a:r>
              <a:rPr lang="en-US" dirty="0" smtClean="0"/>
              <a:t>Behavior based safety – what is it?</a:t>
            </a:r>
            <a:endParaRPr lang="en-US" dirty="0"/>
          </a:p>
        </p:txBody>
      </p:sp>
    </p:spTree>
  </p:cSld>
  <p:clrMapOvr>
    <a:masterClrMapping/>
  </p:clrMapOvr>
  <p:transition>
    <p:cut/>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ChangeArrowheads="1"/>
          </p:cNvSpPr>
          <p:nvPr/>
        </p:nvSpPr>
        <p:spPr bwMode="auto">
          <a:xfrm>
            <a:off x="518880" y="1531242"/>
            <a:ext cx="8534400" cy="2859757"/>
          </a:xfrm>
          <a:prstGeom prst="rect">
            <a:avLst/>
          </a:prstGeom>
          <a:noFill/>
          <a:ln w="9525">
            <a:noFill/>
            <a:miter lim="800000"/>
            <a:headEnd/>
            <a:tailEnd/>
          </a:ln>
          <a:effectLst/>
        </p:spPr>
        <p:txBody>
          <a:bodyPr lIns="90488" tIns="44450" rIns="90488" bIns="44450">
            <a:spAutoFit/>
          </a:bodyPr>
          <a:lstStyle/>
          <a:p>
            <a:pPr marL="342900" indent="-342900" algn="l">
              <a:lnSpc>
                <a:spcPct val="150000"/>
              </a:lnSpc>
              <a:buFont typeface="Arial" pitchFamily="34" charset="0"/>
              <a:buChar char="•"/>
            </a:pPr>
            <a:r>
              <a:rPr lang="en-US" sz="2000" dirty="0" smtClean="0">
                <a:solidFill>
                  <a:srgbClr val="7B726B"/>
                </a:solidFill>
                <a:latin typeface="Lucida Sans Unicode" pitchFamily="34" charset="0"/>
                <a:cs typeface="Lucida Sans Unicode" pitchFamily="34" charset="0"/>
              </a:rPr>
              <a:t>Only </a:t>
            </a:r>
            <a:r>
              <a:rPr lang="en-US" sz="2000" dirty="0">
                <a:solidFill>
                  <a:srgbClr val="7B726B"/>
                </a:solidFill>
                <a:latin typeface="Lucida Sans Unicode" pitchFamily="34" charset="0"/>
                <a:cs typeface="Lucida Sans Unicode" pitchFamily="34" charset="0"/>
              </a:rPr>
              <a:t>about observation and </a:t>
            </a:r>
            <a:r>
              <a:rPr lang="en-US" sz="2000" dirty="0" smtClean="0">
                <a:solidFill>
                  <a:srgbClr val="7B726B"/>
                </a:solidFill>
                <a:latin typeface="Lucida Sans Unicode" pitchFamily="34" charset="0"/>
                <a:cs typeface="Lucida Sans Unicode" pitchFamily="34" charset="0"/>
              </a:rPr>
              <a:t>feedback.</a:t>
            </a:r>
            <a:endParaRPr lang="en-US" sz="2000" i="1" dirty="0">
              <a:solidFill>
                <a:srgbClr val="7B726B"/>
              </a:solidFill>
              <a:latin typeface="Lucida Sans Unicode" pitchFamily="34" charset="0"/>
              <a:cs typeface="Lucida Sans Unicode" pitchFamily="34" charset="0"/>
            </a:endParaRPr>
          </a:p>
          <a:p>
            <a:pPr marL="342900" indent="-342900" algn="l">
              <a:lnSpc>
                <a:spcPct val="150000"/>
              </a:lnSpc>
              <a:buFont typeface="Arial" pitchFamily="34" charset="0"/>
              <a:buChar char="•"/>
            </a:pPr>
            <a:r>
              <a:rPr lang="en-US" sz="2000" dirty="0" smtClean="0">
                <a:solidFill>
                  <a:srgbClr val="7B726B"/>
                </a:solidFill>
                <a:latin typeface="Lucida Sans Unicode" pitchFamily="34" charset="0"/>
                <a:cs typeface="Lucida Sans Unicode" pitchFamily="34" charset="0"/>
              </a:rPr>
              <a:t>Concerned </a:t>
            </a:r>
            <a:r>
              <a:rPr lang="en-US" sz="2000" dirty="0">
                <a:solidFill>
                  <a:srgbClr val="7B726B"/>
                </a:solidFill>
                <a:latin typeface="Lucida Sans Unicode" pitchFamily="34" charset="0"/>
                <a:cs typeface="Lucida Sans Unicode" pitchFamily="34" charset="0"/>
              </a:rPr>
              <a:t>only about the behaviors of line </a:t>
            </a:r>
            <a:r>
              <a:rPr lang="en-US" sz="2000" dirty="0" smtClean="0">
                <a:solidFill>
                  <a:srgbClr val="7B726B"/>
                </a:solidFill>
                <a:latin typeface="Lucida Sans Unicode" pitchFamily="34" charset="0"/>
                <a:cs typeface="Lucida Sans Unicode" pitchFamily="34" charset="0"/>
              </a:rPr>
              <a:t>employees.</a:t>
            </a:r>
            <a:endParaRPr lang="en-US" sz="2000" i="1" dirty="0">
              <a:solidFill>
                <a:srgbClr val="7B726B"/>
              </a:solidFill>
              <a:latin typeface="Lucida Sans Unicode" pitchFamily="34" charset="0"/>
              <a:cs typeface="Lucida Sans Unicode" pitchFamily="34" charset="0"/>
            </a:endParaRPr>
          </a:p>
          <a:p>
            <a:pPr marL="342900" indent="-342900" algn="l">
              <a:lnSpc>
                <a:spcPct val="150000"/>
              </a:lnSpc>
              <a:buFont typeface="Arial" pitchFamily="34" charset="0"/>
              <a:buChar char="•"/>
            </a:pPr>
            <a:r>
              <a:rPr lang="en-US" sz="2000" dirty="0">
                <a:solidFill>
                  <a:srgbClr val="7B726B"/>
                </a:solidFill>
                <a:latin typeface="Lucida Sans Unicode" pitchFamily="34" charset="0"/>
                <a:cs typeface="Lucida Sans Unicode" pitchFamily="34" charset="0"/>
              </a:rPr>
              <a:t>A substitution for traditional risk management </a:t>
            </a:r>
            <a:r>
              <a:rPr lang="en-US" sz="2000" dirty="0" smtClean="0">
                <a:solidFill>
                  <a:srgbClr val="7B726B"/>
                </a:solidFill>
                <a:latin typeface="Lucida Sans Unicode" pitchFamily="34" charset="0"/>
                <a:cs typeface="Lucida Sans Unicode" pitchFamily="34" charset="0"/>
              </a:rPr>
              <a:t>techniques.</a:t>
            </a:r>
            <a:endParaRPr lang="en-US" sz="2000" dirty="0">
              <a:solidFill>
                <a:srgbClr val="7B726B"/>
              </a:solidFill>
              <a:latin typeface="Lucida Sans Unicode" pitchFamily="34" charset="0"/>
              <a:cs typeface="Lucida Sans Unicode" pitchFamily="34" charset="0"/>
            </a:endParaRPr>
          </a:p>
          <a:p>
            <a:pPr marL="342900" indent="-342900" algn="l">
              <a:lnSpc>
                <a:spcPct val="150000"/>
              </a:lnSpc>
              <a:buFont typeface="Arial" pitchFamily="34" charset="0"/>
              <a:buChar char="•"/>
            </a:pPr>
            <a:r>
              <a:rPr lang="en-US" sz="2000" dirty="0">
                <a:solidFill>
                  <a:srgbClr val="7B726B"/>
                </a:solidFill>
                <a:latin typeface="Lucida Sans Unicode" pitchFamily="34" charset="0"/>
                <a:cs typeface="Lucida Sans Unicode" pitchFamily="34" charset="0"/>
              </a:rPr>
              <a:t>About cheating &amp; manipulating people &amp; aversive </a:t>
            </a:r>
            <a:r>
              <a:rPr lang="en-US" sz="2000" dirty="0" smtClean="0">
                <a:solidFill>
                  <a:srgbClr val="7B726B"/>
                </a:solidFill>
                <a:latin typeface="Lucida Sans Unicode" pitchFamily="34" charset="0"/>
                <a:cs typeface="Lucida Sans Unicode" pitchFamily="34" charset="0"/>
              </a:rPr>
              <a:t>control.</a:t>
            </a:r>
            <a:endParaRPr lang="en-US" sz="2000" dirty="0">
              <a:solidFill>
                <a:srgbClr val="7B726B"/>
              </a:solidFill>
              <a:latin typeface="Lucida Sans Unicode" pitchFamily="34" charset="0"/>
              <a:cs typeface="Lucida Sans Unicode" pitchFamily="34" charset="0"/>
            </a:endParaRPr>
          </a:p>
          <a:p>
            <a:pPr marL="342900" indent="-342900" algn="l">
              <a:lnSpc>
                <a:spcPct val="150000"/>
              </a:lnSpc>
              <a:buFont typeface="Arial" pitchFamily="34" charset="0"/>
              <a:buChar char="•"/>
            </a:pPr>
            <a:r>
              <a:rPr lang="en-US" sz="2000" dirty="0">
                <a:solidFill>
                  <a:srgbClr val="7B726B"/>
                </a:solidFill>
                <a:latin typeface="Lucida Sans Unicode" pitchFamily="34" charset="0"/>
                <a:cs typeface="Lucida Sans Unicode" pitchFamily="34" charset="0"/>
              </a:rPr>
              <a:t>A focus on incident rates without a focus on </a:t>
            </a:r>
            <a:r>
              <a:rPr lang="en-US" sz="2000" dirty="0" smtClean="0">
                <a:solidFill>
                  <a:srgbClr val="7B726B"/>
                </a:solidFill>
                <a:latin typeface="Lucida Sans Unicode" pitchFamily="34" charset="0"/>
                <a:cs typeface="Lucida Sans Unicode" pitchFamily="34" charset="0"/>
              </a:rPr>
              <a:t>behavior.</a:t>
            </a:r>
            <a:endParaRPr lang="en-US" sz="2000" dirty="0">
              <a:solidFill>
                <a:srgbClr val="7B726B"/>
              </a:solidFill>
              <a:latin typeface="Lucida Sans Unicode" pitchFamily="34" charset="0"/>
              <a:cs typeface="Lucida Sans Unicode" pitchFamily="34" charset="0"/>
            </a:endParaRPr>
          </a:p>
          <a:p>
            <a:pPr marL="342900" indent="-342900" algn="l">
              <a:lnSpc>
                <a:spcPct val="150000"/>
              </a:lnSpc>
              <a:buFont typeface="Arial" pitchFamily="34" charset="0"/>
              <a:buChar char="•"/>
            </a:pPr>
            <a:r>
              <a:rPr lang="en-US" sz="2000" dirty="0">
                <a:solidFill>
                  <a:srgbClr val="7B726B"/>
                </a:solidFill>
                <a:latin typeface="Lucida Sans Unicode" pitchFamily="34" charset="0"/>
                <a:cs typeface="Lucida Sans Unicode" pitchFamily="34" charset="0"/>
              </a:rPr>
              <a:t>A process that does not need employee </a:t>
            </a:r>
            <a:r>
              <a:rPr lang="en-US" sz="2000" dirty="0" smtClean="0">
                <a:solidFill>
                  <a:srgbClr val="7B726B"/>
                </a:solidFill>
                <a:latin typeface="Lucida Sans Unicode" pitchFamily="34" charset="0"/>
                <a:cs typeface="Lucida Sans Unicode" pitchFamily="34" charset="0"/>
              </a:rPr>
              <a:t>involvement.</a:t>
            </a:r>
            <a:endParaRPr lang="en-US" sz="2000" dirty="0">
              <a:solidFill>
                <a:srgbClr val="7B726B"/>
              </a:solidFill>
              <a:latin typeface="Lucida Sans Unicode" pitchFamily="34" charset="0"/>
              <a:cs typeface="Lucida Sans Unicode" pitchFamily="34" charset="0"/>
            </a:endParaRPr>
          </a:p>
        </p:txBody>
      </p:sp>
      <p:sp>
        <p:nvSpPr>
          <p:cNvPr id="6" name="Title 5"/>
          <p:cNvSpPr>
            <a:spLocks noGrp="1"/>
          </p:cNvSpPr>
          <p:nvPr>
            <p:ph type="title"/>
          </p:nvPr>
        </p:nvSpPr>
        <p:spPr>
          <a:xfrm>
            <a:off x="496956" y="163290"/>
            <a:ext cx="8325950" cy="1143000"/>
          </a:xfrm>
        </p:spPr>
        <p:txBody>
          <a:bodyPr/>
          <a:lstStyle/>
          <a:p>
            <a:r>
              <a:rPr lang="en-US" dirty="0" smtClean="0"/>
              <a:t>Behavior based safety – what is it not?</a:t>
            </a:r>
            <a:endParaRPr lang="en-US" dirty="0"/>
          </a:p>
        </p:txBody>
      </p:sp>
    </p:spTree>
  </p:cSld>
  <p:clrMapOvr>
    <a:masterClrMapping/>
  </p:clrMapOvr>
  <p:transition>
    <p:cut/>
  </p:transition>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203</TotalTime>
  <Words>8261</Words>
  <Application>Microsoft Macintosh PowerPoint</Application>
  <PresentationFormat>On-screen Show (4:3)</PresentationFormat>
  <Paragraphs>609</Paragraphs>
  <Slides>49</Slides>
  <Notes>48</Notes>
  <HiddenSlides>0</HiddenSlides>
  <MMClips>0</MMClips>
  <ScaleCrop>false</ScaleCrop>
  <HeadingPairs>
    <vt:vector size="6" baseType="variant">
      <vt:variant>
        <vt:lpstr>Theme</vt:lpstr>
      </vt:variant>
      <vt:variant>
        <vt:i4>1</vt:i4>
      </vt:variant>
      <vt:variant>
        <vt:lpstr>Embedded OLE Servers</vt:lpstr>
      </vt:variant>
      <vt:variant>
        <vt:i4>2</vt:i4>
      </vt:variant>
      <vt:variant>
        <vt:lpstr>Slide Titles</vt:lpstr>
      </vt:variant>
      <vt:variant>
        <vt:i4>49</vt:i4>
      </vt:variant>
    </vt:vector>
  </HeadingPairs>
  <TitlesOfParts>
    <vt:vector size="52" baseType="lpstr">
      <vt:lpstr>Office Theme</vt:lpstr>
      <vt:lpstr>Document</vt:lpstr>
      <vt:lpstr>Microsoft ClipArt Gallery</vt:lpstr>
      <vt:lpstr>Behavior based safety</vt:lpstr>
      <vt:lpstr>Slide 2</vt:lpstr>
      <vt:lpstr>Objectives Today</vt:lpstr>
      <vt:lpstr>Why Safety Programs Do Not Work</vt:lpstr>
      <vt:lpstr>“Fallacies or Realities” in  Safety Fables?</vt:lpstr>
      <vt:lpstr>Core Elements in Successful Safety Programs</vt:lpstr>
      <vt:lpstr>Safety Intervention Strategies (by NSC)</vt:lpstr>
      <vt:lpstr>Behavior based safety – what is it?</vt:lpstr>
      <vt:lpstr>Behavior based safety – what is it not?</vt:lpstr>
      <vt:lpstr>interventions</vt:lpstr>
      <vt:lpstr>Traditional hierarchy of safety </vt:lpstr>
      <vt:lpstr>Safety management system interventions </vt:lpstr>
      <vt:lpstr>If safety interventions are effective…</vt:lpstr>
      <vt:lpstr>“Business is Behavior”</vt:lpstr>
      <vt:lpstr>Suggested BBS Process</vt:lpstr>
      <vt:lpstr>Observations, feedback &amp; data collection</vt:lpstr>
      <vt:lpstr>Use prior experience data to target  jobs for observation</vt:lpstr>
      <vt:lpstr>Define critical behaviors –  what is safe &amp; what is at risk?</vt:lpstr>
      <vt:lpstr>Obstacles To Success:</vt:lpstr>
      <vt:lpstr>Keys to Success </vt:lpstr>
      <vt:lpstr>Human behavior</vt:lpstr>
      <vt:lpstr>Human Behavior</vt:lpstr>
      <vt:lpstr>Attitudes </vt:lpstr>
      <vt:lpstr>ABC Model</vt:lpstr>
      <vt:lpstr>Definitions</vt:lpstr>
      <vt:lpstr>Examples of Activators</vt:lpstr>
      <vt:lpstr>definitions</vt:lpstr>
      <vt:lpstr>Examples of behavior</vt:lpstr>
      <vt:lpstr>definitions</vt:lpstr>
      <vt:lpstr>Examples of consequences</vt:lpstr>
      <vt:lpstr>Consequences – how would you view them?</vt:lpstr>
      <vt:lpstr>Only 4 Types of Consequences:</vt:lpstr>
      <vt:lpstr>Consequences Influence Behaviors Based Upon Individual Perceptions of</vt:lpstr>
      <vt:lpstr>Both Positive (R+) &amp; Negative (R-) Reinforcement Can Increase Behavior</vt:lpstr>
      <vt:lpstr>Slide 35</vt:lpstr>
      <vt:lpstr>The effects of positive reinforcement</vt:lpstr>
      <vt:lpstr>Both Punishment &amp; Extinction  Decrease Behavior</vt:lpstr>
      <vt:lpstr>Slide 38</vt:lpstr>
      <vt:lpstr>The effects of punishment</vt:lpstr>
      <vt:lpstr>The effects of extinction</vt:lpstr>
      <vt:lpstr>If you see this type of performance curve you can bet management, by negative reinforcement is the predominant management style</vt:lpstr>
      <vt:lpstr>What Employees Want</vt:lpstr>
      <vt:lpstr>What Management Wants</vt:lpstr>
      <vt:lpstr>Why is one sign often ignored and the other one often followed?</vt:lpstr>
      <vt:lpstr>If you want to know what people find to be reinforcing…</vt:lpstr>
      <vt:lpstr>The behavior based safety challenge</vt:lpstr>
      <vt:lpstr>A values-based process</vt:lpstr>
      <vt:lpstr>Avoid The Following Headline</vt:lpstr>
      <vt:lpstr>Why Do We Need to Change?</vt:lpstr>
    </vt:vector>
  </TitlesOfParts>
  <Company>University of Miami</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Michael Natalizio</dc:creator>
  <cp:lastModifiedBy>Terry Darga</cp:lastModifiedBy>
  <cp:revision>35</cp:revision>
  <dcterms:created xsi:type="dcterms:W3CDTF">2011-07-26T19:15:39Z</dcterms:created>
  <dcterms:modified xsi:type="dcterms:W3CDTF">2011-10-24T21:18:33Z</dcterms:modified>
</cp:coreProperties>
</file>