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8" r:id="rId2"/>
    <p:sldId id="261" r:id="rId3"/>
    <p:sldId id="262" r:id="rId4"/>
    <p:sldId id="263" r:id="rId5"/>
    <p:sldId id="265" r:id="rId6"/>
    <p:sldId id="266" r:id="rId7"/>
    <p:sldId id="267" r:id="rId8"/>
    <p:sldId id="268" r:id="rId9"/>
    <p:sldId id="270" r:id="rId10"/>
    <p:sldId id="271" r:id="rId11"/>
    <p:sldId id="272" r:id="rId12"/>
    <p:sldId id="273" r:id="rId13"/>
    <p:sldId id="274" r:id="rId14"/>
    <p:sldId id="275" r:id="rId15"/>
    <p:sldId id="276" r:id="rId16"/>
    <p:sldId id="277" r:id="rId17"/>
    <p:sldId id="278" r:id="rId18"/>
    <p:sldId id="280" r:id="rId19"/>
    <p:sldId id="281" r:id="rId20"/>
    <p:sldId id="282" r:id="rId21"/>
    <p:sldId id="284" r:id="rId22"/>
    <p:sldId id="286" r:id="rId23"/>
    <p:sldId id="287" r:id="rId24"/>
    <p:sldId id="288" r:id="rId25"/>
    <p:sldId id="289" r:id="rId26"/>
    <p:sldId id="290" r:id="rId27"/>
    <p:sldId id="291" r:id="rId28"/>
    <p:sldId id="294" r:id="rId29"/>
    <p:sldId id="295" r:id="rId30"/>
    <p:sldId id="296" r:id="rId31"/>
    <p:sldId id="297" r:id="rId32"/>
    <p:sldId id="298"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11C"/>
    <a:srgbClr val="3569B2"/>
    <a:srgbClr val="7B726B"/>
    <a:srgbClr val="350F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5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DE2C80-5ECB-4B5A-BFB7-03633FCA58B9}" type="datetimeFigureOut">
              <a:rPr lang="en-US" smtClean="0"/>
              <a:t>11/17/2011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91BC93-A120-439E-8C27-EFAB061B88D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819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a:t>
            </a:r>
          </a:p>
        </p:txBody>
      </p:sp>
      <p:sp>
        <p:nvSpPr>
          <p:cNvPr id="819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819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8198" name="Rectangle 6"/>
          <p:cNvSpPr>
            <a:spLocks noChangeArrowheads="1" noTextEdit="1"/>
          </p:cNvSpPr>
          <p:nvPr>
            <p:ph type="sldImg"/>
          </p:nvPr>
        </p:nvSpPr>
        <p:spPr>
          <a:xfrm>
            <a:off x="1150938" y="692150"/>
            <a:ext cx="4556125" cy="3416300"/>
          </a:xfrm>
          <a:ln cap="flat"/>
        </p:spPr>
      </p:sp>
      <p:sp>
        <p:nvSpPr>
          <p:cNvPr id="819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12</a:t>
            </a:r>
          </a:p>
        </p:txBody>
      </p:sp>
      <p:sp>
        <p:nvSpPr>
          <p:cNvPr id="3072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30726" name="Rectangle 6"/>
          <p:cNvSpPr>
            <a:spLocks noChangeArrowheads="1" noTextEdit="1"/>
          </p:cNvSpPr>
          <p:nvPr>
            <p:ph type="sldImg"/>
          </p:nvPr>
        </p:nvSpPr>
        <p:spPr>
          <a:xfrm>
            <a:off x="1150938" y="692150"/>
            <a:ext cx="4556125" cy="3416300"/>
          </a:xfrm>
          <a:ln cap="flat"/>
        </p:spPr>
      </p:sp>
      <p:sp>
        <p:nvSpPr>
          <p:cNvPr id="3072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3277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13</a:t>
            </a:r>
          </a:p>
        </p:txBody>
      </p:sp>
      <p:sp>
        <p:nvSpPr>
          <p:cNvPr id="3277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3277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32774" name="Rectangle 6"/>
          <p:cNvSpPr>
            <a:spLocks noChangeArrowheads="1" noTextEdit="1"/>
          </p:cNvSpPr>
          <p:nvPr>
            <p:ph type="sldImg"/>
          </p:nvPr>
        </p:nvSpPr>
        <p:spPr>
          <a:xfrm>
            <a:off x="1150938" y="692150"/>
            <a:ext cx="4556125" cy="3416300"/>
          </a:xfrm>
          <a:ln cap="flat"/>
        </p:spPr>
      </p:sp>
      <p:sp>
        <p:nvSpPr>
          <p:cNvPr id="3277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3481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14</a:t>
            </a:r>
          </a:p>
        </p:txBody>
      </p:sp>
      <p:sp>
        <p:nvSpPr>
          <p:cNvPr id="3482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3482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34822" name="Rectangle 6"/>
          <p:cNvSpPr>
            <a:spLocks noChangeArrowheads="1" noTextEdit="1"/>
          </p:cNvSpPr>
          <p:nvPr>
            <p:ph type="sldImg"/>
          </p:nvPr>
        </p:nvSpPr>
        <p:spPr>
          <a:xfrm>
            <a:off x="1150938" y="692150"/>
            <a:ext cx="4556125" cy="3416300"/>
          </a:xfrm>
          <a:ln cap="flat"/>
        </p:spPr>
      </p:sp>
      <p:sp>
        <p:nvSpPr>
          <p:cNvPr id="34823"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3686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15</a:t>
            </a:r>
          </a:p>
        </p:txBody>
      </p:sp>
      <p:sp>
        <p:nvSpPr>
          <p:cNvPr id="3686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3686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36870" name="Rectangle 6"/>
          <p:cNvSpPr>
            <a:spLocks noChangeArrowheads="1" noTextEdit="1"/>
          </p:cNvSpPr>
          <p:nvPr>
            <p:ph type="sldImg"/>
          </p:nvPr>
        </p:nvSpPr>
        <p:spPr>
          <a:xfrm>
            <a:off x="1150938" y="692150"/>
            <a:ext cx="4556125" cy="3416300"/>
          </a:xfrm>
          <a:ln cap="flat"/>
        </p:spPr>
      </p:sp>
      <p:sp>
        <p:nvSpPr>
          <p:cNvPr id="36871"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3891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16</a:t>
            </a:r>
          </a:p>
        </p:txBody>
      </p:sp>
      <p:sp>
        <p:nvSpPr>
          <p:cNvPr id="3891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3891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38918" name="Rectangle 6"/>
          <p:cNvSpPr>
            <a:spLocks noChangeArrowheads="1" noTextEdit="1"/>
          </p:cNvSpPr>
          <p:nvPr>
            <p:ph type="sldImg"/>
          </p:nvPr>
        </p:nvSpPr>
        <p:spPr>
          <a:xfrm>
            <a:off x="1150938" y="692150"/>
            <a:ext cx="4556125" cy="3416300"/>
          </a:xfrm>
          <a:ln cap="flat"/>
        </p:spPr>
      </p:sp>
      <p:sp>
        <p:nvSpPr>
          <p:cNvPr id="3891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4096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17</a:t>
            </a:r>
          </a:p>
        </p:txBody>
      </p:sp>
      <p:sp>
        <p:nvSpPr>
          <p:cNvPr id="4096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4096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40966" name="Rectangle 6"/>
          <p:cNvSpPr>
            <a:spLocks noChangeArrowheads="1" noTextEdit="1"/>
          </p:cNvSpPr>
          <p:nvPr>
            <p:ph type="sldImg"/>
          </p:nvPr>
        </p:nvSpPr>
        <p:spPr>
          <a:xfrm>
            <a:off x="1150938" y="692150"/>
            <a:ext cx="4556125" cy="3416300"/>
          </a:xfrm>
          <a:ln cap="flat"/>
        </p:spPr>
      </p:sp>
      <p:sp>
        <p:nvSpPr>
          <p:cNvPr id="4096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4301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18</a:t>
            </a:r>
          </a:p>
        </p:txBody>
      </p:sp>
      <p:sp>
        <p:nvSpPr>
          <p:cNvPr id="4301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4301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43014" name="Rectangle 6"/>
          <p:cNvSpPr>
            <a:spLocks noChangeArrowheads="1" noTextEdit="1"/>
          </p:cNvSpPr>
          <p:nvPr>
            <p:ph type="sldImg"/>
          </p:nvPr>
        </p:nvSpPr>
        <p:spPr>
          <a:xfrm>
            <a:off x="1150938" y="692150"/>
            <a:ext cx="4556125" cy="3416300"/>
          </a:xfrm>
          <a:ln cap="flat"/>
        </p:spPr>
      </p:sp>
      <p:sp>
        <p:nvSpPr>
          <p:cNvPr id="4301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a:xfrm>
            <a:off x="1150938" y="692150"/>
            <a:ext cx="4556125" cy="3416300"/>
          </a:xfrm>
          <a:ln cap="flat"/>
        </p:spPr>
      </p:sp>
      <p:sp>
        <p:nvSpPr>
          <p:cNvPr id="4710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4915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20</a:t>
            </a:r>
          </a:p>
        </p:txBody>
      </p:sp>
      <p:sp>
        <p:nvSpPr>
          <p:cNvPr id="4915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4915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49158" name="Rectangle 6"/>
          <p:cNvSpPr>
            <a:spLocks noChangeArrowheads="1" noTextEdit="1"/>
          </p:cNvSpPr>
          <p:nvPr>
            <p:ph type="sldImg"/>
          </p:nvPr>
        </p:nvSpPr>
        <p:spPr>
          <a:xfrm>
            <a:off x="1150938" y="692150"/>
            <a:ext cx="4556125" cy="3416300"/>
          </a:xfrm>
          <a:ln cap="flat"/>
        </p:spPr>
      </p:sp>
      <p:sp>
        <p:nvSpPr>
          <p:cNvPr id="4915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5120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21</a:t>
            </a:r>
          </a:p>
        </p:txBody>
      </p:sp>
      <p:sp>
        <p:nvSpPr>
          <p:cNvPr id="5120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5120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51206" name="Rectangle 6"/>
          <p:cNvSpPr>
            <a:spLocks noChangeArrowheads="1" noTextEdit="1"/>
          </p:cNvSpPr>
          <p:nvPr>
            <p:ph type="sldImg"/>
          </p:nvPr>
        </p:nvSpPr>
        <p:spPr>
          <a:xfrm>
            <a:off x="1150938" y="692150"/>
            <a:ext cx="4556125" cy="3416300"/>
          </a:xfrm>
          <a:ln cap="flat"/>
        </p:spPr>
      </p:sp>
      <p:sp>
        <p:nvSpPr>
          <p:cNvPr id="5120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1024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a:t>
            </a:r>
          </a:p>
        </p:txBody>
      </p:sp>
      <p:sp>
        <p:nvSpPr>
          <p:cNvPr id="1024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1024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10246" name="Rectangle 6"/>
          <p:cNvSpPr>
            <a:spLocks noChangeArrowheads="1" noTextEdit="1"/>
          </p:cNvSpPr>
          <p:nvPr>
            <p:ph type="sldImg"/>
          </p:nvPr>
        </p:nvSpPr>
        <p:spPr>
          <a:xfrm>
            <a:off x="1150938" y="692150"/>
            <a:ext cx="4556125" cy="3416300"/>
          </a:xfrm>
          <a:ln cap="flat"/>
        </p:spPr>
      </p:sp>
      <p:sp>
        <p:nvSpPr>
          <p:cNvPr id="1024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5529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22</a:t>
            </a:r>
          </a:p>
        </p:txBody>
      </p:sp>
      <p:sp>
        <p:nvSpPr>
          <p:cNvPr id="5530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5530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55302" name="Rectangle 6"/>
          <p:cNvSpPr>
            <a:spLocks noChangeArrowheads="1" noTextEdit="1"/>
          </p:cNvSpPr>
          <p:nvPr>
            <p:ph type="sldImg"/>
          </p:nvPr>
        </p:nvSpPr>
        <p:spPr>
          <a:xfrm>
            <a:off x="1150938" y="692150"/>
            <a:ext cx="4556125" cy="3416300"/>
          </a:xfrm>
          <a:ln cap="flat"/>
        </p:spPr>
      </p:sp>
      <p:sp>
        <p:nvSpPr>
          <p:cNvPr id="55303"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5939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23</a:t>
            </a:r>
          </a:p>
        </p:txBody>
      </p:sp>
      <p:sp>
        <p:nvSpPr>
          <p:cNvPr id="5939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5939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59398" name="Rectangle 6"/>
          <p:cNvSpPr>
            <a:spLocks noChangeArrowheads="1" noTextEdit="1"/>
          </p:cNvSpPr>
          <p:nvPr>
            <p:ph type="sldImg"/>
          </p:nvPr>
        </p:nvSpPr>
        <p:spPr>
          <a:xfrm>
            <a:off x="1150938" y="692150"/>
            <a:ext cx="4556125" cy="3416300"/>
          </a:xfrm>
          <a:ln cap="flat"/>
        </p:spPr>
      </p:sp>
      <p:sp>
        <p:nvSpPr>
          <p:cNvPr id="5939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6144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24</a:t>
            </a:r>
          </a:p>
        </p:txBody>
      </p:sp>
      <p:sp>
        <p:nvSpPr>
          <p:cNvPr id="6144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6144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61446" name="Rectangle 6"/>
          <p:cNvSpPr>
            <a:spLocks noChangeArrowheads="1" noTextEdit="1"/>
          </p:cNvSpPr>
          <p:nvPr>
            <p:ph type="sldImg"/>
          </p:nvPr>
        </p:nvSpPr>
        <p:spPr>
          <a:xfrm>
            <a:off x="1150938" y="692150"/>
            <a:ext cx="4556125" cy="3416300"/>
          </a:xfrm>
          <a:ln cap="flat"/>
        </p:spPr>
      </p:sp>
      <p:sp>
        <p:nvSpPr>
          <p:cNvPr id="6144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6349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25</a:t>
            </a:r>
          </a:p>
        </p:txBody>
      </p:sp>
      <p:sp>
        <p:nvSpPr>
          <p:cNvPr id="6349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6349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63494" name="Rectangle 6"/>
          <p:cNvSpPr>
            <a:spLocks noChangeArrowheads="1" noTextEdit="1"/>
          </p:cNvSpPr>
          <p:nvPr>
            <p:ph type="sldImg"/>
          </p:nvPr>
        </p:nvSpPr>
        <p:spPr>
          <a:xfrm>
            <a:off x="1150938" y="692150"/>
            <a:ext cx="4556125" cy="3416300"/>
          </a:xfrm>
          <a:ln cap="flat"/>
        </p:spPr>
      </p:sp>
      <p:sp>
        <p:nvSpPr>
          <p:cNvPr id="6349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6553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26</a:t>
            </a:r>
          </a:p>
        </p:txBody>
      </p:sp>
      <p:sp>
        <p:nvSpPr>
          <p:cNvPr id="6554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6554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65542" name="Rectangle 6"/>
          <p:cNvSpPr>
            <a:spLocks noChangeArrowheads="1" noTextEdit="1"/>
          </p:cNvSpPr>
          <p:nvPr>
            <p:ph type="sldImg"/>
          </p:nvPr>
        </p:nvSpPr>
        <p:spPr>
          <a:xfrm>
            <a:off x="1150938" y="692150"/>
            <a:ext cx="4556125" cy="3416300"/>
          </a:xfrm>
          <a:ln cap="flat"/>
        </p:spPr>
      </p:sp>
      <p:sp>
        <p:nvSpPr>
          <p:cNvPr id="65543"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6758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27</a:t>
            </a:r>
          </a:p>
        </p:txBody>
      </p:sp>
      <p:sp>
        <p:nvSpPr>
          <p:cNvPr id="6758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6758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67590" name="Rectangle 6"/>
          <p:cNvSpPr>
            <a:spLocks noChangeArrowheads="1" noTextEdit="1"/>
          </p:cNvSpPr>
          <p:nvPr>
            <p:ph type="sldImg"/>
          </p:nvPr>
        </p:nvSpPr>
        <p:spPr>
          <a:xfrm>
            <a:off x="1150938" y="692150"/>
            <a:ext cx="4556125" cy="3416300"/>
          </a:xfrm>
          <a:ln cap="flat"/>
        </p:spPr>
      </p:sp>
      <p:sp>
        <p:nvSpPr>
          <p:cNvPr id="67591"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6963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28</a:t>
            </a:r>
          </a:p>
        </p:txBody>
      </p:sp>
      <p:sp>
        <p:nvSpPr>
          <p:cNvPr id="6963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6963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69638" name="Rectangle 6"/>
          <p:cNvSpPr>
            <a:spLocks noChangeArrowheads="1" noTextEdit="1"/>
          </p:cNvSpPr>
          <p:nvPr>
            <p:ph type="sldImg"/>
          </p:nvPr>
        </p:nvSpPr>
        <p:spPr>
          <a:xfrm>
            <a:off x="1150938" y="692150"/>
            <a:ext cx="4556125" cy="3416300"/>
          </a:xfrm>
          <a:ln cap="flat"/>
        </p:spPr>
      </p:sp>
      <p:sp>
        <p:nvSpPr>
          <p:cNvPr id="6963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7577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30</a:t>
            </a:r>
          </a:p>
        </p:txBody>
      </p:sp>
      <p:sp>
        <p:nvSpPr>
          <p:cNvPr id="7578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7578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75782" name="Rectangle 6"/>
          <p:cNvSpPr>
            <a:spLocks noChangeArrowheads="1" noTextEdit="1"/>
          </p:cNvSpPr>
          <p:nvPr>
            <p:ph type="sldImg"/>
          </p:nvPr>
        </p:nvSpPr>
        <p:spPr>
          <a:xfrm>
            <a:off x="1150938" y="692150"/>
            <a:ext cx="4556125" cy="3416300"/>
          </a:xfrm>
          <a:ln cap="flat"/>
        </p:spPr>
      </p:sp>
      <p:sp>
        <p:nvSpPr>
          <p:cNvPr id="75783"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7782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31</a:t>
            </a:r>
          </a:p>
        </p:txBody>
      </p:sp>
      <p:sp>
        <p:nvSpPr>
          <p:cNvPr id="7782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7782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77830" name="Rectangle 6"/>
          <p:cNvSpPr>
            <a:spLocks noChangeArrowheads="1" noTextEdit="1"/>
          </p:cNvSpPr>
          <p:nvPr>
            <p:ph type="sldImg"/>
          </p:nvPr>
        </p:nvSpPr>
        <p:spPr>
          <a:xfrm>
            <a:off x="1150938" y="692150"/>
            <a:ext cx="4556125" cy="3416300"/>
          </a:xfrm>
          <a:ln cap="flat"/>
        </p:spPr>
      </p:sp>
      <p:sp>
        <p:nvSpPr>
          <p:cNvPr id="77831"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7987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32</a:t>
            </a:r>
          </a:p>
        </p:txBody>
      </p:sp>
      <p:sp>
        <p:nvSpPr>
          <p:cNvPr id="7987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7987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79878" name="Rectangle 6"/>
          <p:cNvSpPr>
            <a:spLocks noChangeArrowheads="1" noTextEdit="1"/>
          </p:cNvSpPr>
          <p:nvPr>
            <p:ph type="sldImg"/>
          </p:nvPr>
        </p:nvSpPr>
        <p:spPr>
          <a:xfrm>
            <a:off x="1150938" y="692150"/>
            <a:ext cx="4556125" cy="3416300"/>
          </a:xfrm>
          <a:ln cap="flat"/>
        </p:spPr>
      </p:sp>
      <p:sp>
        <p:nvSpPr>
          <p:cNvPr id="7987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1229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4</a:t>
            </a:r>
          </a:p>
        </p:txBody>
      </p:sp>
      <p:sp>
        <p:nvSpPr>
          <p:cNvPr id="1229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1229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12294" name="Rectangle 6"/>
          <p:cNvSpPr>
            <a:spLocks noChangeArrowheads="1" noTextEdit="1"/>
          </p:cNvSpPr>
          <p:nvPr>
            <p:ph type="sldImg"/>
          </p:nvPr>
        </p:nvSpPr>
        <p:spPr>
          <a:xfrm>
            <a:off x="1150938" y="692150"/>
            <a:ext cx="4556125" cy="3416300"/>
          </a:xfrm>
          <a:ln cap="flat"/>
        </p:spPr>
      </p:sp>
      <p:sp>
        <p:nvSpPr>
          <p:cNvPr id="1229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8192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33</a:t>
            </a:r>
          </a:p>
        </p:txBody>
      </p:sp>
      <p:sp>
        <p:nvSpPr>
          <p:cNvPr id="8192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8192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81926" name="Rectangle 6"/>
          <p:cNvSpPr>
            <a:spLocks noChangeArrowheads="1" noTextEdit="1"/>
          </p:cNvSpPr>
          <p:nvPr>
            <p:ph type="sldImg"/>
          </p:nvPr>
        </p:nvSpPr>
        <p:spPr>
          <a:xfrm>
            <a:off x="1150938" y="692150"/>
            <a:ext cx="4556125" cy="3416300"/>
          </a:xfrm>
          <a:ln cap="flat"/>
        </p:spPr>
      </p:sp>
      <p:sp>
        <p:nvSpPr>
          <p:cNvPr id="8192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8397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34</a:t>
            </a:r>
          </a:p>
        </p:txBody>
      </p:sp>
      <p:sp>
        <p:nvSpPr>
          <p:cNvPr id="8397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8397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83974" name="Rectangle 6"/>
          <p:cNvSpPr>
            <a:spLocks noChangeArrowheads="1" noTextEdit="1"/>
          </p:cNvSpPr>
          <p:nvPr>
            <p:ph type="sldImg"/>
          </p:nvPr>
        </p:nvSpPr>
        <p:spPr>
          <a:xfrm>
            <a:off x="1150938" y="692150"/>
            <a:ext cx="4556125" cy="3416300"/>
          </a:xfrm>
          <a:ln cap="flat"/>
        </p:spPr>
      </p:sp>
      <p:sp>
        <p:nvSpPr>
          <p:cNvPr id="8397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1638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6</a:t>
            </a:r>
          </a:p>
        </p:txBody>
      </p:sp>
      <p:sp>
        <p:nvSpPr>
          <p:cNvPr id="1638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1638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16390" name="Rectangle 6"/>
          <p:cNvSpPr>
            <a:spLocks noChangeArrowheads="1" noTextEdit="1"/>
          </p:cNvSpPr>
          <p:nvPr>
            <p:ph type="sldImg"/>
          </p:nvPr>
        </p:nvSpPr>
        <p:spPr>
          <a:xfrm>
            <a:off x="1150938" y="692150"/>
            <a:ext cx="4556125" cy="3416300"/>
          </a:xfrm>
          <a:ln cap="flat"/>
        </p:spPr>
      </p:sp>
      <p:sp>
        <p:nvSpPr>
          <p:cNvPr id="16391"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1843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7</a:t>
            </a:r>
          </a:p>
        </p:txBody>
      </p:sp>
      <p:sp>
        <p:nvSpPr>
          <p:cNvPr id="1843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1843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18438" name="Rectangle 6"/>
          <p:cNvSpPr>
            <a:spLocks noChangeArrowheads="1" noTextEdit="1"/>
          </p:cNvSpPr>
          <p:nvPr>
            <p:ph type="sldImg"/>
          </p:nvPr>
        </p:nvSpPr>
        <p:spPr>
          <a:xfrm>
            <a:off x="1150938" y="692150"/>
            <a:ext cx="4556125" cy="3416300"/>
          </a:xfrm>
          <a:ln cap="flat"/>
        </p:spPr>
      </p:sp>
      <p:sp>
        <p:nvSpPr>
          <p:cNvPr id="18439"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20483"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8</a:t>
            </a:r>
          </a:p>
        </p:txBody>
      </p:sp>
      <p:sp>
        <p:nvSpPr>
          <p:cNvPr id="2048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2048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20486" name="Rectangle 6"/>
          <p:cNvSpPr>
            <a:spLocks noChangeArrowheads="1" noTextEdit="1"/>
          </p:cNvSpPr>
          <p:nvPr>
            <p:ph type="sldImg"/>
          </p:nvPr>
        </p:nvSpPr>
        <p:spPr>
          <a:xfrm>
            <a:off x="1150938" y="692150"/>
            <a:ext cx="4556125" cy="3416300"/>
          </a:xfrm>
          <a:ln cap="flat"/>
        </p:spPr>
      </p:sp>
      <p:sp>
        <p:nvSpPr>
          <p:cNvPr id="20487"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22531"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9</a:t>
            </a:r>
          </a:p>
        </p:txBody>
      </p:sp>
      <p:sp>
        <p:nvSpPr>
          <p:cNvPr id="22532"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22533"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22534" name="Rectangle 6"/>
          <p:cNvSpPr>
            <a:spLocks noChangeArrowheads="1" noTextEdit="1"/>
          </p:cNvSpPr>
          <p:nvPr>
            <p:ph type="sldImg"/>
          </p:nvPr>
        </p:nvSpPr>
        <p:spPr>
          <a:xfrm>
            <a:off x="1150938" y="692150"/>
            <a:ext cx="4556125" cy="3416300"/>
          </a:xfrm>
          <a:ln cap="flat"/>
        </p:spPr>
      </p:sp>
      <p:sp>
        <p:nvSpPr>
          <p:cNvPr id="22535"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26627"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10</a:t>
            </a:r>
          </a:p>
        </p:txBody>
      </p:sp>
      <p:sp>
        <p:nvSpPr>
          <p:cNvPr id="26628"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26629"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26630" name="Rectangle 6"/>
          <p:cNvSpPr>
            <a:spLocks noChangeArrowheads="1" noTextEdit="1"/>
          </p:cNvSpPr>
          <p:nvPr>
            <p:ph type="sldImg"/>
          </p:nvPr>
        </p:nvSpPr>
        <p:spPr>
          <a:xfrm>
            <a:off x="1150938" y="692150"/>
            <a:ext cx="4556125" cy="3416300"/>
          </a:xfrm>
          <a:ln cap="flat"/>
        </p:spPr>
      </p:sp>
      <p:sp>
        <p:nvSpPr>
          <p:cNvPr id="26631" name="Rectangle 7"/>
          <p:cNvSpPr>
            <a:spLocks noGrp="1" noChangeArrowheads="1"/>
          </p:cNvSpPr>
          <p:nvPr>
            <p:ph type="body" idx="1"/>
          </p:nvPr>
        </p:nvSpPr>
        <p:spPr>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en-US"/>
          </a:p>
        </p:txBody>
      </p:sp>
      <p:sp>
        <p:nvSpPr>
          <p:cNvPr id="28675"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lang="en-US" sz="1200">
                <a:effectLst/>
              </a:rPr>
              <a:t>11</a:t>
            </a:r>
          </a:p>
        </p:txBody>
      </p:sp>
      <p:sp>
        <p:nvSpPr>
          <p:cNvPr id="28676"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en-US"/>
          </a:p>
        </p:txBody>
      </p:sp>
      <p:sp>
        <p:nvSpPr>
          <p:cNvPr id="28677"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en-US"/>
          </a:p>
        </p:txBody>
      </p:sp>
      <p:sp>
        <p:nvSpPr>
          <p:cNvPr id="28678" name="Rectangle 6"/>
          <p:cNvSpPr>
            <a:spLocks noChangeArrowheads="1" noTextEdit="1"/>
          </p:cNvSpPr>
          <p:nvPr>
            <p:ph type="sldImg"/>
          </p:nvPr>
        </p:nvSpPr>
        <p:spPr>
          <a:xfrm>
            <a:off x="1150938" y="692150"/>
            <a:ext cx="4556125" cy="3416300"/>
          </a:xfrm>
          <a:ln cap="flat"/>
        </p:spPr>
      </p:sp>
      <p:sp>
        <p:nvSpPr>
          <p:cNvPr id="28679" name="Rectangle 7"/>
          <p:cNvSpPr>
            <a:spLocks noGrp="1" noChangeArrowheads="1"/>
          </p:cNvSpPr>
          <p:nvPr>
            <p:ph type="body" idx="1"/>
          </p:nvPr>
        </p:nvSpPr>
        <p:spPr>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cap="all" baseline="0">
                <a:solidFill>
                  <a:srgbClr val="3569B2"/>
                </a:solidFill>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72278" y="662609"/>
            <a:ext cx="344557" cy="369332"/>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11/17/2011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6956" y="168622"/>
            <a:ext cx="832595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96956" y="1600200"/>
            <a:ext cx="8229600" cy="392595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Box 11"/>
          <p:cNvSpPr txBox="1"/>
          <p:nvPr userDrawn="1"/>
        </p:nvSpPr>
        <p:spPr>
          <a:xfrm>
            <a:off x="0" y="579434"/>
            <a:ext cx="457200" cy="461665"/>
          </a:xfrm>
          <a:prstGeom prst="rect">
            <a:avLst/>
          </a:prstGeom>
          <a:noFill/>
        </p:spPr>
        <p:txBody>
          <a:bodyPr wrap="square" rtlCol="0">
            <a:spAutoFit/>
          </a:bodyPr>
          <a:lstStyle/>
          <a:p>
            <a:pPr>
              <a:buClr>
                <a:srgbClr val="F6A11C"/>
              </a:buClr>
              <a:buFont typeface="Wingdings" pitchFamily="2" charset="2"/>
              <a:buChar char="q"/>
            </a:pPr>
            <a:endParaRPr lang="en-US" sz="2400" dirty="0">
              <a:latin typeface="Lucida Sans" pitchFamily="34" charset="0"/>
            </a:endParaRPr>
          </a:p>
        </p:txBody>
      </p:sp>
      <p:grpSp>
        <p:nvGrpSpPr>
          <p:cNvPr id="13" name="Group 12"/>
          <p:cNvGrpSpPr/>
          <p:nvPr userDrawn="1"/>
        </p:nvGrpSpPr>
        <p:grpSpPr>
          <a:xfrm>
            <a:off x="5578982" y="6075553"/>
            <a:ext cx="3621013" cy="650559"/>
            <a:chOff x="2925072" y="484059"/>
            <a:chExt cx="3621013" cy="867412"/>
          </a:xfrm>
        </p:grpSpPr>
        <p:sp>
          <p:nvSpPr>
            <p:cNvPr id="14" name="Subtitle 2"/>
            <p:cNvSpPr txBox="1">
              <a:spLocks/>
            </p:cNvSpPr>
            <p:nvPr/>
          </p:nvSpPr>
          <p:spPr>
            <a:xfrm>
              <a:off x="2925072" y="792328"/>
              <a:ext cx="3621013" cy="515507"/>
            </a:xfrm>
            <a:prstGeom prst="rect">
              <a:avLst/>
            </a:prstGeom>
          </p:spPr>
          <p:txBody>
            <a:bodyPr vert="horz" lIns="91440" tIns="45720" rIns="91440" bIns="45720" rtlCol="0">
              <a:normAutofit fontScale="6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Safety</a:t>
              </a:r>
              <a:r>
                <a:rPr kumimoji="0" lang="en-US" sz="2400" b="1" i="0" u="none" strike="noStrike" kern="1200" cap="none" spc="-150" normalizeH="0" baseline="0" noProof="0" dirty="0" smtClean="0">
                  <a:ln>
                    <a:noFill/>
                  </a:ln>
                  <a:solidFill>
                    <a:srgbClr val="3569B2"/>
                  </a:solidFill>
                  <a:effectLst/>
                  <a:uLnTx/>
                  <a:uFillTx/>
                  <a:latin typeface="BlairMdITC TT-Medium"/>
                  <a:ea typeface="+mn-ea"/>
                  <a:cs typeface="BlairMdITC TT-Medium"/>
                </a:rPr>
                <a:t>on</a:t>
              </a: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Call</a:t>
              </a:r>
              <a:endParaRPr kumimoji="0" lang="en-US" sz="3600" b="1" i="0" u="none" strike="noStrike" kern="1200" cap="none" spc="-150" normalizeH="0" baseline="0" noProof="0" dirty="0">
                <a:ln>
                  <a:noFill/>
                </a:ln>
                <a:solidFill>
                  <a:srgbClr val="3569B2"/>
                </a:solidFill>
                <a:effectLst/>
                <a:uLnTx/>
                <a:uFillTx/>
                <a:latin typeface="BlairMdITC TT-Medium"/>
                <a:ea typeface="+mn-ea"/>
                <a:cs typeface="BlairMdITC TT-Medium"/>
              </a:endParaRPr>
            </a:p>
          </p:txBody>
        </p:sp>
        <p:sp>
          <p:nvSpPr>
            <p:cNvPr id="15" name="Right Triangle 14"/>
            <p:cNvSpPr/>
            <p:nvPr/>
          </p:nvSpPr>
          <p:spPr>
            <a:xfrm rot="16200000">
              <a:off x="5489586" y="539239"/>
              <a:ext cx="867412" cy="757052"/>
            </a:xfrm>
            <a:prstGeom prst="rtTriangle">
              <a:avLst/>
            </a:prstGeom>
            <a:solidFill>
              <a:srgbClr val="F6A1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6" name="Content Placeholder 5" descr="HNI_CMYK_DOT.png"/>
          <p:cNvPicPr>
            <a:picLocks noChangeAspect="1"/>
          </p:cNvPicPr>
          <p:nvPr userDrawn="1"/>
        </p:nvPicPr>
        <p:blipFill>
          <a:blip r:embed="rId13"/>
          <a:srcRect l="-20459" r="-20459"/>
          <a:stretch>
            <a:fillRect/>
          </a:stretch>
        </p:blipFill>
        <p:spPr bwMode="auto">
          <a:xfrm>
            <a:off x="190500" y="677863"/>
            <a:ext cx="312738" cy="171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Font typeface="Wingdings" pitchFamily="2" charset="2"/>
        <a:buNone/>
        <a:defRPr sz="2400" b="1" kern="1200" cap="all" baseline="0">
          <a:solidFill>
            <a:srgbClr val="3569B2"/>
          </a:solidFill>
          <a:latin typeface="Lucida Sans" pitchFamily="34" charset="0"/>
          <a:ea typeface="+mj-ea"/>
          <a:cs typeface="+mj-cs"/>
        </a:defRPr>
      </a:lvl1pPr>
    </p:titleStyle>
    <p:bodyStyle>
      <a:lvl1pPr marL="342900" indent="-3429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1pPr>
      <a:lvl2pPr marL="742950" indent="-28575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2pPr>
      <a:lvl3pPr marL="11430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3pPr>
      <a:lvl4pPr marL="16002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4pPr>
      <a:lvl5pPr marL="20574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err="1" smtClean="0">
                <a:latin typeface="Lucida Sans" pitchFamily="34" charset="0"/>
              </a:rPr>
              <a:t>Bloodborne</a:t>
            </a:r>
            <a:r>
              <a:rPr lang="en-US" b="1" dirty="0" smtClean="0">
                <a:latin typeface="Lucida Sans" pitchFamily="34" charset="0"/>
              </a:rPr>
              <a:t> pathogens</a:t>
            </a:r>
            <a:endParaRPr lang="en-US" b="1" dirty="0">
              <a:latin typeface="Lucida San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2765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27652" name="Rectangle 4"/>
          <p:cNvSpPr>
            <a:spLocks noGrp="1" noChangeArrowheads="1"/>
          </p:cNvSpPr>
          <p:nvPr>
            <p:ph type="title"/>
          </p:nvPr>
        </p:nvSpPr>
        <p:spPr/>
        <p:txBody>
          <a:bodyPr/>
          <a:lstStyle/>
          <a:p>
            <a:r>
              <a:rPr lang="en-US" smtClean="0"/>
              <a:t>HIV Symptoms</a:t>
            </a:r>
            <a:endParaRPr lang="en-US"/>
          </a:p>
        </p:txBody>
      </p:sp>
      <p:sp>
        <p:nvSpPr>
          <p:cNvPr id="27653" name="Rectangle 5"/>
          <p:cNvSpPr>
            <a:spLocks noGrp="1" noChangeArrowheads="1"/>
          </p:cNvSpPr>
          <p:nvPr>
            <p:ph type="body" idx="1"/>
          </p:nvPr>
        </p:nvSpPr>
        <p:spPr/>
        <p:txBody>
          <a:bodyPr>
            <a:normAutofit fontScale="92500" lnSpcReduction="20000"/>
          </a:bodyPr>
          <a:lstStyle/>
          <a:p>
            <a:r>
              <a:rPr lang="en-US" dirty="0" smtClean="0"/>
              <a:t>Symptoms of HIV infection can vary, but often include:</a:t>
            </a:r>
          </a:p>
          <a:p>
            <a:pPr lvl="1"/>
            <a:r>
              <a:rPr lang="en-US" dirty="0" smtClean="0"/>
              <a:t>Weakness </a:t>
            </a:r>
          </a:p>
          <a:p>
            <a:pPr lvl="1"/>
            <a:r>
              <a:rPr lang="en-US" dirty="0" smtClean="0"/>
              <a:t>Fever </a:t>
            </a:r>
          </a:p>
          <a:p>
            <a:pPr lvl="1"/>
            <a:r>
              <a:rPr lang="en-US" dirty="0" smtClean="0"/>
              <a:t>Sore throat </a:t>
            </a:r>
          </a:p>
          <a:p>
            <a:pPr lvl="1"/>
            <a:r>
              <a:rPr lang="en-US" dirty="0" smtClean="0"/>
              <a:t>Nausea </a:t>
            </a:r>
          </a:p>
          <a:p>
            <a:pPr lvl="1"/>
            <a:r>
              <a:rPr lang="en-US" dirty="0" smtClean="0"/>
              <a:t>Headaches </a:t>
            </a:r>
          </a:p>
          <a:p>
            <a:pPr lvl="1"/>
            <a:r>
              <a:rPr lang="en-US" dirty="0" smtClean="0"/>
              <a:t>Diarrhea </a:t>
            </a:r>
          </a:p>
          <a:p>
            <a:pPr lvl="1"/>
            <a:r>
              <a:rPr lang="en-US" dirty="0" smtClean="0"/>
              <a:t>White coating on the tongue </a:t>
            </a:r>
          </a:p>
          <a:p>
            <a:pPr lvl="1"/>
            <a:r>
              <a:rPr lang="en-US" dirty="0" smtClean="0"/>
              <a:t>Weight loss </a:t>
            </a:r>
          </a:p>
          <a:p>
            <a:pPr lvl="1"/>
            <a:r>
              <a:rPr lang="en-US" dirty="0" smtClean="0"/>
              <a:t>Swollen lymph glands </a:t>
            </a:r>
            <a:endParaRPr lang="en-US"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2969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29700" name="Rectangle 4"/>
          <p:cNvSpPr>
            <a:spLocks noGrp="1" noChangeArrowheads="1"/>
          </p:cNvSpPr>
          <p:nvPr>
            <p:ph type="title"/>
          </p:nvPr>
        </p:nvSpPr>
        <p:spPr/>
        <p:txBody>
          <a:bodyPr/>
          <a:lstStyle/>
          <a:p>
            <a:r>
              <a:rPr lang="en-US" smtClean="0"/>
              <a:t>Bloodborne Pathogen Transmission</a:t>
            </a:r>
            <a:endParaRPr lang="en-US"/>
          </a:p>
        </p:txBody>
      </p:sp>
      <p:sp>
        <p:nvSpPr>
          <p:cNvPr id="29701" name="Rectangle 5"/>
          <p:cNvSpPr>
            <a:spLocks noGrp="1" noChangeArrowheads="1"/>
          </p:cNvSpPr>
          <p:nvPr>
            <p:ph type="body" idx="1"/>
          </p:nvPr>
        </p:nvSpPr>
        <p:spPr/>
        <p:txBody>
          <a:bodyPr>
            <a:normAutofit fontScale="92500" lnSpcReduction="20000"/>
          </a:bodyPr>
          <a:lstStyle/>
          <a:p>
            <a:r>
              <a:rPr lang="en-US" dirty="0" err="1" smtClean="0"/>
              <a:t>Bloodborne</a:t>
            </a:r>
            <a:r>
              <a:rPr lang="en-US" dirty="0" smtClean="0"/>
              <a:t> pathogens are transmitted through contact with infected human blood and other body fluids such as: </a:t>
            </a:r>
          </a:p>
          <a:p>
            <a:pPr lvl="1"/>
            <a:r>
              <a:rPr lang="en-US" dirty="0" smtClean="0"/>
              <a:t>Semen </a:t>
            </a:r>
          </a:p>
          <a:p>
            <a:pPr lvl="1"/>
            <a:r>
              <a:rPr lang="en-US" dirty="0" smtClean="0"/>
              <a:t>Vaginal secretions </a:t>
            </a:r>
          </a:p>
          <a:p>
            <a:pPr lvl="1"/>
            <a:r>
              <a:rPr lang="en-US" dirty="0" smtClean="0"/>
              <a:t>Cerebrospinal fluid </a:t>
            </a:r>
          </a:p>
          <a:p>
            <a:pPr lvl="1"/>
            <a:r>
              <a:rPr lang="en-US" dirty="0" smtClean="0"/>
              <a:t>Synovial fluid </a:t>
            </a:r>
          </a:p>
          <a:p>
            <a:pPr lvl="1"/>
            <a:r>
              <a:rPr lang="en-US" dirty="0" smtClean="0"/>
              <a:t>Pleural fluid </a:t>
            </a:r>
          </a:p>
          <a:p>
            <a:pPr lvl="1"/>
            <a:r>
              <a:rPr lang="en-US" dirty="0" smtClean="0"/>
              <a:t>Peritoneal fluid </a:t>
            </a:r>
          </a:p>
          <a:p>
            <a:pPr lvl="1"/>
            <a:r>
              <a:rPr lang="en-US" dirty="0" smtClean="0"/>
              <a:t>Amniotic fluid </a:t>
            </a:r>
          </a:p>
          <a:p>
            <a:pPr lvl="1"/>
            <a:r>
              <a:rPr lang="en-US" dirty="0" smtClean="0"/>
              <a:t>Saliva </a:t>
            </a:r>
          </a:p>
          <a:p>
            <a:endParaRPr lang="en-US" dirty="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3174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31748" name="Rectangle 4"/>
          <p:cNvSpPr>
            <a:spLocks noGrp="1" noChangeArrowheads="1"/>
          </p:cNvSpPr>
          <p:nvPr>
            <p:ph type="title"/>
          </p:nvPr>
        </p:nvSpPr>
        <p:spPr/>
        <p:txBody>
          <a:bodyPr/>
          <a:lstStyle/>
          <a:p>
            <a:r>
              <a:rPr lang="en-US" smtClean="0"/>
              <a:t>Skin Provides a Barrier</a:t>
            </a:r>
            <a:endParaRPr lang="en-US"/>
          </a:p>
        </p:txBody>
      </p:sp>
      <p:sp>
        <p:nvSpPr>
          <p:cNvPr id="31749" name="Rectangle 5"/>
          <p:cNvSpPr>
            <a:spLocks noGrp="1" noChangeArrowheads="1"/>
          </p:cNvSpPr>
          <p:nvPr>
            <p:ph type="body" idx="1"/>
          </p:nvPr>
        </p:nvSpPr>
        <p:spPr/>
        <p:txBody>
          <a:bodyPr>
            <a:normAutofit fontScale="92500" lnSpcReduction="10000"/>
          </a:bodyPr>
          <a:lstStyle/>
          <a:p>
            <a:r>
              <a:rPr lang="en-US" dirty="0" smtClean="0"/>
              <a:t>Unbroken skin forms an impervious barrier against </a:t>
            </a:r>
            <a:r>
              <a:rPr lang="en-US" dirty="0" err="1" smtClean="0"/>
              <a:t>bloodborne</a:t>
            </a:r>
            <a:r>
              <a:rPr lang="en-US" dirty="0" smtClean="0"/>
              <a:t> pathogens. However, infected blood can enter your system through: </a:t>
            </a:r>
          </a:p>
          <a:p>
            <a:pPr lvl="1"/>
            <a:r>
              <a:rPr lang="en-US" dirty="0" smtClean="0"/>
              <a:t>Open sores </a:t>
            </a:r>
          </a:p>
          <a:p>
            <a:pPr lvl="1"/>
            <a:r>
              <a:rPr lang="en-US" dirty="0" smtClean="0"/>
              <a:t>Cuts </a:t>
            </a:r>
          </a:p>
          <a:p>
            <a:pPr lvl="1"/>
            <a:r>
              <a:rPr lang="en-US" dirty="0" smtClean="0"/>
              <a:t>Abrasions </a:t>
            </a:r>
          </a:p>
          <a:p>
            <a:pPr lvl="1"/>
            <a:r>
              <a:rPr lang="en-US" dirty="0" smtClean="0"/>
              <a:t>Acne </a:t>
            </a:r>
          </a:p>
          <a:p>
            <a:pPr lvl="1"/>
            <a:r>
              <a:rPr lang="en-US" dirty="0" smtClean="0"/>
              <a:t>Any sort of damaged or broken skin such as sunburn or blisters </a:t>
            </a:r>
          </a:p>
          <a:p>
            <a:endParaRPr lang="en-US" dirty="0"/>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p:txBody>
          <a:bodyPr/>
          <a:lstStyle/>
          <a:p>
            <a:r>
              <a:rPr lang="en-US" smtClean="0"/>
              <a:t>Mucous Membranes</a:t>
            </a:r>
            <a:endParaRPr lang="en-US"/>
          </a:p>
        </p:txBody>
      </p:sp>
      <p:sp>
        <p:nvSpPr>
          <p:cNvPr id="33797" name="Rectangle 5"/>
          <p:cNvSpPr>
            <a:spLocks noGrp="1" noChangeArrowheads="1"/>
          </p:cNvSpPr>
          <p:nvPr>
            <p:ph type="body" idx="1"/>
          </p:nvPr>
        </p:nvSpPr>
        <p:spPr/>
        <p:txBody>
          <a:bodyPr/>
          <a:lstStyle/>
          <a:p>
            <a:r>
              <a:rPr lang="en-US" dirty="0" err="1" smtClean="0"/>
              <a:t>Bloodborne</a:t>
            </a:r>
            <a:r>
              <a:rPr lang="en-US" dirty="0" smtClean="0"/>
              <a:t> pathogens may also be transmitted through the mucous membranes of the </a:t>
            </a:r>
          </a:p>
          <a:p>
            <a:pPr lvl="1"/>
            <a:r>
              <a:rPr lang="en-US" dirty="0" smtClean="0"/>
              <a:t>Eyes </a:t>
            </a:r>
          </a:p>
          <a:p>
            <a:pPr lvl="1"/>
            <a:r>
              <a:rPr lang="en-US" dirty="0" smtClean="0"/>
              <a:t>Nose </a:t>
            </a:r>
          </a:p>
          <a:p>
            <a:pPr lvl="1"/>
            <a:r>
              <a:rPr lang="en-US" dirty="0" smtClean="0"/>
              <a:t>Mouth </a:t>
            </a:r>
            <a:endParaRPr lang="en-US" dirty="0"/>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35843"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35844" name="Rectangle 4"/>
          <p:cNvSpPr>
            <a:spLocks noGrp="1" noChangeArrowheads="1"/>
          </p:cNvSpPr>
          <p:nvPr>
            <p:ph type="title"/>
          </p:nvPr>
        </p:nvSpPr>
        <p:spPr/>
        <p:txBody>
          <a:bodyPr/>
          <a:lstStyle/>
          <a:p>
            <a:r>
              <a:rPr lang="en-US" smtClean="0"/>
              <a:t>Signs &amp; Labels</a:t>
            </a:r>
            <a:endParaRPr lang="en-US"/>
          </a:p>
        </p:txBody>
      </p:sp>
      <p:sp>
        <p:nvSpPr>
          <p:cNvPr id="35845" name="Rectangle 5"/>
          <p:cNvSpPr>
            <a:spLocks noGrp="1" noChangeArrowheads="1"/>
          </p:cNvSpPr>
          <p:nvPr>
            <p:ph type="body" idx="1"/>
          </p:nvPr>
        </p:nvSpPr>
        <p:spPr/>
        <p:txBody>
          <a:bodyPr/>
          <a:lstStyle/>
          <a:p>
            <a:r>
              <a:rPr lang="en-US" smtClean="0"/>
              <a:t>Warning labels must be placed on containers of regulated waste, refrigerators and freezers containing blood or other potentially infectious material; and other containers used to store, transport, or ship blood or other potentially infectious materials. </a:t>
            </a:r>
          </a:p>
          <a:p>
            <a:endParaRPr lang="en-US"/>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3789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37892" name="Rectangle 4"/>
          <p:cNvSpPr>
            <a:spLocks noGrp="1" noChangeArrowheads="1"/>
          </p:cNvSpPr>
          <p:nvPr>
            <p:ph type="title"/>
          </p:nvPr>
        </p:nvSpPr>
        <p:spPr/>
        <p:txBody>
          <a:bodyPr/>
          <a:lstStyle/>
          <a:p>
            <a:r>
              <a:rPr lang="en-US" dirty="0" smtClean="0"/>
              <a:t>What is Regulated Waste</a:t>
            </a:r>
            <a:endParaRPr lang="en-US" dirty="0"/>
          </a:p>
        </p:txBody>
      </p:sp>
      <p:sp>
        <p:nvSpPr>
          <p:cNvPr id="37893" name="Rectangle 5"/>
          <p:cNvSpPr>
            <a:spLocks noGrp="1" noChangeArrowheads="1"/>
          </p:cNvSpPr>
          <p:nvPr>
            <p:ph type="body" idx="1"/>
          </p:nvPr>
        </p:nvSpPr>
        <p:spPr/>
        <p:txBody>
          <a:bodyPr>
            <a:normAutofit/>
          </a:bodyPr>
          <a:lstStyle/>
          <a:p>
            <a:r>
              <a:rPr lang="en-US" dirty="0" smtClean="0"/>
              <a:t> Any liquid or semi-liquid blood or other potentially infectious materials.</a:t>
            </a:r>
          </a:p>
          <a:p>
            <a:r>
              <a:rPr lang="en-US" dirty="0" smtClean="0"/>
              <a:t> Contaminated items that would release blood or other potentially infectious materials in a liquid or semi-liquid state if compressed.</a:t>
            </a:r>
          </a:p>
          <a:p>
            <a:r>
              <a:rPr lang="en-US" dirty="0" smtClean="0"/>
              <a:t> Items that are caked with dried blood or other potentially infectious materials. </a:t>
            </a:r>
          </a:p>
          <a:p>
            <a:endParaRPr lang="en-US" dirty="0"/>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3993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39940" name="Rectangle 4"/>
          <p:cNvSpPr>
            <a:spLocks noGrp="1" noChangeArrowheads="1"/>
          </p:cNvSpPr>
          <p:nvPr>
            <p:ph type="title"/>
          </p:nvPr>
        </p:nvSpPr>
        <p:spPr/>
        <p:txBody>
          <a:bodyPr/>
          <a:lstStyle/>
          <a:p>
            <a:r>
              <a:rPr lang="en-US" smtClean="0"/>
              <a:t> Emergencies</a:t>
            </a:r>
            <a:endParaRPr lang="en-US"/>
          </a:p>
        </p:txBody>
      </p:sp>
      <p:sp>
        <p:nvSpPr>
          <p:cNvPr id="39941" name="Rectangle 5"/>
          <p:cNvSpPr>
            <a:spLocks noGrp="1" noChangeArrowheads="1"/>
          </p:cNvSpPr>
          <p:nvPr>
            <p:ph type="body" idx="1"/>
          </p:nvPr>
        </p:nvSpPr>
        <p:spPr/>
        <p:txBody>
          <a:bodyPr/>
          <a:lstStyle/>
          <a:p>
            <a:r>
              <a:rPr lang="en-US" dirty="0" smtClean="0"/>
              <a:t>In an emergency situation, always use Universal Precautions:</a:t>
            </a:r>
          </a:p>
          <a:p>
            <a:pPr lvl="1"/>
            <a:r>
              <a:rPr lang="en-US" dirty="0" smtClean="0"/>
              <a:t>Minimize your exposure by wearing </a:t>
            </a:r>
          </a:p>
          <a:p>
            <a:pPr lvl="1"/>
            <a:r>
              <a:rPr lang="en-US" dirty="0" smtClean="0"/>
              <a:t>Gloves </a:t>
            </a:r>
          </a:p>
          <a:p>
            <a:pPr lvl="1"/>
            <a:r>
              <a:rPr lang="en-US" dirty="0" smtClean="0"/>
              <a:t>Splash goggles </a:t>
            </a:r>
          </a:p>
          <a:p>
            <a:pPr lvl="1"/>
            <a:r>
              <a:rPr lang="en-US" dirty="0" smtClean="0"/>
              <a:t>Pocket mouth-to-mouth resuscitation masks </a:t>
            </a:r>
          </a:p>
          <a:p>
            <a:pPr lvl="1"/>
            <a:r>
              <a:rPr lang="en-US" dirty="0" smtClean="0"/>
              <a:t>Other barrier devices </a:t>
            </a:r>
          </a:p>
          <a:p>
            <a:endParaRPr lang="en-US" dirty="0"/>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4198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41988" name="Rectangle 4"/>
          <p:cNvSpPr>
            <a:spLocks noGrp="1" noChangeArrowheads="1"/>
          </p:cNvSpPr>
          <p:nvPr>
            <p:ph type="title"/>
          </p:nvPr>
        </p:nvSpPr>
        <p:spPr/>
        <p:txBody>
          <a:bodyPr/>
          <a:lstStyle/>
          <a:p>
            <a:r>
              <a:rPr lang="en-US" smtClean="0"/>
              <a:t>If you are exposed</a:t>
            </a:r>
            <a:endParaRPr lang="en-US"/>
          </a:p>
        </p:txBody>
      </p:sp>
      <p:sp>
        <p:nvSpPr>
          <p:cNvPr id="41989" name="Rectangle 5"/>
          <p:cNvSpPr>
            <a:spLocks noGrp="1" noChangeArrowheads="1"/>
          </p:cNvSpPr>
          <p:nvPr>
            <p:ph type="body" idx="1"/>
          </p:nvPr>
        </p:nvSpPr>
        <p:spPr>
          <a:xfrm>
            <a:off x="496956" y="1526460"/>
            <a:ext cx="8229600" cy="3925957"/>
          </a:xfrm>
        </p:spPr>
        <p:txBody>
          <a:bodyPr/>
          <a:lstStyle/>
          <a:p>
            <a:r>
              <a:rPr lang="en-US" dirty="0" smtClean="0"/>
              <a:t>Wash the exposed area thoroughly with soap and running water.</a:t>
            </a:r>
          </a:p>
          <a:p>
            <a:r>
              <a:rPr lang="en-US" dirty="0" smtClean="0"/>
              <a:t>Use non-abrasive, antibacterial soap. </a:t>
            </a:r>
          </a:p>
          <a:p>
            <a:r>
              <a:rPr lang="en-US" dirty="0" smtClean="0"/>
              <a:t>Flush mouth, nose, eyes for 15 minutes if blood is splashed in mucous membranes.</a:t>
            </a:r>
          </a:p>
          <a:p>
            <a:r>
              <a:rPr lang="en-US" dirty="0" smtClean="0"/>
              <a:t>Report the exposure to your supervisor. </a:t>
            </a:r>
          </a:p>
          <a:p>
            <a:r>
              <a:rPr lang="en-US" dirty="0" smtClean="0"/>
              <a:t>Fill out an exposure report form.</a:t>
            </a:r>
          </a:p>
          <a:p>
            <a:r>
              <a:rPr lang="en-US" dirty="0" smtClean="0"/>
              <a:t>Request blood testing &amp; </a:t>
            </a:r>
            <a:r>
              <a:rPr lang="en-US" dirty="0" err="1" smtClean="0"/>
              <a:t>Hepatits</a:t>
            </a:r>
            <a:r>
              <a:rPr lang="en-US" dirty="0" smtClean="0"/>
              <a:t> B vaccination.</a:t>
            </a:r>
          </a:p>
          <a:p>
            <a:endParaRPr lang="en-US" dirty="0"/>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protection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4813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48132" name="Rectangle 4"/>
          <p:cNvSpPr>
            <a:spLocks noGrp="1" noChangeArrowheads="1"/>
          </p:cNvSpPr>
          <p:nvPr>
            <p:ph type="title"/>
          </p:nvPr>
        </p:nvSpPr>
        <p:spPr/>
        <p:txBody>
          <a:bodyPr/>
          <a:lstStyle/>
          <a:p>
            <a:r>
              <a:rPr lang="en-US" smtClean="0"/>
              <a:t>Personal Protective Equipment</a:t>
            </a:r>
            <a:endParaRPr lang="en-US"/>
          </a:p>
        </p:txBody>
      </p:sp>
      <p:sp>
        <p:nvSpPr>
          <p:cNvPr id="48133" name="Rectangle 5"/>
          <p:cNvSpPr>
            <a:spLocks noGrp="1" noChangeArrowheads="1"/>
          </p:cNvSpPr>
          <p:nvPr>
            <p:ph type="body" idx="1"/>
          </p:nvPr>
        </p:nvSpPr>
        <p:spPr/>
        <p:txBody>
          <a:bodyPr/>
          <a:lstStyle/>
          <a:p>
            <a:r>
              <a:rPr lang="en-US" smtClean="0"/>
              <a:t>The best protection against exposure is to ensure you are wearing the appropriate personal protective equipment (PPE). To protect yourself, it is essential to have a barrier between you and the potentially infectious material.</a:t>
            </a:r>
          </a:p>
          <a:p>
            <a:endParaRPr lang="en-US"/>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717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7172" name="Rectangle 4"/>
          <p:cNvSpPr>
            <a:spLocks noGrp="1" noChangeArrowheads="1"/>
          </p:cNvSpPr>
          <p:nvPr>
            <p:ph type="title"/>
          </p:nvPr>
        </p:nvSpPr>
        <p:spPr/>
        <p:txBody>
          <a:bodyPr/>
          <a:lstStyle/>
          <a:p>
            <a:r>
              <a:rPr lang="en-US" dirty="0" smtClean="0"/>
              <a:t>What Are </a:t>
            </a:r>
            <a:r>
              <a:rPr lang="en-US" dirty="0" err="1" smtClean="0"/>
              <a:t>Bloodborne</a:t>
            </a:r>
            <a:r>
              <a:rPr lang="en-US" dirty="0" smtClean="0"/>
              <a:t> Pathogens</a:t>
            </a:r>
            <a:endParaRPr lang="en-US" dirty="0"/>
          </a:p>
        </p:txBody>
      </p:sp>
      <p:sp>
        <p:nvSpPr>
          <p:cNvPr id="7173" name="Rectangle 5"/>
          <p:cNvSpPr>
            <a:spLocks noGrp="1" noChangeArrowheads="1"/>
          </p:cNvSpPr>
          <p:nvPr>
            <p:ph type="body" idx="1"/>
          </p:nvPr>
        </p:nvSpPr>
        <p:spPr/>
        <p:txBody>
          <a:bodyPr/>
          <a:lstStyle/>
          <a:p>
            <a:r>
              <a:rPr lang="en-US" smtClean="0"/>
              <a:t>Bloodborne pathogens are microorganisms such as viruses or bacteria that are carried in blood and can cause disease in people. </a:t>
            </a:r>
            <a:endParaRPr lang="en-US"/>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5017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50180" name="Rectangle 4"/>
          <p:cNvSpPr>
            <a:spLocks noGrp="1" noChangeArrowheads="1"/>
          </p:cNvSpPr>
          <p:nvPr>
            <p:ph type="title"/>
          </p:nvPr>
        </p:nvSpPr>
        <p:spPr/>
        <p:txBody>
          <a:bodyPr/>
          <a:lstStyle/>
          <a:p>
            <a:r>
              <a:rPr lang="en-US" dirty="0" smtClean="0"/>
              <a:t>Rules to follow</a:t>
            </a:r>
            <a:endParaRPr lang="en-US" dirty="0"/>
          </a:p>
        </p:txBody>
      </p:sp>
      <p:sp>
        <p:nvSpPr>
          <p:cNvPr id="50181" name="Rectangle 5"/>
          <p:cNvSpPr>
            <a:spLocks noGrp="1" noChangeArrowheads="1"/>
          </p:cNvSpPr>
          <p:nvPr>
            <p:ph type="body" idx="1"/>
          </p:nvPr>
        </p:nvSpPr>
        <p:spPr>
          <a:xfrm>
            <a:off x="496956" y="1452720"/>
            <a:ext cx="8229600" cy="4595401"/>
          </a:xfrm>
        </p:spPr>
        <p:txBody>
          <a:bodyPr>
            <a:noAutofit/>
          </a:bodyPr>
          <a:lstStyle/>
          <a:p>
            <a:r>
              <a:rPr lang="en-US" dirty="0" smtClean="0"/>
              <a:t>Treat all blood or potentially infectious body fluids as if they are contaminated.</a:t>
            </a:r>
          </a:p>
          <a:p>
            <a:r>
              <a:rPr lang="en-US" dirty="0" smtClean="0"/>
              <a:t>Always wear personal protective equipment (PPE) in exposure situations. </a:t>
            </a:r>
          </a:p>
          <a:p>
            <a:r>
              <a:rPr lang="en-US" dirty="0" smtClean="0"/>
              <a:t>Replace PPE that is torn or punctured. </a:t>
            </a:r>
          </a:p>
          <a:p>
            <a:r>
              <a:rPr lang="en-US" dirty="0" smtClean="0"/>
              <a:t>Replace PPE that is torn or punctured. </a:t>
            </a:r>
          </a:p>
          <a:p>
            <a:r>
              <a:rPr lang="en-US" dirty="0" smtClean="0"/>
              <a:t>Remove PPE before leaving the work area. </a:t>
            </a:r>
          </a:p>
          <a:p>
            <a:r>
              <a:rPr lang="en-US" dirty="0" smtClean="0"/>
              <a:t>Properly disinfect or dispose of used </a:t>
            </a:r>
            <a:r>
              <a:rPr lang="en-US" dirty="0" smtClean="0"/>
              <a:t>PPE.</a:t>
            </a:r>
            <a:endParaRPr lang="en-US" dirty="0" smtClean="0"/>
          </a:p>
          <a:p>
            <a:r>
              <a:rPr lang="en-US" dirty="0" smtClean="0"/>
              <a:t>Wash hands immediately after removing </a:t>
            </a:r>
            <a:r>
              <a:rPr lang="en-US" dirty="0" smtClean="0"/>
              <a:t>PPE. </a:t>
            </a:r>
            <a:endParaRPr lang="en-US" dirty="0" smtClean="0"/>
          </a:p>
          <a:p>
            <a:endParaRPr lang="en-US" dirty="0" smtClean="0"/>
          </a:p>
          <a:p>
            <a:endParaRPr lang="en-US" dirty="0"/>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54275"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54276" name="Rectangle 4"/>
          <p:cNvSpPr>
            <a:spLocks noGrp="1" noChangeArrowheads="1"/>
          </p:cNvSpPr>
          <p:nvPr>
            <p:ph type="title"/>
          </p:nvPr>
        </p:nvSpPr>
        <p:spPr/>
        <p:txBody>
          <a:bodyPr/>
          <a:lstStyle/>
          <a:p>
            <a:r>
              <a:rPr lang="en-US" smtClean="0"/>
              <a:t>Gloves</a:t>
            </a:r>
            <a:endParaRPr lang="en-US"/>
          </a:p>
        </p:txBody>
      </p:sp>
      <p:sp>
        <p:nvSpPr>
          <p:cNvPr id="54277" name="Rectangle 5"/>
          <p:cNvSpPr>
            <a:spLocks noGrp="1" noChangeArrowheads="1"/>
          </p:cNvSpPr>
          <p:nvPr>
            <p:ph type="body" idx="1"/>
          </p:nvPr>
        </p:nvSpPr>
        <p:spPr>
          <a:xfrm>
            <a:off x="496956" y="1526460"/>
            <a:ext cx="8229600" cy="3925957"/>
          </a:xfrm>
        </p:spPr>
        <p:txBody>
          <a:bodyPr/>
          <a:lstStyle/>
          <a:p>
            <a:r>
              <a:rPr lang="en-US" dirty="0" smtClean="0"/>
              <a:t>Gloves should be made of latex, </a:t>
            </a:r>
            <a:r>
              <a:rPr lang="en-US" dirty="0" err="1" smtClean="0"/>
              <a:t>nitril</a:t>
            </a:r>
            <a:r>
              <a:rPr lang="en-US" dirty="0" smtClean="0"/>
              <a:t>, rubber, or other water impervious materials.</a:t>
            </a:r>
          </a:p>
          <a:p>
            <a:r>
              <a:rPr lang="en-US" dirty="0" smtClean="0"/>
              <a:t>Inspect gloves before use.</a:t>
            </a:r>
          </a:p>
          <a:p>
            <a:r>
              <a:rPr lang="en-US" dirty="0" smtClean="0"/>
              <a:t>Double gloving can provide an additional layer of protection.</a:t>
            </a:r>
          </a:p>
          <a:p>
            <a:r>
              <a:rPr lang="en-US" dirty="0" smtClean="0"/>
              <a:t>If you have cuts or sores on your hands, you should cover these with a bandage or similar protection as an additional precaution before donning your gloves.</a:t>
            </a:r>
          </a:p>
          <a:p>
            <a:r>
              <a:rPr lang="en-US" dirty="0" smtClean="0"/>
              <a:t>Don’t touch the outside of used </a:t>
            </a:r>
            <a:r>
              <a:rPr lang="en-US" dirty="0" smtClean="0"/>
              <a:t>gloves.</a:t>
            </a:r>
            <a:endParaRPr lang="en-US" dirty="0" smtClean="0"/>
          </a:p>
          <a:p>
            <a:endParaRPr lang="en-US" dirty="0" smtClean="0"/>
          </a:p>
          <a:p>
            <a:endParaRPr lang="en-US" dirty="0"/>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5837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58372" name="Rectangle 4"/>
          <p:cNvSpPr>
            <a:spLocks noGrp="1" noChangeArrowheads="1"/>
          </p:cNvSpPr>
          <p:nvPr>
            <p:ph type="title"/>
          </p:nvPr>
        </p:nvSpPr>
        <p:spPr/>
        <p:txBody>
          <a:bodyPr/>
          <a:lstStyle/>
          <a:p>
            <a:r>
              <a:rPr lang="en-US" smtClean="0"/>
              <a:t>Goggles, Face Shields &amp; Aprons</a:t>
            </a:r>
            <a:endParaRPr lang="en-US"/>
          </a:p>
        </p:txBody>
      </p:sp>
      <p:sp>
        <p:nvSpPr>
          <p:cNvPr id="58373" name="Rectangle 5"/>
          <p:cNvSpPr>
            <a:spLocks noGrp="1" noChangeArrowheads="1"/>
          </p:cNvSpPr>
          <p:nvPr>
            <p:ph type="body" idx="1"/>
          </p:nvPr>
        </p:nvSpPr>
        <p:spPr/>
        <p:txBody>
          <a:bodyPr/>
          <a:lstStyle/>
          <a:p>
            <a:r>
              <a:rPr lang="en-US" dirty="0" smtClean="0"/>
              <a:t>Use goggles if there is a risk of splashing or vaporization of contaminated fluids.</a:t>
            </a:r>
          </a:p>
          <a:p>
            <a:r>
              <a:rPr lang="en-US" dirty="0" smtClean="0"/>
              <a:t>Face shields provide additional face protection for the nose and mouth.</a:t>
            </a:r>
          </a:p>
          <a:p>
            <a:r>
              <a:rPr lang="en-US" dirty="0" smtClean="0"/>
              <a:t>Aprons protect. </a:t>
            </a:r>
            <a:endParaRPr lang="en-US" dirty="0"/>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6041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60420" name="Rectangle 4"/>
          <p:cNvSpPr>
            <a:spLocks noGrp="1" noChangeArrowheads="1"/>
          </p:cNvSpPr>
          <p:nvPr>
            <p:ph type="title"/>
          </p:nvPr>
        </p:nvSpPr>
        <p:spPr/>
        <p:txBody>
          <a:bodyPr/>
          <a:lstStyle/>
          <a:p>
            <a:r>
              <a:rPr lang="en-US" smtClean="0"/>
              <a:t>Contaminated Clothing</a:t>
            </a:r>
            <a:endParaRPr lang="en-US"/>
          </a:p>
        </p:txBody>
      </p:sp>
      <p:sp>
        <p:nvSpPr>
          <p:cNvPr id="60421" name="Rectangle 5"/>
          <p:cNvSpPr>
            <a:spLocks noGrp="1" noChangeArrowheads="1"/>
          </p:cNvSpPr>
          <p:nvPr>
            <p:ph type="body" idx="1"/>
          </p:nvPr>
        </p:nvSpPr>
        <p:spPr/>
        <p:txBody>
          <a:bodyPr/>
          <a:lstStyle/>
          <a:p>
            <a:r>
              <a:rPr lang="en-US" dirty="0" smtClean="0"/>
              <a:t>Remove clothing that is contaminated with blood as soon as possible.</a:t>
            </a:r>
          </a:p>
          <a:p>
            <a:r>
              <a:rPr lang="en-US" dirty="0" smtClean="0"/>
              <a:t>Use Universal Precautions when handling contaminated laundry.</a:t>
            </a:r>
          </a:p>
          <a:p>
            <a:r>
              <a:rPr lang="en-US" dirty="0" smtClean="0"/>
              <a:t>Place clothing in approved &amp; labeled bags or containers.</a:t>
            </a:r>
            <a:endParaRPr lang="en-US" dirty="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6246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62468" name="Rectangle 4"/>
          <p:cNvSpPr>
            <a:spLocks noGrp="1" noChangeArrowheads="1"/>
          </p:cNvSpPr>
          <p:nvPr>
            <p:ph type="title"/>
          </p:nvPr>
        </p:nvSpPr>
        <p:spPr/>
        <p:txBody>
          <a:bodyPr/>
          <a:lstStyle/>
          <a:p>
            <a:r>
              <a:rPr lang="en-US" smtClean="0"/>
              <a:t>Hand Washing</a:t>
            </a:r>
            <a:endParaRPr lang="en-US"/>
          </a:p>
        </p:txBody>
      </p:sp>
      <p:sp>
        <p:nvSpPr>
          <p:cNvPr id="62469" name="Rectangle 5"/>
          <p:cNvSpPr>
            <a:spLocks noGrp="1" noChangeArrowheads="1"/>
          </p:cNvSpPr>
          <p:nvPr>
            <p:ph type="body" idx="1"/>
          </p:nvPr>
        </p:nvSpPr>
        <p:spPr/>
        <p:txBody>
          <a:bodyPr/>
          <a:lstStyle/>
          <a:p>
            <a:r>
              <a:rPr lang="en-US" dirty="0" smtClean="0"/>
              <a:t>Hand washing is one of the most important (and easiest) practices used to prevent transmission of </a:t>
            </a:r>
            <a:r>
              <a:rPr lang="en-US" dirty="0" err="1" smtClean="0"/>
              <a:t>bloodborne</a:t>
            </a:r>
            <a:r>
              <a:rPr lang="en-US" dirty="0" smtClean="0"/>
              <a:t> pathogens. </a:t>
            </a:r>
          </a:p>
          <a:p>
            <a:r>
              <a:rPr lang="en-US" dirty="0" smtClean="0"/>
              <a:t>Wash hands or other exposed skin thoroughly as soon as possible following an exposure incident. </a:t>
            </a:r>
          </a:p>
          <a:p>
            <a:r>
              <a:rPr lang="en-US" dirty="0" smtClean="0"/>
              <a:t>Use antibacterial soap.</a:t>
            </a:r>
          </a:p>
          <a:p>
            <a:r>
              <a:rPr lang="en-US" dirty="0" smtClean="0"/>
              <a:t>Don’t use harsh, abrasive soaps.</a:t>
            </a:r>
          </a:p>
          <a:p>
            <a:endParaRPr lang="en-US" dirty="0"/>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64515"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64516" name="Rectangle 4"/>
          <p:cNvSpPr>
            <a:spLocks noGrp="1" noChangeArrowheads="1"/>
          </p:cNvSpPr>
          <p:nvPr>
            <p:ph type="title"/>
          </p:nvPr>
        </p:nvSpPr>
        <p:spPr/>
        <p:txBody>
          <a:bodyPr/>
          <a:lstStyle/>
          <a:p>
            <a:r>
              <a:rPr lang="en-US" smtClean="0"/>
              <a:t>Hygiene Rules</a:t>
            </a:r>
            <a:endParaRPr lang="en-US"/>
          </a:p>
        </p:txBody>
      </p:sp>
      <p:sp>
        <p:nvSpPr>
          <p:cNvPr id="64517" name="Rectangle 5"/>
          <p:cNvSpPr>
            <a:spLocks noGrp="1" noChangeArrowheads="1"/>
          </p:cNvSpPr>
          <p:nvPr>
            <p:ph type="body" idx="1"/>
          </p:nvPr>
        </p:nvSpPr>
        <p:spPr>
          <a:xfrm>
            <a:off x="496956" y="1555956"/>
            <a:ext cx="8229600" cy="3925957"/>
          </a:xfrm>
        </p:spPr>
        <p:txBody>
          <a:bodyPr/>
          <a:lstStyle/>
          <a:p>
            <a:r>
              <a:rPr lang="en-US" dirty="0" smtClean="0"/>
              <a:t>If you are working in an area where there is reasonable likelihood of exposure, you should never: </a:t>
            </a:r>
          </a:p>
          <a:p>
            <a:pPr lvl="1"/>
            <a:r>
              <a:rPr lang="en-US" dirty="0" smtClean="0"/>
              <a:t>Eat </a:t>
            </a:r>
          </a:p>
          <a:p>
            <a:pPr lvl="1"/>
            <a:r>
              <a:rPr lang="en-US" dirty="0" smtClean="0"/>
              <a:t>Drink </a:t>
            </a:r>
          </a:p>
          <a:p>
            <a:pPr lvl="1"/>
            <a:r>
              <a:rPr lang="en-US" dirty="0" smtClean="0"/>
              <a:t>Smoke </a:t>
            </a:r>
          </a:p>
          <a:p>
            <a:pPr lvl="1"/>
            <a:r>
              <a:rPr lang="en-US" dirty="0" smtClean="0"/>
              <a:t>Apply cosmetics </a:t>
            </a:r>
          </a:p>
          <a:p>
            <a:pPr lvl="1"/>
            <a:r>
              <a:rPr lang="en-US" dirty="0" smtClean="0"/>
              <a:t>Handle contact lenses </a:t>
            </a:r>
          </a:p>
          <a:p>
            <a:endParaRPr lang="en-US" dirty="0"/>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66563"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66564" name="Rectangle 4"/>
          <p:cNvSpPr>
            <a:spLocks noGrp="1" noChangeArrowheads="1"/>
          </p:cNvSpPr>
          <p:nvPr>
            <p:ph type="title"/>
          </p:nvPr>
        </p:nvSpPr>
        <p:spPr/>
        <p:txBody>
          <a:bodyPr/>
          <a:lstStyle/>
          <a:p>
            <a:r>
              <a:rPr lang="en-US" smtClean="0"/>
              <a:t>Food Rules</a:t>
            </a:r>
            <a:endParaRPr lang="en-US"/>
          </a:p>
        </p:txBody>
      </p:sp>
      <p:sp>
        <p:nvSpPr>
          <p:cNvPr id="66565" name="Rectangle 5"/>
          <p:cNvSpPr>
            <a:spLocks noGrp="1" noChangeArrowheads="1"/>
          </p:cNvSpPr>
          <p:nvPr>
            <p:ph type="body" idx="1"/>
          </p:nvPr>
        </p:nvSpPr>
        <p:spPr>
          <a:xfrm>
            <a:off x="496956" y="1688689"/>
            <a:ext cx="8229600" cy="2669000"/>
          </a:xfrm>
        </p:spPr>
        <p:txBody>
          <a:bodyPr/>
          <a:lstStyle/>
          <a:p>
            <a:r>
              <a:rPr lang="en-US" dirty="0" smtClean="0"/>
              <a:t>Do not keep food or drink refrigerators, freezers, shelves, cabinets, or on counter tops where blood or potentially infectious materials are present.</a:t>
            </a:r>
          </a:p>
          <a:p>
            <a:endParaRPr lang="en-US" dirty="0"/>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6861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68612" name="Rectangle 4"/>
          <p:cNvSpPr>
            <a:spLocks noGrp="1" noChangeArrowheads="1"/>
          </p:cNvSpPr>
          <p:nvPr>
            <p:ph type="title"/>
          </p:nvPr>
        </p:nvSpPr>
        <p:spPr/>
        <p:txBody>
          <a:bodyPr/>
          <a:lstStyle/>
          <a:p>
            <a:r>
              <a:rPr lang="en-US" smtClean="0"/>
              <a:t>Decontamination &amp; Sterilization</a:t>
            </a:r>
            <a:endParaRPr lang="en-US"/>
          </a:p>
        </p:txBody>
      </p:sp>
      <p:sp>
        <p:nvSpPr>
          <p:cNvPr id="68613" name="Rectangle 5"/>
          <p:cNvSpPr>
            <a:spLocks noGrp="1" noChangeArrowheads="1"/>
          </p:cNvSpPr>
          <p:nvPr>
            <p:ph type="body" idx="1"/>
          </p:nvPr>
        </p:nvSpPr>
        <p:spPr>
          <a:xfrm>
            <a:off x="496956" y="1467468"/>
            <a:ext cx="8229600" cy="4506913"/>
          </a:xfrm>
        </p:spPr>
        <p:txBody>
          <a:bodyPr>
            <a:noAutofit/>
          </a:bodyPr>
          <a:lstStyle/>
          <a:p>
            <a:r>
              <a:rPr lang="en-US" sz="1800" dirty="0" smtClean="0"/>
              <a:t>All surfaces, tools, equipment and other objects that come in contact with blood or potentially infectious materials must be decontaminated and sterilized as soon as possible. Equipment and tools must be cleaned and decontaminated before servicing or being put back to use.</a:t>
            </a:r>
          </a:p>
          <a:p>
            <a:r>
              <a:rPr lang="en-US" sz="1800" dirty="0" smtClean="0"/>
              <a:t>Solution of 5.25% sodium hypochlorite (household bleach) diluted between 1:10 and 1:100 with water. The standard recommendation is to use at least a quarter cup of bleach per one gallon of water</a:t>
            </a:r>
            <a:r>
              <a:rPr lang="en-US" sz="1800" dirty="0" smtClean="0"/>
              <a:t>.</a:t>
            </a:r>
          </a:p>
          <a:p>
            <a:r>
              <a:rPr lang="en-US" sz="1800" dirty="0" smtClean="0"/>
              <a:t>Use Lysol or some other EPA-registered </a:t>
            </a:r>
            <a:r>
              <a:rPr lang="en-US" sz="1800" dirty="0" err="1" smtClean="0"/>
              <a:t>tuberculocidal</a:t>
            </a:r>
            <a:r>
              <a:rPr lang="en-US" sz="1800" dirty="0" smtClean="0"/>
              <a:t> disinfectant. Check the label of all disinfectants to make sure they meet this requirement. </a:t>
            </a:r>
          </a:p>
          <a:p>
            <a:endParaRPr lang="en-US" sz="1800" dirty="0" smtClean="0"/>
          </a:p>
          <a:p>
            <a:endParaRPr lang="en-US" sz="1800" dirty="0"/>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74755"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74756" name="Rectangle 4"/>
          <p:cNvSpPr>
            <a:spLocks noGrp="1" noChangeArrowheads="1"/>
          </p:cNvSpPr>
          <p:nvPr>
            <p:ph type="title"/>
          </p:nvPr>
        </p:nvSpPr>
        <p:spPr/>
        <p:txBody>
          <a:bodyPr/>
          <a:lstStyle/>
          <a:p>
            <a:r>
              <a:rPr lang="en-US" smtClean="0"/>
              <a:t>Spill Cleanup</a:t>
            </a:r>
            <a:endParaRPr lang="en-US"/>
          </a:p>
        </p:txBody>
      </p:sp>
      <p:sp>
        <p:nvSpPr>
          <p:cNvPr id="74757" name="Rectangle 5"/>
          <p:cNvSpPr>
            <a:spLocks noGrp="1" noChangeArrowheads="1"/>
          </p:cNvSpPr>
          <p:nvPr>
            <p:ph type="body" idx="1"/>
          </p:nvPr>
        </p:nvSpPr>
        <p:spPr/>
        <p:txBody>
          <a:bodyPr/>
          <a:lstStyle/>
          <a:p>
            <a:r>
              <a:rPr lang="en-US" dirty="0" smtClean="0"/>
              <a:t>Carefully cover the spill with paper towels or rags.</a:t>
            </a:r>
          </a:p>
          <a:p>
            <a:r>
              <a:rPr lang="en-US" dirty="0" smtClean="0"/>
              <a:t>Gently pour 10% solution of bleach over the towels or rags.</a:t>
            </a:r>
          </a:p>
          <a:p>
            <a:r>
              <a:rPr lang="en-US" dirty="0" smtClean="0"/>
              <a:t>Let sit for 10 minutes.</a:t>
            </a:r>
          </a:p>
          <a:p>
            <a:r>
              <a:rPr lang="en-US" dirty="0" smtClean="0"/>
              <a:t>Wear gloves to collect &amp; dispose of waste.</a:t>
            </a:r>
          </a:p>
          <a:p>
            <a:endParaRPr lang="en-US" dirty="0"/>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76803"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76804" name="Rectangle 4"/>
          <p:cNvSpPr>
            <a:spLocks noGrp="1" noChangeArrowheads="1"/>
          </p:cNvSpPr>
          <p:nvPr>
            <p:ph type="title"/>
          </p:nvPr>
        </p:nvSpPr>
        <p:spPr/>
        <p:txBody>
          <a:bodyPr/>
          <a:lstStyle/>
          <a:p>
            <a:r>
              <a:rPr lang="en-US" smtClean="0"/>
              <a:t>Precautions with Needles </a:t>
            </a:r>
            <a:endParaRPr lang="en-US"/>
          </a:p>
        </p:txBody>
      </p:sp>
      <p:sp>
        <p:nvSpPr>
          <p:cNvPr id="76805" name="Rectangle 5"/>
          <p:cNvSpPr>
            <a:spLocks noGrp="1" noChangeArrowheads="1"/>
          </p:cNvSpPr>
          <p:nvPr>
            <p:ph type="body" idx="1"/>
          </p:nvPr>
        </p:nvSpPr>
        <p:spPr/>
        <p:txBody>
          <a:bodyPr/>
          <a:lstStyle/>
          <a:p>
            <a:r>
              <a:rPr lang="en-US" dirty="0" smtClean="0"/>
              <a:t>Recap needles only with a mechanical device. </a:t>
            </a:r>
          </a:p>
          <a:p>
            <a:r>
              <a:rPr lang="en-US" dirty="0" smtClean="0"/>
              <a:t>Use forceps, pliers, or broom and dust pan to move needles.</a:t>
            </a:r>
          </a:p>
          <a:p>
            <a:r>
              <a:rPr lang="en-US" dirty="0" smtClean="0"/>
              <a:t>Never break or shear needles. </a:t>
            </a:r>
          </a:p>
          <a:p>
            <a:r>
              <a:rPr lang="en-US" dirty="0" smtClean="0"/>
              <a:t>Needles must be disposed in labeled sharps containers.</a:t>
            </a:r>
          </a:p>
          <a:p>
            <a:endParaRPr lang="en-US"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p:txBody>
          <a:bodyPr/>
          <a:lstStyle/>
          <a:p>
            <a:r>
              <a:rPr lang="en-US" smtClean="0"/>
              <a:t>Types of Bloodborne Pathogens</a:t>
            </a:r>
            <a:endParaRPr lang="en-US"/>
          </a:p>
        </p:txBody>
      </p:sp>
      <p:sp>
        <p:nvSpPr>
          <p:cNvPr id="9221" name="Rectangle 5"/>
          <p:cNvSpPr>
            <a:spLocks noGrp="1" noChangeArrowheads="1"/>
          </p:cNvSpPr>
          <p:nvPr>
            <p:ph type="body" idx="1"/>
          </p:nvPr>
        </p:nvSpPr>
        <p:spPr/>
        <p:txBody>
          <a:bodyPr/>
          <a:lstStyle/>
          <a:p>
            <a:r>
              <a:rPr lang="en-US" dirty="0" err="1" smtClean="0"/>
              <a:t>Bloodborne</a:t>
            </a:r>
            <a:r>
              <a:rPr lang="en-US" dirty="0" smtClean="0"/>
              <a:t> Pathogens Include:</a:t>
            </a:r>
          </a:p>
          <a:p>
            <a:pPr lvl="1"/>
            <a:r>
              <a:rPr lang="en-US" dirty="0" smtClean="0"/>
              <a:t>Malaria </a:t>
            </a:r>
          </a:p>
          <a:p>
            <a:pPr lvl="1"/>
            <a:r>
              <a:rPr lang="en-US" dirty="0" smtClean="0"/>
              <a:t>Syphilis </a:t>
            </a:r>
          </a:p>
          <a:p>
            <a:pPr lvl="1"/>
            <a:r>
              <a:rPr lang="en-US" dirty="0" smtClean="0"/>
              <a:t>Brucellosis </a:t>
            </a:r>
          </a:p>
          <a:p>
            <a:pPr lvl="1"/>
            <a:r>
              <a:rPr lang="en-US" dirty="0" smtClean="0"/>
              <a:t>Hepatitis B (HBV) </a:t>
            </a:r>
          </a:p>
          <a:p>
            <a:pPr lvl="1"/>
            <a:r>
              <a:rPr lang="en-US" dirty="0" smtClean="0"/>
              <a:t>Human Immunodeficiency Virus (HIV) </a:t>
            </a:r>
          </a:p>
          <a:p>
            <a:endParaRPr lang="en-US" dirty="0"/>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7885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78852" name="Rectangle 4"/>
          <p:cNvSpPr>
            <a:spLocks noGrp="1" noChangeArrowheads="1"/>
          </p:cNvSpPr>
          <p:nvPr>
            <p:ph type="title"/>
          </p:nvPr>
        </p:nvSpPr>
        <p:spPr>
          <a:xfrm>
            <a:off x="496956" y="345598"/>
            <a:ext cx="8325950" cy="1143000"/>
          </a:xfrm>
        </p:spPr>
        <p:txBody>
          <a:bodyPr/>
          <a:lstStyle/>
          <a:p>
            <a:r>
              <a:rPr lang="en-US" dirty="0" smtClean="0"/>
              <a:t>Broken Glassware </a:t>
            </a:r>
            <a:br>
              <a:rPr lang="en-US" dirty="0" smtClean="0"/>
            </a:br>
            <a:endParaRPr lang="en-US" dirty="0"/>
          </a:p>
        </p:txBody>
      </p:sp>
      <p:sp>
        <p:nvSpPr>
          <p:cNvPr id="78853" name="Rectangle 5"/>
          <p:cNvSpPr>
            <a:spLocks noGrp="1" noChangeArrowheads="1"/>
          </p:cNvSpPr>
          <p:nvPr>
            <p:ph type="body" idx="1"/>
          </p:nvPr>
        </p:nvSpPr>
        <p:spPr/>
        <p:txBody>
          <a:bodyPr/>
          <a:lstStyle/>
          <a:p>
            <a:r>
              <a:rPr lang="en-US" dirty="0" smtClean="0"/>
              <a:t>Broken glassware should be sterilized with an approved disinfectant solution before it is disturbed or cleaned up. </a:t>
            </a:r>
          </a:p>
          <a:p>
            <a:r>
              <a:rPr lang="en-US" dirty="0" smtClean="0"/>
              <a:t>Glassware that has been decontaminated may be disposed of in an appropriate sharps container.</a:t>
            </a:r>
          </a:p>
          <a:p>
            <a:r>
              <a:rPr lang="en-US" dirty="0" smtClean="0"/>
              <a:t>Don’t pick up broken glassware with your hands.</a:t>
            </a:r>
          </a:p>
          <a:p>
            <a:endParaRPr lang="en-US" dirty="0"/>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8089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80900" name="Rectangle 4"/>
          <p:cNvSpPr>
            <a:spLocks noGrp="1" noChangeArrowheads="1"/>
          </p:cNvSpPr>
          <p:nvPr>
            <p:ph type="title"/>
          </p:nvPr>
        </p:nvSpPr>
        <p:spPr/>
        <p:txBody>
          <a:bodyPr/>
          <a:lstStyle/>
          <a:p>
            <a:r>
              <a:rPr lang="en-US" dirty="0" smtClean="0"/>
              <a:t>Summary</a:t>
            </a:r>
            <a:endParaRPr lang="en-US" dirty="0"/>
          </a:p>
        </p:txBody>
      </p:sp>
      <p:sp>
        <p:nvSpPr>
          <p:cNvPr id="80901" name="Rectangle 5"/>
          <p:cNvSpPr>
            <a:spLocks noGrp="1" noChangeArrowheads="1"/>
          </p:cNvSpPr>
          <p:nvPr>
            <p:ph type="body" idx="1"/>
          </p:nvPr>
        </p:nvSpPr>
        <p:spPr/>
        <p:txBody>
          <a:bodyPr/>
          <a:lstStyle/>
          <a:p>
            <a:r>
              <a:rPr lang="en-US" dirty="0" smtClean="0"/>
              <a:t>Always know what you are working with. </a:t>
            </a:r>
          </a:p>
          <a:p>
            <a:r>
              <a:rPr lang="en-US" dirty="0" smtClean="0"/>
              <a:t>Use proper PPE in situations with </a:t>
            </a:r>
            <a:r>
              <a:rPr lang="en-US" dirty="0" err="1" smtClean="0"/>
              <a:t>Bloodborne</a:t>
            </a:r>
            <a:r>
              <a:rPr lang="en-US" dirty="0" smtClean="0"/>
              <a:t> Pathogens. </a:t>
            </a:r>
          </a:p>
          <a:p>
            <a:r>
              <a:rPr lang="en-US" dirty="0" smtClean="0"/>
              <a:t>Report all suspected exposures. </a:t>
            </a:r>
          </a:p>
          <a:p>
            <a:r>
              <a:rPr lang="en-US" dirty="0" smtClean="0"/>
              <a:t>Don't handle sharps or broken glass with your hands. </a:t>
            </a:r>
          </a:p>
          <a:p>
            <a:r>
              <a:rPr lang="en-US" dirty="0" smtClean="0"/>
              <a:t>Properly dispose of pathogen waste, PPE and Sharps.</a:t>
            </a:r>
          </a:p>
          <a:p>
            <a:endParaRPr lang="en-US" dirty="0"/>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8294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82948" name="Rectangle 4"/>
          <p:cNvSpPr>
            <a:spLocks noGrp="1" noChangeArrowheads="1"/>
          </p:cNvSpPr>
          <p:nvPr>
            <p:ph type="title"/>
          </p:nvPr>
        </p:nvSpPr>
        <p:spPr/>
        <p:txBody>
          <a:bodyPr/>
          <a:lstStyle/>
          <a:p>
            <a:r>
              <a:rPr lang="en-US" dirty="0" smtClean="0"/>
              <a:t>Questions</a:t>
            </a:r>
            <a:endParaRPr lang="en-US" dirty="0"/>
          </a:p>
        </p:txBody>
      </p:sp>
      <p:sp>
        <p:nvSpPr>
          <p:cNvPr id="82949" name="Rectangle 5"/>
          <p:cNvSpPr>
            <a:spLocks noGrp="1" noChangeArrowheads="1"/>
          </p:cNvSpPr>
          <p:nvPr>
            <p:ph type="body" idx="1"/>
          </p:nvPr>
        </p:nvSpPr>
        <p:spPr/>
        <p:txBody>
          <a:bodyPr/>
          <a:lstStyle/>
          <a:p>
            <a:r>
              <a:rPr lang="en-US" dirty="0" smtClean="0"/>
              <a:t>Please ask any questions you may have.  </a:t>
            </a:r>
          </a:p>
          <a:p>
            <a:r>
              <a:rPr lang="en-US" dirty="0" smtClean="0"/>
              <a:t>We want to ensure you understand all the information on </a:t>
            </a:r>
            <a:r>
              <a:rPr lang="en-US" dirty="0" err="1" smtClean="0"/>
              <a:t>Bloodborne</a:t>
            </a:r>
            <a:r>
              <a:rPr lang="en-US" dirty="0" smtClean="0"/>
              <a:t> Pathogens.</a:t>
            </a:r>
            <a:endParaRPr lang="en-US"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p:txBody>
          <a:bodyPr/>
          <a:lstStyle/>
          <a:p>
            <a:r>
              <a:rPr lang="en-US" dirty="0" smtClean="0"/>
              <a:t>Hepatitis B (HBV)</a:t>
            </a:r>
            <a:endParaRPr lang="en-US" dirty="0"/>
          </a:p>
        </p:txBody>
      </p:sp>
      <p:sp>
        <p:nvSpPr>
          <p:cNvPr id="11269" name="Rectangle 5"/>
          <p:cNvSpPr>
            <a:spLocks noGrp="1" noChangeArrowheads="1"/>
          </p:cNvSpPr>
          <p:nvPr>
            <p:ph type="body" idx="1"/>
          </p:nvPr>
        </p:nvSpPr>
        <p:spPr/>
        <p:txBody>
          <a:bodyPr/>
          <a:lstStyle/>
          <a:p>
            <a:pPr marL="236538" lvl="1" indent="-236538">
              <a:buFont typeface="Arial" pitchFamily="34" charset="0"/>
              <a:buChar char="•"/>
            </a:pPr>
            <a:r>
              <a:rPr lang="en-US" dirty="0" smtClean="0"/>
              <a:t>Is a virus that causes infection and inflammation of the liver. </a:t>
            </a:r>
          </a:p>
          <a:p>
            <a:pPr marL="236538" lvl="1" indent="-236538">
              <a:buFont typeface="Arial" pitchFamily="34" charset="0"/>
              <a:buChar char="•"/>
            </a:pPr>
            <a:r>
              <a:rPr lang="en-US" dirty="0" smtClean="0"/>
              <a:t>Is transmitted primarily through "blood to blood" contact. </a:t>
            </a:r>
          </a:p>
          <a:p>
            <a:pPr marL="236538" lvl="1" indent="-236538">
              <a:buFont typeface="Arial" pitchFamily="34" charset="0"/>
              <a:buChar char="•"/>
            </a:pPr>
            <a:r>
              <a:rPr lang="en-US" dirty="0" smtClean="0"/>
              <a:t>Can lead to serious conditions such as cirrhosis &amp; liver cancer. </a:t>
            </a:r>
          </a:p>
          <a:p>
            <a:pPr marL="236538" lvl="1" indent="-236538">
              <a:buFont typeface="Arial" pitchFamily="34" charset="0"/>
              <a:buChar char="•"/>
            </a:pPr>
            <a:r>
              <a:rPr lang="en-US" dirty="0" smtClean="0"/>
              <a:t>Can survive in dried blood for up to seven days. </a:t>
            </a:r>
          </a:p>
          <a:p>
            <a:pPr marL="236538" lvl="1" indent="-236538">
              <a:buFont typeface="Arial" pitchFamily="34" charset="0"/>
              <a:buChar char="•"/>
            </a:pPr>
            <a:r>
              <a:rPr lang="en-US" dirty="0" smtClean="0"/>
              <a:t>There is no "cure" or specific treatment for HBV.</a:t>
            </a:r>
          </a:p>
          <a:p>
            <a:pPr marL="236538" lvl="1" indent="-236538">
              <a:buFont typeface="Arial" pitchFamily="34" charset="0"/>
              <a:buChar char="•"/>
            </a:pPr>
            <a:r>
              <a:rPr lang="en-US" dirty="0" smtClean="0"/>
              <a:t>Many people develop antibodies to fight the disease which may prevent future infection</a:t>
            </a:r>
            <a:r>
              <a:rPr lang="en-US" dirty="0" smtClean="0"/>
              <a:t>.</a:t>
            </a:r>
          </a:p>
          <a:p>
            <a:endParaRPr lang="en-US" dirty="0"/>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15363"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15364" name="Rectangle 4"/>
          <p:cNvSpPr>
            <a:spLocks noGrp="1" noChangeArrowheads="1"/>
          </p:cNvSpPr>
          <p:nvPr>
            <p:ph type="title"/>
          </p:nvPr>
        </p:nvSpPr>
        <p:spPr/>
        <p:txBody>
          <a:bodyPr/>
          <a:lstStyle/>
          <a:p>
            <a:r>
              <a:rPr lang="en-US" smtClean="0"/>
              <a:t>HBV Symptoms</a:t>
            </a:r>
            <a:endParaRPr lang="en-US"/>
          </a:p>
        </p:txBody>
      </p:sp>
      <p:sp>
        <p:nvSpPr>
          <p:cNvPr id="15365" name="Rectangle 5"/>
          <p:cNvSpPr>
            <a:spLocks noGrp="1" noChangeArrowheads="1"/>
          </p:cNvSpPr>
          <p:nvPr>
            <p:ph type="body" idx="1"/>
          </p:nvPr>
        </p:nvSpPr>
        <p:spPr/>
        <p:txBody>
          <a:bodyPr/>
          <a:lstStyle/>
          <a:p>
            <a:r>
              <a:rPr lang="en-US" smtClean="0"/>
              <a:t> Mild flu-like symptoms </a:t>
            </a:r>
          </a:p>
          <a:p>
            <a:r>
              <a:rPr lang="en-US" smtClean="0"/>
              <a:t> Fatigue </a:t>
            </a:r>
          </a:p>
          <a:p>
            <a:r>
              <a:rPr lang="en-US" smtClean="0"/>
              <a:t> Possible stomach pain </a:t>
            </a:r>
          </a:p>
          <a:p>
            <a:r>
              <a:rPr lang="en-US" smtClean="0"/>
              <a:t> Loss of appetite </a:t>
            </a:r>
          </a:p>
          <a:p>
            <a:r>
              <a:rPr lang="en-US" smtClean="0"/>
              <a:t> Nausea </a:t>
            </a:r>
          </a:p>
          <a:p>
            <a:r>
              <a:rPr lang="en-US" smtClean="0"/>
              <a:t> Jaundice </a:t>
            </a:r>
          </a:p>
          <a:p>
            <a:r>
              <a:rPr lang="en-US" smtClean="0"/>
              <a:t> Darkened urine </a:t>
            </a:r>
            <a:endParaRPr lang="en-US"/>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17411"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17412" name="Rectangle 4"/>
          <p:cNvSpPr>
            <a:spLocks noGrp="1" noChangeArrowheads="1"/>
          </p:cNvSpPr>
          <p:nvPr>
            <p:ph type="title"/>
          </p:nvPr>
        </p:nvSpPr>
        <p:spPr/>
        <p:txBody>
          <a:bodyPr/>
          <a:lstStyle/>
          <a:p>
            <a:r>
              <a:rPr lang="en-US" smtClean="0"/>
              <a:t>Hepatitis B Vaccinations</a:t>
            </a:r>
            <a:endParaRPr lang="en-US"/>
          </a:p>
        </p:txBody>
      </p:sp>
      <p:sp>
        <p:nvSpPr>
          <p:cNvPr id="17413" name="Rectangle 5"/>
          <p:cNvSpPr>
            <a:spLocks noGrp="1" noChangeArrowheads="1"/>
          </p:cNvSpPr>
          <p:nvPr>
            <p:ph type="body" idx="1"/>
          </p:nvPr>
        </p:nvSpPr>
        <p:spPr>
          <a:xfrm>
            <a:off x="496956" y="1511712"/>
            <a:ext cx="8229600" cy="3925957"/>
          </a:xfrm>
        </p:spPr>
        <p:txBody>
          <a:bodyPr/>
          <a:lstStyle/>
          <a:p>
            <a:r>
              <a:rPr lang="en-US" dirty="0" smtClean="0"/>
              <a:t>Employees who have routine exposure to </a:t>
            </a:r>
            <a:r>
              <a:rPr lang="en-US" dirty="0" err="1" smtClean="0"/>
              <a:t>bloodborne</a:t>
            </a:r>
            <a:r>
              <a:rPr lang="en-US" dirty="0" smtClean="0"/>
              <a:t> pathogens (such as doctors, nurses, first aid responders, etc) shall be offered the Hepatitis B vaccine series at no cost to themselves unless: </a:t>
            </a:r>
          </a:p>
          <a:p>
            <a:pPr lvl="1"/>
            <a:r>
              <a:rPr lang="en-US" dirty="0" smtClean="0"/>
              <a:t>They have previously received the vaccine series. </a:t>
            </a:r>
          </a:p>
          <a:p>
            <a:pPr lvl="1"/>
            <a:r>
              <a:rPr lang="en-US" dirty="0" smtClean="0"/>
              <a:t>Antibody testing has revealed they are immune. </a:t>
            </a:r>
          </a:p>
          <a:p>
            <a:pPr lvl="1"/>
            <a:r>
              <a:rPr lang="en-US" dirty="0" smtClean="0"/>
              <a:t>The vaccine is contraindicated for medical reasons. </a:t>
            </a:r>
          </a:p>
          <a:p>
            <a:pPr lvl="1"/>
            <a:r>
              <a:rPr lang="en-US" dirty="0" smtClean="0"/>
              <a:t>In these cases they need not be offered the series. </a:t>
            </a:r>
            <a:endParaRPr lang="en-US"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19459"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19460" name="Rectangle 4"/>
          <p:cNvSpPr>
            <a:spLocks noGrp="1" noChangeArrowheads="1"/>
          </p:cNvSpPr>
          <p:nvPr>
            <p:ph type="title"/>
          </p:nvPr>
        </p:nvSpPr>
        <p:spPr/>
        <p:txBody>
          <a:bodyPr/>
          <a:lstStyle/>
          <a:p>
            <a:r>
              <a:rPr lang="en-US" smtClean="0"/>
              <a:t>Vaccination Process</a:t>
            </a:r>
            <a:endParaRPr lang="en-US"/>
          </a:p>
        </p:txBody>
      </p:sp>
      <p:sp>
        <p:nvSpPr>
          <p:cNvPr id="19461" name="Rectangle 5"/>
          <p:cNvSpPr>
            <a:spLocks noGrp="1" noChangeArrowheads="1"/>
          </p:cNvSpPr>
          <p:nvPr>
            <p:ph type="body" idx="1"/>
          </p:nvPr>
        </p:nvSpPr>
        <p:spPr/>
        <p:txBody>
          <a:bodyPr/>
          <a:lstStyle/>
          <a:p>
            <a:r>
              <a:rPr lang="en-US" dirty="0" smtClean="0"/>
              <a:t>Series of three shots. </a:t>
            </a:r>
          </a:p>
          <a:p>
            <a:r>
              <a:rPr lang="en-US" dirty="0" smtClean="0"/>
              <a:t>Second shot is given one month after the first.</a:t>
            </a:r>
          </a:p>
          <a:p>
            <a:r>
              <a:rPr lang="en-US" dirty="0" smtClean="0"/>
              <a:t>Third shot follows five months after the second.</a:t>
            </a:r>
          </a:p>
          <a:p>
            <a:r>
              <a:rPr lang="en-US" dirty="0" smtClean="0"/>
              <a:t>This series gradually builds up the body's immunity to the Hepatitis B virus.</a:t>
            </a:r>
          </a:p>
          <a:p>
            <a:endParaRPr lang="en-US" dirty="0"/>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21507"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21508" name="Rectangle 4"/>
          <p:cNvSpPr>
            <a:spLocks noGrp="1" noChangeArrowheads="1"/>
          </p:cNvSpPr>
          <p:nvPr>
            <p:ph type="title"/>
          </p:nvPr>
        </p:nvSpPr>
        <p:spPr/>
        <p:txBody>
          <a:bodyPr/>
          <a:lstStyle/>
          <a:p>
            <a:r>
              <a:rPr lang="en-US" smtClean="0"/>
              <a:t>Human Immunodeficiency Virus (HIV)</a:t>
            </a:r>
            <a:endParaRPr lang="en-US"/>
          </a:p>
        </p:txBody>
      </p:sp>
      <p:sp>
        <p:nvSpPr>
          <p:cNvPr id="21509" name="Rectangle 5"/>
          <p:cNvSpPr>
            <a:spLocks noGrp="1" noChangeArrowheads="1"/>
          </p:cNvSpPr>
          <p:nvPr>
            <p:ph type="body" idx="1"/>
          </p:nvPr>
        </p:nvSpPr>
        <p:spPr>
          <a:xfrm>
            <a:off x="496956" y="1629696"/>
            <a:ext cx="8229600" cy="3925957"/>
          </a:xfrm>
        </p:spPr>
        <p:txBody>
          <a:bodyPr/>
          <a:lstStyle/>
          <a:p>
            <a:r>
              <a:rPr lang="en-US" dirty="0" smtClean="0"/>
              <a:t>AIDS, or acquired immune deficiency syndrome, is caused by a virus called the human immunodeficiency virus, or HIV. </a:t>
            </a:r>
          </a:p>
          <a:p>
            <a:r>
              <a:rPr lang="en-US" dirty="0" smtClean="0"/>
              <a:t>It may be many years before AIDS actually develops.</a:t>
            </a:r>
          </a:p>
          <a:p>
            <a:r>
              <a:rPr lang="en-US" dirty="0" smtClean="0"/>
              <a:t>HIV attacks the body's immune system, weakening it so that it cannot fight other deadly diseases. AIDS is a fatal disease, and while treatment for it is improving, there is no known cure.</a:t>
            </a:r>
          </a:p>
          <a:p>
            <a:endParaRPr lang="en-US" dirty="0"/>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014413" y="6107113"/>
            <a:ext cx="1905000" cy="457200"/>
          </a:xfrm>
          <a:prstGeom prst="rect">
            <a:avLst/>
          </a:prstGeom>
          <a:noFill/>
          <a:ln w="9525">
            <a:noFill/>
            <a:miter lim="800000"/>
            <a:headEnd/>
            <a:tailEnd/>
          </a:ln>
          <a:effectLst/>
        </p:spPr>
        <p:txBody>
          <a:bodyPr wrap="none" anchor="ctr"/>
          <a:lstStyle/>
          <a:p>
            <a:endParaRPr lang="en-US"/>
          </a:p>
        </p:txBody>
      </p:sp>
      <p:sp>
        <p:nvSpPr>
          <p:cNvPr id="25603" name="Rectangle 3"/>
          <p:cNvSpPr>
            <a:spLocks noChangeArrowheads="1"/>
          </p:cNvSpPr>
          <p:nvPr/>
        </p:nvSpPr>
        <p:spPr bwMode="auto">
          <a:xfrm>
            <a:off x="3452813" y="6107113"/>
            <a:ext cx="2895600" cy="457200"/>
          </a:xfrm>
          <a:prstGeom prst="rect">
            <a:avLst/>
          </a:prstGeom>
          <a:noFill/>
          <a:ln w="9525">
            <a:noFill/>
            <a:miter lim="800000"/>
            <a:headEnd/>
            <a:tailEnd/>
          </a:ln>
          <a:effectLst/>
        </p:spPr>
        <p:txBody>
          <a:bodyPr wrap="none" anchor="ctr"/>
          <a:lstStyle/>
          <a:p>
            <a:endParaRPr lang="en-US"/>
          </a:p>
        </p:txBody>
      </p:sp>
      <p:sp>
        <p:nvSpPr>
          <p:cNvPr id="25604" name="Rectangle 4"/>
          <p:cNvSpPr>
            <a:spLocks noGrp="1" noChangeArrowheads="1"/>
          </p:cNvSpPr>
          <p:nvPr>
            <p:ph type="title"/>
          </p:nvPr>
        </p:nvSpPr>
        <p:spPr/>
        <p:txBody>
          <a:bodyPr/>
          <a:lstStyle/>
          <a:p>
            <a:r>
              <a:rPr lang="en-US" smtClean="0"/>
              <a:t>HIV and Direct Contact</a:t>
            </a:r>
            <a:endParaRPr lang="en-US"/>
          </a:p>
        </p:txBody>
      </p:sp>
      <p:sp>
        <p:nvSpPr>
          <p:cNvPr id="25605" name="Rectangle 5"/>
          <p:cNvSpPr>
            <a:spLocks noGrp="1" noChangeArrowheads="1"/>
          </p:cNvSpPr>
          <p:nvPr>
            <p:ph type="body" idx="1"/>
          </p:nvPr>
        </p:nvSpPr>
        <p:spPr/>
        <p:txBody>
          <a:bodyPr/>
          <a:lstStyle/>
          <a:p>
            <a:r>
              <a:rPr lang="en-US" smtClean="0"/>
              <a:t>The HIV virus is very fragile and will not survive very long outside of the human body. It is primarily of concern to employees providing first aid or medical care in situations involving fresh blood or other potentially infectious materials. </a:t>
            </a:r>
          </a:p>
          <a:p>
            <a:endParaRPr lang="en-US"/>
          </a:p>
        </p:txBody>
      </p:sp>
    </p:spTree>
  </p:cSld>
  <p:clrMapOvr>
    <a:masterClrMapping/>
  </p:clrMapOvr>
  <p:transition spd="slow">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1372</Words>
  <Application>Microsoft Office PowerPoint</Application>
  <PresentationFormat>On-screen Show (4:3)</PresentationFormat>
  <Paragraphs>191</Paragraphs>
  <Slides>32</Slides>
  <Notes>31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Bloodborne pathogens</vt:lpstr>
      <vt:lpstr>What Are Bloodborne Pathogens</vt:lpstr>
      <vt:lpstr>Types of Bloodborne Pathogens</vt:lpstr>
      <vt:lpstr>Hepatitis B (HBV)</vt:lpstr>
      <vt:lpstr>HBV Symptoms</vt:lpstr>
      <vt:lpstr>Hepatitis B Vaccinations</vt:lpstr>
      <vt:lpstr>Vaccination Process</vt:lpstr>
      <vt:lpstr>Human Immunodeficiency Virus (HIV)</vt:lpstr>
      <vt:lpstr>HIV and Direct Contact</vt:lpstr>
      <vt:lpstr>HIV Symptoms</vt:lpstr>
      <vt:lpstr>Bloodborne Pathogen Transmission</vt:lpstr>
      <vt:lpstr>Skin Provides a Barrier</vt:lpstr>
      <vt:lpstr>Mucous Membranes</vt:lpstr>
      <vt:lpstr>Signs &amp; Labels</vt:lpstr>
      <vt:lpstr>What is Regulated Waste</vt:lpstr>
      <vt:lpstr> Emergencies</vt:lpstr>
      <vt:lpstr>If you are exposed</vt:lpstr>
      <vt:lpstr>protection</vt:lpstr>
      <vt:lpstr>Personal Protective Equipment</vt:lpstr>
      <vt:lpstr>Rules to follow</vt:lpstr>
      <vt:lpstr>Gloves</vt:lpstr>
      <vt:lpstr>Goggles, Face Shields &amp; Aprons</vt:lpstr>
      <vt:lpstr>Contaminated Clothing</vt:lpstr>
      <vt:lpstr>Hand Washing</vt:lpstr>
      <vt:lpstr>Hygiene Rules</vt:lpstr>
      <vt:lpstr>Food Rules</vt:lpstr>
      <vt:lpstr>Decontamination &amp; Sterilization</vt:lpstr>
      <vt:lpstr>Spill Cleanup</vt:lpstr>
      <vt:lpstr>Precautions with Needles </vt:lpstr>
      <vt:lpstr>Broken Glassware  </vt:lpstr>
      <vt:lpstr>Summary</vt:lpstr>
      <vt:lpstr>Questions</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Natalizio</dc:creator>
  <cp:lastModifiedBy>HNI</cp:lastModifiedBy>
  <cp:revision>15</cp:revision>
  <dcterms:created xsi:type="dcterms:W3CDTF">2011-07-26T19:15:39Z</dcterms:created>
  <dcterms:modified xsi:type="dcterms:W3CDTF">2011-11-17T16:43:41Z</dcterms:modified>
</cp:coreProperties>
</file>