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8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26B"/>
    <a:srgbClr val="F6A11C"/>
    <a:srgbClr val="3569B2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44310-6A42-4F91-9052-65181B269DDC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4C710-6847-4396-BC67-4042BF7B97B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8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sz="800" dirty="0"/>
          </a:p>
          <a:p>
            <a:pPr>
              <a:defRPr/>
            </a:pPr>
            <a:endParaRPr lang="en-US" sz="800" dirty="0"/>
          </a:p>
          <a:p>
            <a:pPr>
              <a:defRPr/>
            </a:pPr>
            <a:endParaRPr lang="en-US" sz="8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8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09/13/2011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51800" cy="1470025"/>
          </a:xfrm>
        </p:spPr>
        <p:txBody>
          <a:bodyPr>
            <a:normAutofit/>
          </a:bodyPr>
          <a:lstStyle/>
          <a:p>
            <a:r>
              <a:rPr lang="en-US" sz="3400" b="1" dirty="0" smtClean="0">
                <a:latin typeface="Lucida Sans" pitchFamily="34" charset="0"/>
              </a:rPr>
              <a:t>Changing behaviors using the behavioral bank account</a:t>
            </a:r>
            <a:endParaRPr lang="en-US" sz="3400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6491" y="2130425"/>
            <a:ext cx="8095339" cy="1470025"/>
          </a:xfrm>
        </p:spPr>
        <p:txBody>
          <a:bodyPr/>
          <a:lstStyle/>
          <a:p>
            <a:r>
              <a:rPr lang="en-US" dirty="0" smtClean="0"/>
              <a:t>Thank You For Attending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3124200"/>
            <a:ext cx="7848600" cy="1393825"/>
          </a:xfrm>
          <a:prstGeom prst="rect">
            <a:avLst/>
          </a:prstGeom>
          <a:effectLst/>
        </p:spPr>
        <p:txBody>
          <a:bodyPr anchor="ctr">
            <a:normAutofit fontScale="97500"/>
          </a:bodyPr>
          <a:lstStyle/>
          <a:p>
            <a:pPr defTabSz="457200" fontAlgn="auto">
              <a:spcAft>
                <a:spcPts val="0"/>
              </a:spcAft>
              <a:defRPr/>
            </a:pPr>
            <a:r>
              <a:rPr lang="en-US" sz="2000" b="1" cap="all" dirty="0">
                <a:solidFill>
                  <a:srgbClr val="F6A11C"/>
                </a:solidFill>
                <a:latin typeface="Lucida Sans Unicode" pitchFamily="34" charset="0"/>
                <a:ea typeface="+mj-ea"/>
                <a:cs typeface="Lucida Sans Unicode" pitchFamily="34" charset="0"/>
              </a:rPr>
              <a:t>Visit </a:t>
            </a:r>
            <a:r>
              <a:rPr lang="en-US" sz="2000" b="1" u="sng" cap="all" dirty="0">
                <a:solidFill>
                  <a:srgbClr val="F6A11C"/>
                </a:solidFill>
                <a:latin typeface="Lucida Sans Unicode" pitchFamily="34" charset="0"/>
                <a:ea typeface="+mj-ea"/>
                <a:cs typeface="Lucida Sans Unicode" pitchFamily="34" charset="0"/>
              </a:rPr>
              <a:t>HNI.com</a:t>
            </a:r>
            <a:r>
              <a:rPr lang="en-US" sz="2000" b="1" cap="all" dirty="0">
                <a:solidFill>
                  <a:srgbClr val="F6A11C"/>
                </a:solidFill>
                <a:latin typeface="Lucida Sans Unicode" pitchFamily="34" charset="0"/>
                <a:ea typeface="+mj-ea"/>
                <a:cs typeface="Lucida Sans Unicode" pitchFamily="34" charset="0"/>
              </a:rPr>
              <a:t> for more educational opportunities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Content Placeholder 2"/>
          <p:cNvSpPr>
            <a:spLocks noGrp="1"/>
          </p:cNvSpPr>
          <p:nvPr>
            <p:ph idx="1"/>
          </p:nvPr>
        </p:nvSpPr>
        <p:spPr>
          <a:xfrm>
            <a:off x="685800" y="1694550"/>
            <a:ext cx="8001000" cy="3810000"/>
          </a:xfrm>
        </p:spPr>
        <p:txBody>
          <a:bodyPr/>
          <a:lstStyle/>
          <a:p>
            <a:pPr eaLnBrk="1" hangingPunct="1">
              <a:buClr>
                <a:srgbClr val="7B726B"/>
              </a:buClr>
              <a:buFont typeface="Arial" pitchFamily="34" charset="0"/>
              <a:buChar char="•"/>
            </a:pPr>
            <a:r>
              <a:rPr lang="en-US" dirty="0" smtClean="0"/>
              <a:t>Costly Unwanted Behaviors – Do you have any bad actors?</a:t>
            </a:r>
          </a:p>
          <a:p>
            <a:pPr lvl="1" eaLnBrk="1" hangingPunct="1">
              <a:buClr>
                <a:srgbClr val="7B726B"/>
              </a:buClr>
              <a:buFont typeface="Lucida Sans Unicode" pitchFamily="34" charset="0"/>
              <a:buChar char="₋"/>
            </a:pPr>
            <a:r>
              <a:rPr lang="en-US" dirty="0" smtClean="0"/>
              <a:t>Survey</a:t>
            </a:r>
          </a:p>
          <a:p>
            <a:pPr lvl="1" eaLnBrk="1" hangingPunct="1">
              <a:buClr>
                <a:srgbClr val="7B726B"/>
              </a:buClr>
              <a:buFont typeface="Lucida Sans Unicode" pitchFamily="34" charset="0"/>
              <a:buChar char="₋"/>
            </a:pPr>
            <a:r>
              <a:rPr lang="en-US" dirty="0" smtClean="0"/>
              <a:t>Listening Session</a:t>
            </a:r>
          </a:p>
          <a:p>
            <a:pPr lvl="1" eaLnBrk="1" hangingPunct="1">
              <a:buClr>
                <a:srgbClr val="7B726B"/>
              </a:buClr>
              <a:buFont typeface="Lucida Sans Unicode" pitchFamily="34" charset="0"/>
              <a:buChar char="₋"/>
            </a:pPr>
            <a:r>
              <a:rPr lang="en-US" dirty="0" smtClean="0"/>
              <a:t>Roundtable</a:t>
            </a:r>
          </a:p>
          <a:p>
            <a:pPr lvl="1" eaLnBrk="1" hangingPunct="1">
              <a:buClr>
                <a:srgbClr val="7B726B"/>
              </a:buClr>
              <a:buFont typeface="Lucida Sans Unicode" pitchFamily="34" charset="0"/>
              <a:buChar char="₋"/>
            </a:pPr>
            <a:r>
              <a:rPr lang="en-US" dirty="0" smtClean="0"/>
              <a:t>Ask them – they will tell you!</a:t>
            </a:r>
          </a:p>
          <a:p>
            <a:pPr lvl="1" eaLnBrk="1" hangingPunct="1">
              <a:buClr>
                <a:srgbClr val="7B726B"/>
              </a:buClr>
              <a:buFont typeface="Lucida Sans Unicode" pitchFamily="34" charset="0"/>
              <a:buChar char="₋"/>
            </a:pPr>
            <a:r>
              <a:rPr lang="en-US" dirty="0" smtClean="0"/>
              <a:t>Rolling Stone/Shining Star activity</a:t>
            </a:r>
          </a:p>
          <a:p>
            <a:pPr lvl="1" eaLnBrk="1" hangingPunct="1">
              <a:buClr>
                <a:srgbClr val="7B726B"/>
              </a:buClr>
            </a:pPr>
            <a:endParaRPr lang="en-US" dirty="0" smtClean="0"/>
          </a:p>
          <a:p>
            <a:pPr lvl="1" eaLnBrk="1" hangingPunct="1">
              <a:buClr>
                <a:srgbClr val="7B726B"/>
              </a:buClr>
            </a:pPr>
            <a:endParaRPr lang="en-US" dirty="0" smtClean="0"/>
          </a:p>
          <a:p>
            <a:pPr lvl="1" eaLnBrk="1" hangingPunct="1">
              <a:buClr>
                <a:srgbClr val="7B726B"/>
              </a:buClr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09600" y="388260"/>
            <a:ext cx="7999413" cy="871538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000" dirty="0" smtClean="0">
                <a:solidFill>
                  <a:srgbClr val="3569B2"/>
                </a:solidFill>
              </a:rPr>
              <a:t>Tools to uncover unwanted and wanted behaviors  </a:t>
            </a:r>
            <a:r>
              <a:rPr lang="en-US" sz="1800" dirty="0" smtClean="0">
                <a:solidFill>
                  <a:srgbClr val="3569B2"/>
                </a:solidFill>
              </a:rPr>
              <a:t>(if we don’t change something, nothing changes)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Examples of negative behaviors</a:t>
            </a:r>
            <a:endParaRPr lang="en-US" dirty="0"/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917575" y="1357313"/>
            <a:ext cx="2968625" cy="464820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Damage to Product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Damage to company property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Careless treatment of property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Loss of property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Damage to customer property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Failure to maintain property in care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No Call No Show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Tardiness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Cell Phone usage/texting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Rapid pace to make down time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Lost time Accident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Vehicular Accident</a:t>
            </a:r>
          </a:p>
          <a:p>
            <a:pPr eaLnBrk="1" hangingPunct="1">
              <a:lnSpc>
                <a:spcPct val="100000"/>
              </a:lnSpc>
            </a:pPr>
            <a:r>
              <a:rPr lang="en-US" sz="1600" dirty="0" smtClean="0">
                <a:solidFill>
                  <a:srgbClr val="7B726B"/>
                </a:solidFill>
              </a:rPr>
              <a:t>Unsafe Acts</a:t>
            </a:r>
          </a:p>
          <a:p>
            <a:pPr eaLnBrk="1" hangingPunct="1">
              <a:lnSpc>
                <a:spcPct val="100000"/>
              </a:lnSpc>
              <a:buFont typeface="Arial" pitchFamily="34" charset="0"/>
              <a:buNone/>
            </a:pPr>
            <a:endParaRPr lang="en-US" sz="1600" dirty="0" smtClean="0">
              <a:solidFill>
                <a:srgbClr val="7B726B"/>
              </a:solidFill>
            </a:endParaRPr>
          </a:p>
          <a:p>
            <a:pPr eaLnBrk="1" hangingPunct="1">
              <a:lnSpc>
                <a:spcPct val="100000"/>
              </a:lnSpc>
              <a:buFont typeface="Arial" pitchFamily="34" charset="0"/>
              <a:buNone/>
            </a:pPr>
            <a:endParaRPr lang="en-US" sz="1600" dirty="0" smtClean="0">
              <a:solidFill>
                <a:srgbClr val="7B726B"/>
              </a:solidFill>
            </a:endParaRPr>
          </a:p>
          <a:p>
            <a:pPr eaLnBrk="1" hangingPunct="1">
              <a:lnSpc>
                <a:spcPct val="100000"/>
              </a:lnSpc>
            </a:pPr>
            <a:endParaRPr lang="en-US" sz="1600" dirty="0" smtClean="0">
              <a:solidFill>
                <a:srgbClr val="7B726B"/>
              </a:solidFill>
            </a:endParaRPr>
          </a:p>
          <a:p>
            <a:pPr eaLnBrk="1" hangingPunct="1">
              <a:lnSpc>
                <a:spcPct val="100000"/>
              </a:lnSpc>
            </a:pPr>
            <a:endParaRPr lang="en-US" sz="1600" dirty="0" smtClean="0">
              <a:solidFill>
                <a:srgbClr val="7B726B"/>
              </a:solidFill>
            </a:endParaRPr>
          </a:p>
          <a:p>
            <a:pPr eaLnBrk="1" hangingPunct="1">
              <a:lnSpc>
                <a:spcPct val="100000"/>
              </a:lnSpc>
            </a:pPr>
            <a:endParaRPr lang="en-US" sz="1600" dirty="0" smtClean="0">
              <a:solidFill>
                <a:srgbClr val="7B726B"/>
              </a:solidFill>
            </a:endParaRPr>
          </a:p>
          <a:p>
            <a:pPr eaLnBrk="1" hangingPunct="1">
              <a:lnSpc>
                <a:spcPct val="100000"/>
              </a:lnSpc>
            </a:pPr>
            <a:endParaRPr lang="en-US" sz="1600" dirty="0" smtClean="0">
              <a:solidFill>
                <a:srgbClr val="7B726B"/>
              </a:solidFill>
            </a:endParaRPr>
          </a:p>
          <a:p>
            <a:pPr eaLnBrk="1" hangingPunct="1">
              <a:lnSpc>
                <a:spcPct val="100000"/>
              </a:lnSpc>
            </a:pPr>
            <a:endParaRPr lang="en-US" sz="1600" dirty="0" smtClean="0">
              <a:solidFill>
                <a:srgbClr val="7B726B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953000" y="1371600"/>
            <a:ext cx="2968625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Near Miss</a:t>
            </a:r>
          </a:p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Insubordination</a:t>
            </a:r>
          </a:p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Quality issue</a:t>
            </a:r>
          </a:p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Customer Issue or complaint</a:t>
            </a:r>
          </a:p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Failure to inspect</a:t>
            </a:r>
          </a:p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Failure to meet goal</a:t>
            </a:r>
          </a:p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Failure of Drug test</a:t>
            </a:r>
          </a:p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DUI</a:t>
            </a:r>
          </a:p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Failure to participate in Wellness program</a:t>
            </a:r>
          </a:p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Smoking</a:t>
            </a:r>
          </a:p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Failure to participate in HRA</a:t>
            </a:r>
          </a:p>
          <a:p>
            <a:pPr marL="342900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7B726B"/>
                </a:solidFill>
                <a:latin typeface="Lucida Sans Unicode" pitchFamily="34" charset="0"/>
              </a:rPr>
              <a:t>Can you think of any others?  What do these cost?  Can you Quantify?</a:t>
            </a:r>
          </a:p>
          <a:p>
            <a:pPr marL="342900" indent="-285750">
              <a:buFont typeface="Arial" pitchFamily="34" charset="0"/>
              <a:buChar char="•"/>
            </a:pPr>
            <a:endParaRPr lang="en-US" sz="1600" dirty="0">
              <a:solidFill>
                <a:srgbClr val="7B726B"/>
              </a:solidFill>
              <a:latin typeface="Lucida Sans Unicode" pitchFamily="34" charset="0"/>
            </a:endParaRPr>
          </a:p>
          <a:p>
            <a:pPr marL="342900" indent="-285750">
              <a:buFont typeface="Arial" pitchFamily="34" charset="0"/>
              <a:buChar char="•"/>
            </a:pPr>
            <a:endParaRPr lang="en-US" sz="1600" dirty="0">
              <a:solidFill>
                <a:srgbClr val="7B726B"/>
              </a:solidFill>
              <a:latin typeface="Lucida Sans Unicode" pitchFamily="34" charset="0"/>
            </a:endParaRPr>
          </a:p>
          <a:p>
            <a:pPr marL="342900" indent="-285750">
              <a:buFont typeface="Arial" pitchFamily="34" charset="0"/>
              <a:buChar char="•"/>
            </a:pPr>
            <a:endParaRPr lang="en-US" sz="1600" dirty="0">
              <a:solidFill>
                <a:srgbClr val="7B726B"/>
              </a:solidFill>
              <a:latin typeface="Lucida Sans Unicode" pitchFamily="34" charset="0"/>
            </a:endParaRPr>
          </a:p>
          <a:p>
            <a:pPr marL="342900" indent="-285750">
              <a:buFont typeface="Arial" pitchFamily="34" charset="0"/>
              <a:buChar char="•"/>
            </a:pPr>
            <a:endParaRPr lang="en-US" sz="1600" dirty="0">
              <a:solidFill>
                <a:srgbClr val="7B726B"/>
              </a:solidFill>
              <a:latin typeface="Lucida Sans Unicode" pitchFamily="34" charset="0"/>
            </a:endParaRPr>
          </a:p>
          <a:p>
            <a:pPr marL="342900" indent="-285750">
              <a:buFont typeface="Arial" pitchFamily="34" charset="0"/>
              <a:buChar char="•"/>
            </a:pPr>
            <a:endParaRPr lang="en-US" sz="1600" dirty="0">
              <a:solidFill>
                <a:srgbClr val="7B726B"/>
              </a:solidFill>
              <a:latin typeface="Lucida Sans Unicode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Credit with Positive behavior</a:t>
            </a:r>
            <a:br>
              <a:rPr lang="en-US" dirty="0" smtClean="0"/>
            </a:br>
            <a:r>
              <a:rPr lang="en-US" dirty="0" smtClean="0"/>
              <a:t>using the Behavior Bank Account </a:t>
            </a:r>
            <a:endParaRPr lang="en-US" dirty="0"/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New way to identify behaviors and pay or charge for employee behavior.</a:t>
            </a:r>
          </a:p>
          <a:p>
            <a:r>
              <a:rPr lang="en-US" sz="1600" dirty="0" smtClean="0"/>
              <a:t>Account balance for individual incentive or total performance package.</a:t>
            </a:r>
          </a:p>
          <a:p>
            <a:r>
              <a:rPr lang="en-US" sz="1600" dirty="0" smtClean="0"/>
              <a:t>Subtraction from annual account in varying amounts based on severity.</a:t>
            </a:r>
          </a:p>
          <a:p>
            <a:r>
              <a:rPr lang="en-US" sz="1600" dirty="0" smtClean="0"/>
              <a:t>Someone has to pay for the waste created, shouldn't the employees share in this process?</a:t>
            </a:r>
          </a:p>
          <a:p>
            <a:r>
              <a:rPr lang="en-US" sz="1600" dirty="0" smtClean="0"/>
              <a:t> They can add to reduced balance by:</a:t>
            </a:r>
          </a:p>
          <a:p>
            <a:pPr lvl="1"/>
            <a:r>
              <a:rPr lang="en-US" sz="1600" dirty="0" smtClean="0"/>
              <a:t>Presenting to the group on a topic.</a:t>
            </a:r>
          </a:p>
          <a:p>
            <a:pPr lvl="1"/>
            <a:r>
              <a:rPr lang="en-US" sz="1600" dirty="0" smtClean="0"/>
              <a:t>Write an article.</a:t>
            </a:r>
          </a:p>
          <a:p>
            <a:pPr lvl="1"/>
            <a:r>
              <a:rPr lang="en-US" sz="1600" dirty="0" smtClean="0"/>
              <a:t>Improve biometrics.</a:t>
            </a:r>
          </a:p>
          <a:p>
            <a:pPr lvl="1"/>
            <a:r>
              <a:rPr lang="en-US" sz="1600" dirty="0" smtClean="0"/>
              <a:t>Kick a habit.</a:t>
            </a:r>
          </a:p>
          <a:p>
            <a:pPr lvl="1"/>
            <a:r>
              <a:rPr lang="en-US" sz="1600" dirty="0" smtClean="0"/>
              <a:t>Change a behavior.</a:t>
            </a:r>
          </a:p>
          <a:p>
            <a:pPr lvl="1"/>
            <a:endParaRPr lang="en-US" sz="16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some incentive programs fail</a:t>
            </a:r>
          </a:p>
        </p:txBody>
      </p:sp>
      <p:sp>
        <p:nvSpPr>
          <p:cNvPr id="3891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incentives can fail due to:</a:t>
            </a:r>
          </a:p>
          <a:p>
            <a:pPr lvl="1"/>
            <a:r>
              <a:rPr lang="en-US" dirty="0" smtClean="0"/>
              <a:t>	One persons incident can wipe out the group.</a:t>
            </a:r>
          </a:p>
          <a:p>
            <a:pPr lvl="1"/>
            <a:r>
              <a:rPr lang="en-US" dirty="0" smtClean="0"/>
              <a:t>	Animosity can be created.</a:t>
            </a:r>
          </a:p>
          <a:p>
            <a:pPr lvl="1"/>
            <a:r>
              <a:rPr lang="en-US" dirty="0" smtClean="0"/>
              <a:t>	Sense of entitlement takes over. </a:t>
            </a:r>
          </a:p>
          <a:p>
            <a:pPr lvl="1"/>
            <a:r>
              <a:rPr lang="en-US" dirty="0" smtClean="0"/>
              <a:t>	Delayed reporting = worsened condition.</a:t>
            </a:r>
          </a:p>
          <a:p>
            <a:pPr lvl="1"/>
            <a:r>
              <a:rPr lang="en-US" dirty="0" smtClean="0"/>
              <a:t>	Boredom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647044" cy="1143000"/>
          </a:xfrm>
        </p:spPr>
        <p:txBody>
          <a:bodyPr>
            <a:normAutofit/>
          </a:bodyPr>
          <a:lstStyle/>
          <a:p>
            <a:r>
              <a:rPr lang="en-US" sz="2200" dirty="0" smtClean="0"/>
              <a:t>Ways to help your employees “own” their own risk</a:t>
            </a:r>
            <a:endParaRPr lang="en-US" sz="2200" dirty="0"/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496956" y="1440546"/>
            <a:ext cx="8229600" cy="3925957"/>
          </a:xfrm>
        </p:spPr>
        <p:txBody>
          <a:bodyPr>
            <a:noAutofit/>
          </a:bodyPr>
          <a:lstStyle/>
          <a:p>
            <a:r>
              <a:rPr lang="en-US" dirty="0" smtClean="0"/>
              <a:t>The New Way</a:t>
            </a:r>
          </a:p>
          <a:p>
            <a:pPr lvl="1"/>
            <a:r>
              <a:rPr lang="en-US" dirty="0" smtClean="0"/>
              <a:t>Find out why they work and what is important to them.</a:t>
            </a:r>
          </a:p>
          <a:p>
            <a:pPr lvl="1"/>
            <a:r>
              <a:rPr lang="en-US" dirty="0" smtClean="0"/>
              <a:t>Teach your employees the business.</a:t>
            </a:r>
          </a:p>
          <a:p>
            <a:pPr lvl="1"/>
            <a:r>
              <a:rPr lang="en-US" dirty="0" smtClean="0"/>
              <a:t>Show them how waste affects them.</a:t>
            </a:r>
          </a:p>
          <a:p>
            <a:pPr lvl="1"/>
            <a:r>
              <a:rPr lang="en-US" dirty="0" smtClean="0"/>
              <a:t>Profit = Raises and benefits.</a:t>
            </a:r>
          </a:p>
          <a:p>
            <a:pPr lvl="1"/>
            <a:r>
              <a:rPr lang="en-US" dirty="0" smtClean="0"/>
              <a:t>Show them all of the factors that go into earning a profit.</a:t>
            </a:r>
          </a:p>
          <a:p>
            <a:pPr lvl="1"/>
            <a:r>
              <a:rPr lang="en-US" dirty="0" smtClean="0"/>
              <a:t>Teach them that negative behaviors and waste cost everyone.</a:t>
            </a:r>
          </a:p>
          <a:p>
            <a:pPr lvl="1"/>
            <a:r>
              <a:rPr lang="en-US" dirty="0" smtClean="0"/>
              <a:t>Track your results.</a:t>
            </a:r>
          </a:p>
          <a:p>
            <a:r>
              <a:rPr lang="en-US" dirty="0" smtClean="0"/>
              <a:t>Tool – Ownership Circle Demo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 world examples</a:t>
            </a:r>
          </a:p>
        </p:txBody>
      </p:sp>
      <p:sp>
        <p:nvSpPr>
          <p:cNvPr id="430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Redi</a:t>
            </a:r>
            <a:r>
              <a:rPr lang="en-US" dirty="0" smtClean="0"/>
              <a:t> – Mix - $70,000 in annual uninsured loss recovered.</a:t>
            </a:r>
          </a:p>
          <a:p>
            <a:r>
              <a:rPr lang="en-US" dirty="0" smtClean="0"/>
              <a:t>Trucking/Warehousing – 60% reduction in Errors.</a:t>
            </a:r>
          </a:p>
          <a:p>
            <a:r>
              <a:rPr lang="en-US" dirty="0" smtClean="0"/>
              <a:t>Manufacturer – Customer returns down by 50%.</a:t>
            </a:r>
          </a:p>
          <a:p>
            <a:r>
              <a:rPr lang="en-US" dirty="0" smtClean="0"/>
              <a:t>Construction – 2 DUIs annually to none.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example</a:t>
            </a:r>
            <a:endParaRPr lang="en-US" dirty="0"/>
          </a:p>
        </p:txBody>
      </p:sp>
      <p:sp>
        <p:nvSpPr>
          <p:cNvPr id="45058" name="Rectangle 6"/>
          <p:cNvSpPr>
            <a:spLocks noChangeArrowheads="1"/>
          </p:cNvSpPr>
          <p:nvPr/>
        </p:nvSpPr>
        <p:spPr bwMode="auto">
          <a:xfrm>
            <a:off x="428625" y="1396998"/>
            <a:ext cx="8305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7B726B"/>
                </a:solidFill>
                <a:latin typeface="Lucida Sans" pitchFamily="34" charset="0"/>
              </a:rPr>
              <a:t>Safety Performance Program</a:t>
            </a:r>
          </a:p>
          <a:p>
            <a:pPr algn="ctr"/>
            <a:endParaRPr lang="en-US" b="1" dirty="0">
              <a:solidFill>
                <a:srgbClr val="7B726B"/>
              </a:solidFill>
              <a:latin typeface="Lucida Sans" pitchFamily="34" charset="0"/>
            </a:endParaRPr>
          </a:p>
          <a:p>
            <a:r>
              <a:rPr lang="en-US" dirty="0">
                <a:solidFill>
                  <a:srgbClr val="7B726B"/>
                </a:solidFill>
                <a:latin typeface="Lucida Sans" pitchFamily="34" charset="0"/>
              </a:rPr>
              <a:t>Program date – From</a:t>
            </a:r>
            <a:r>
              <a:rPr lang="en-US" dirty="0" smtClean="0">
                <a:solidFill>
                  <a:srgbClr val="7B726B"/>
                </a:solidFill>
                <a:latin typeface="Lucida Sans" pitchFamily="34" charset="0"/>
              </a:rPr>
              <a:t>:____________   To</a:t>
            </a:r>
            <a:r>
              <a:rPr lang="en-US" dirty="0">
                <a:solidFill>
                  <a:srgbClr val="7B726B"/>
                </a:solidFill>
                <a:latin typeface="Lucida Sans" pitchFamily="34" charset="0"/>
              </a:rPr>
              <a:t>:____________</a:t>
            </a:r>
          </a:p>
          <a:p>
            <a:endParaRPr lang="en-US" sz="800" dirty="0">
              <a:solidFill>
                <a:srgbClr val="7B726B"/>
              </a:solidFill>
              <a:latin typeface="Lucida Sans" pitchFamily="34" charset="0"/>
            </a:endParaRPr>
          </a:p>
          <a:p>
            <a:r>
              <a:rPr lang="en-US" dirty="0">
                <a:solidFill>
                  <a:srgbClr val="7B726B"/>
                </a:solidFill>
                <a:latin typeface="Lucida Sans" pitchFamily="34" charset="0"/>
              </a:rPr>
              <a:t>$___________________Has been put into your account.</a:t>
            </a:r>
          </a:p>
          <a:p>
            <a:r>
              <a:rPr lang="en-US" u="sng" dirty="0">
                <a:solidFill>
                  <a:srgbClr val="7B726B"/>
                </a:solidFill>
                <a:latin typeface="Lucida Sans" pitchFamily="34" charset="0"/>
              </a:rPr>
              <a:t>Subtractions:</a:t>
            </a:r>
            <a:endParaRPr lang="en-US" sz="2000" u="sng" dirty="0">
              <a:solidFill>
                <a:srgbClr val="7B726B"/>
              </a:solidFill>
              <a:latin typeface="Lucida Sans" pitchFamily="34" charset="0"/>
            </a:endParaRPr>
          </a:p>
          <a:p>
            <a:pPr lvl="1" algn="ctr"/>
            <a:r>
              <a:rPr lang="en-US" dirty="0">
                <a:solidFill>
                  <a:srgbClr val="7B726B"/>
                </a:solidFill>
                <a:latin typeface="Lucida Sans" pitchFamily="34" charset="0"/>
              </a:rPr>
              <a:t>$100 Loss Time injury-At Fault                     __________</a:t>
            </a:r>
          </a:p>
          <a:p>
            <a:pPr lvl="1" algn="ctr"/>
            <a:r>
              <a:rPr lang="en-US" dirty="0">
                <a:solidFill>
                  <a:srgbClr val="7B726B"/>
                </a:solidFill>
                <a:latin typeface="Lucida Sans" pitchFamily="34" charset="0"/>
              </a:rPr>
              <a:t>$100 Property Damage-At Fault                     __________</a:t>
            </a:r>
          </a:p>
          <a:p>
            <a:pPr lvl="1" algn="ctr"/>
            <a:r>
              <a:rPr lang="en-US" dirty="0">
                <a:solidFill>
                  <a:srgbClr val="7B726B"/>
                </a:solidFill>
                <a:latin typeface="Lucida Sans" pitchFamily="34" charset="0"/>
              </a:rPr>
              <a:t>$  50 Tardy/No call-No show                          __________</a:t>
            </a:r>
          </a:p>
          <a:p>
            <a:pPr lvl="1" algn="ctr"/>
            <a:r>
              <a:rPr lang="en-US" dirty="0">
                <a:solidFill>
                  <a:srgbClr val="7B726B"/>
                </a:solidFill>
                <a:latin typeface="Lucida Sans" pitchFamily="34" charset="0"/>
              </a:rPr>
              <a:t> $  75 Failure to wear P.P.E.                             __________</a:t>
            </a:r>
          </a:p>
          <a:p>
            <a:pPr lvl="1" algn="ctr"/>
            <a:r>
              <a:rPr lang="en-US" dirty="0">
                <a:solidFill>
                  <a:srgbClr val="7B726B"/>
                </a:solidFill>
                <a:latin typeface="Lucida Sans" pitchFamily="34" charset="0"/>
              </a:rPr>
              <a:t>$100 Failure to report a P.D./W.C. Incident    __________</a:t>
            </a:r>
          </a:p>
          <a:p>
            <a:pPr algn="ctr"/>
            <a:endParaRPr lang="en-US" dirty="0">
              <a:solidFill>
                <a:srgbClr val="7B726B"/>
              </a:solidFill>
              <a:latin typeface="Lucida Sans" pitchFamily="34" charset="0"/>
            </a:endParaRPr>
          </a:p>
          <a:p>
            <a:r>
              <a:rPr lang="en-US" dirty="0">
                <a:solidFill>
                  <a:srgbClr val="7B726B"/>
                </a:solidFill>
                <a:latin typeface="Lucida Sans" pitchFamily="34" charset="0"/>
              </a:rPr>
              <a:t>   BONUS PAID ANNUALLY on __________ Total_________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 your chances for success!</a:t>
            </a:r>
            <a:endParaRPr lang="en-US" dirty="0"/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>
          <a:xfrm>
            <a:off x="496956" y="1367976"/>
            <a:ext cx="8229600" cy="3925957"/>
          </a:xfrm>
        </p:spPr>
        <p:txBody>
          <a:bodyPr>
            <a:noAutofit/>
          </a:bodyPr>
          <a:lstStyle/>
          <a:p>
            <a:r>
              <a:rPr lang="en-US" sz="1800" dirty="0" smtClean="0"/>
              <a:t>Get the behaviors from your employees to assure buy in.</a:t>
            </a:r>
          </a:p>
          <a:p>
            <a:r>
              <a:rPr lang="en-US" sz="1800" dirty="0" smtClean="0"/>
              <a:t>Pay attention to the buy in.</a:t>
            </a:r>
          </a:p>
          <a:p>
            <a:r>
              <a:rPr lang="en-US" sz="1800" dirty="0" smtClean="0"/>
              <a:t>Limit the negatives to 5 or 6.</a:t>
            </a:r>
          </a:p>
          <a:p>
            <a:r>
              <a:rPr lang="en-US" sz="1800" dirty="0" smtClean="0"/>
              <a:t>Create a spreadsheet.</a:t>
            </a:r>
          </a:p>
          <a:p>
            <a:r>
              <a:rPr lang="en-US" sz="1800" dirty="0" smtClean="0"/>
              <a:t>Appoint a trusted record keeper.</a:t>
            </a:r>
          </a:p>
          <a:p>
            <a:r>
              <a:rPr lang="en-US" sz="1800" dirty="0" smtClean="0"/>
              <a:t>Spin this as a positive because it is.</a:t>
            </a:r>
          </a:p>
          <a:p>
            <a:r>
              <a:rPr lang="en-US" sz="1800" dirty="0" smtClean="0"/>
              <a:t>Involve the office.</a:t>
            </a:r>
          </a:p>
          <a:p>
            <a:r>
              <a:rPr lang="en-US" sz="1800" dirty="0" smtClean="0"/>
              <a:t>Arguing is not allowed.</a:t>
            </a:r>
          </a:p>
          <a:p>
            <a:r>
              <a:rPr lang="en-US" sz="1800" dirty="0" smtClean="0"/>
              <a:t>Program is optional.</a:t>
            </a:r>
          </a:p>
          <a:p>
            <a:r>
              <a:rPr lang="en-US" sz="1800" dirty="0" smtClean="0"/>
              <a:t>Show off your best and worst actors.</a:t>
            </a:r>
          </a:p>
          <a:p>
            <a:r>
              <a:rPr lang="en-US" sz="1800" dirty="0" smtClean="0"/>
              <a:t>Post results.</a:t>
            </a:r>
          </a:p>
          <a:p>
            <a:r>
              <a:rPr lang="en-US" sz="1800" dirty="0" smtClean="0"/>
              <a:t>CEO support.</a:t>
            </a:r>
          </a:p>
          <a:p>
            <a:endParaRPr lang="en-US" sz="1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525</Words>
  <Application>Microsoft Macintosh PowerPoint</Application>
  <PresentationFormat>On-screen Show (4:3)</PresentationFormat>
  <Paragraphs>111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Changing behaviors using the behavioral bank account</vt:lpstr>
      <vt:lpstr>Tools to uncover unwanted and wanted behaviors  (if we don’t change something, nothing changes)</vt:lpstr>
      <vt:lpstr>Examples of negative behaviors</vt:lpstr>
      <vt:lpstr>Ways to Credit with Positive behavior using the Behavior Bank Account </vt:lpstr>
      <vt:lpstr>Why some incentive programs fail</vt:lpstr>
      <vt:lpstr>Ways to help your employees “own” their own risk</vt:lpstr>
      <vt:lpstr>Real world examples</vt:lpstr>
      <vt:lpstr>Card example</vt:lpstr>
      <vt:lpstr>Improve your chances for success!</vt:lpstr>
      <vt:lpstr>Thank You For Attending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Terry Darga</cp:lastModifiedBy>
  <cp:revision>16</cp:revision>
  <dcterms:created xsi:type="dcterms:W3CDTF">2011-07-26T19:15:39Z</dcterms:created>
  <dcterms:modified xsi:type="dcterms:W3CDTF">2011-09-13T20:39:21Z</dcterms:modified>
</cp:coreProperties>
</file>