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8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A11C"/>
    <a:srgbClr val="3569B2"/>
    <a:srgbClr val="7B726B"/>
    <a:srgbClr val="350F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5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0F461-EFEB-490E-B3B9-61AC9ADA799A}" type="datetimeFigureOut">
              <a:rPr lang="en-US" smtClean="0"/>
              <a:t>10/31/2011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B9581C-3F06-49B0-A45B-BEA59F0AFE99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A19563-5935-4AD6-9514-D646B30845A7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3880921" y="0"/>
            <a:ext cx="2977080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/>
          <a:lstStyle/>
          <a:p>
            <a:pPr algn="r" defTabSz="914437"/>
            <a:r>
              <a:rPr lang="en-US" sz="1000" i="1" dirty="0"/>
              <a:t>05/21/99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880921" y="8686489"/>
            <a:ext cx="2977080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defTabSz="914437"/>
            <a:r>
              <a:rPr lang="en-US" sz="1000" i="1" dirty="0"/>
              <a:t>2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7174" name="Rectangle 6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7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60FC28-5EC8-4C8E-A117-CB5D5D1173A7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3880921" y="0"/>
            <a:ext cx="2977080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/>
          <a:lstStyle/>
          <a:p>
            <a:pPr algn="r" defTabSz="914437"/>
            <a:r>
              <a:rPr lang="en-US" sz="1000" i="1" dirty="0"/>
              <a:t>05/21/99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880921" y="8686489"/>
            <a:ext cx="2977080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defTabSz="914437"/>
            <a:r>
              <a:rPr lang="en-US" sz="1000" i="1" dirty="0"/>
              <a:t>12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25606" name="Rectangle 6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D3F0DF-D7F7-48C1-A21A-66A896274F0A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3880921" y="0"/>
            <a:ext cx="2977080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/>
          <a:lstStyle/>
          <a:p>
            <a:pPr algn="r" defTabSz="914437"/>
            <a:r>
              <a:rPr lang="en-US" sz="1000" i="1" dirty="0"/>
              <a:t>05/21/99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880921" y="8686489"/>
            <a:ext cx="2977080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defTabSz="914437"/>
            <a:r>
              <a:rPr lang="en-US" sz="1000" i="1" dirty="0"/>
              <a:t>15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27654" name="Rectangle 6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828802-C04F-47A5-AD41-EF0347A2D220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3880921" y="0"/>
            <a:ext cx="2977080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/>
          <a:lstStyle/>
          <a:p>
            <a:pPr algn="r" defTabSz="914437"/>
            <a:r>
              <a:rPr lang="en-US" sz="1000" i="1" dirty="0"/>
              <a:t>05/21/99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880921" y="8686489"/>
            <a:ext cx="2977080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defTabSz="914437"/>
            <a:r>
              <a:rPr lang="en-US" sz="1000" i="1" dirty="0"/>
              <a:t>16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29702" name="Rectangle 6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9703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DA512E-6D0A-4421-9D9E-1977220093C5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880921" y="0"/>
            <a:ext cx="2977080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/>
          <a:lstStyle/>
          <a:p>
            <a:pPr algn="r" defTabSz="914437"/>
            <a:r>
              <a:rPr lang="en-US" sz="1000" i="1" dirty="0"/>
              <a:t>05/21/99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3880921" y="8686489"/>
            <a:ext cx="2977080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defTabSz="914437"/>
            <a:r>
              <a:rPr lang="en-US" sz="1000" i="1" dirty="0"/>
              <a:t>18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31750" name="Rectangle 6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1751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9C287D-45C7-483A-9838-27E7C43907D5}" type="slidenum">
              <a:rPr lang="en-US"/>
              <a:pPr/>
              <a:t>15</a:t>
            </a:fld>
            <a:endParaRPr lang="en-US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880921" y="0"/>
            <a:ext cx="2977080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/>
          <a:lstStyle/>
          <a:p>
            <a:pPr algn="r" defTabSz="914437"/>
            <a:r>
              <a:rPr lang="en-US" sz="1000" i="1" dirty="0"/>
              <a:t>05/21/99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880921" y="8686489"/>
            <a:ext cx="2977080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defTabSz="914437"/>
            <a:r>
              <a:rPr lang="en-US" sz="1000" i="1" dirty="0"/>
              <a:t>17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33798" name="Rectangle 6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379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DD22BB-8F5D-407E-A72E-8AD36808D351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3880921" y="0"/>
            <a:ext cx="2977080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/>
          <a:lstStyle/>
          <a:p>
            <a:pPr algn="r" defTabSz="914437"/>
            <a:r>
              <a:rPr lang="en-US" sz="1000" i="1" dirty="0"/>
              <a:t>05/21/99</a:t>
            </a: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3880921" y="8686489"/>
            <a:ext cx="2977080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defTabSz="914437"/>
            <a:r>
              <a:rPr lang="en-US" sz="1000" i="1" dirty="0"/>
              <a:t>19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35846" name="Rectangle 6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584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942359-5DB4-449D-ACEB-3C56EAA0AA6F}" type="slidenum">
              <a:rPr lang="en-US"/>
              <a:pPr/>
              <a:t>17</a:t>
            </a:fld>
            <a:endParaRPr lang="en-US" dirty="0"/>
          </a:p>
        </p:txBody>
      </p:sp>
      <p:sp>
        <p:nvSpPr>
          <p:cNvPr id="46082" name="Rectangle 1026"/>
          <p:cNvSpPr>
            <a:spLocks noChangeArrowheads="1"/>
          </p:cNvSpPr>
          <p:nvPr/>
        </p:nvSpPr>
        <p:spPr bwMode="auto">
          <a:xfrm>
            <a:off x="3880921" y="0"/>
            <a:ext cx="2977080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/>
          <a:lstStyle/>
          <a:p>
            <a:pPr algn="r" defTabSz="914437"/>
            <a:r>
              <a:rPr lang="en-US" sz="1000" i="1" dirty="0"/>
              <a:t>05/21/99</a:t>
            </a:r>
          </a:p>
        </p:txBody>
      </p:sp>
      <p:sp>
        <p:nvSpPr>
          <p:cNvPr id="46083" name="Rectangle 1027"/>
          <p:cNvSpPr>
            <a:spLocks noChangeArrowheads="1"/>
          </p:cNvSpPr>
          <p:nvPr/>
        </p:nvSpPr>
        <p:spPr bwMode="auto">
          <a:xfrm>
            <a:off x="3880921" y="8686489"/>
            <a:ext cx="2977080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defTabSz="914437"/>
            <a:r>
              <a:rPr lang="en-US" sz="1000" i="1" dirty="0"/>
              <a:t>28</a:t>
            </a:r>
          </a:p>
        </p:txBody>
      </p:sp>
      <p:sp>
        <p:nvSpPr>
          <p:cNvPr id="46084" name="Rectangle 1028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46085" name="Rectangle 1029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46086" name="Rectangle 1030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6087" name="Rectangle 103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26A392-B4B6-4D9A-9A29-647FADCDB40E}" type="slidenum">
              <a:rPr lang="en-US"/>
              <a:pPr/>
              <a:t>18</a:t>
            </a:fld>
            <a:endParaRPr lang="en-US" dirty="0"/>
          </a:p>
        </p:txBody>
      </p:sp>
      <p:sp>
        <p:nvSpPr>
          <p:cNvPr id="48130" name="Rectangle 1026"/>
          <p:cNvSpPr>
            <a:spLocks noChangeArrowheads="1"/>
          </p:cNvSpPr>
          <p:nvPr/>
        </p:nvSpPr>
        <p:spPr bwMode="auto">
          <a:xfrm>
            <a:off x="3880921" y="0"/>
            <a:ext cx="2977080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/>
          <a:lstStyle/>
          <a:p>
            <a:pPr algn="r" defTabSz="914437"/>
            <a:r>
              <a:rPr lang="en-US" sz="1000" i="1" dirty="0"/>
              <a:t>05/21/99</a:t>
            </a:r>
          </a:p>
        </p:txBody>
      </p:sp>
      <p:sp>
        <p:nvSpPr>
          <p:cNvPr id="48131" name="Rectangle 1027"/>
          <p:cNvSpPr>
            <a:spLocks noChangeArrowheads="1"/>
          </p:cNvSpPr>
          <p:nvPr/>
        </p:nvSpPr>
        <p:spPr bwMode="auto">
          <a:xfrm>
            <a:off x="3880921" y="8686489"/>
            <a:ext cx="2977080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defTabSz="914437"/>
            <a:r>
              <a:rPr lang="en-US" sz="1000" i="1" dirty="0"/>
              <a:t>29</a:t>
            </a:r>
          </a:p>
        </p:txBody>
      </p:sp>
      <p:sp>
        <p:nvSpPr>
          <p:cNvPr id="48132" name="Rectangle 1028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48133" name="Rectangle 1029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48134" name="Rectangle 1030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8135" name="Rectangle 103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40C99A-DA7A-4716-8F02-662DEE266771}" type="slidenum">
              <a:rPr lang="en-US"/>
              <a:pPr/>
              <a:t>19</a:t>
            </a:fld>
            <a:endParaRPr lang="en-US" dirty="0"/>
          </a:p>
        </p:txBody>
      </p:sp>
      <p:sp>
        <p:nvSpPr>
          <p:cNvPr id="58370" name="Rectangle 1026"/>
          <p:cNvSpPr>
            <a:spLocks noChangeArrowheads="1"/>
          </p:cNvSpPr>
          <p:nvPr/>
        </p:nvSpPr>
        <p:spPr bwMode="auto">
          <a:xfrm>
            <a:off x="3880921" y="0"/>
            <a:ext cx="2977080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/>
          <a:lstStyle/>
          <a:p>
            <a:pPr algn="r" defTabSz="914437"/>
            <a:r>
              <a:rPr lang="en-US" sz="1000" i="1" dirty="0"/>
              <a:t>05/21/99</a:t>
            </a:r>
          </a:p>
        </p:txBody>
      </p:sp>
      <p:sp>
        <p:nvSpPr>
          <p:cNvPr id="58371" name="Rectangle 1027"/>
          <p:cNvSpPr>
            <a:spLocks noChangeArrowheads="1"/>
          </p:cNvSpPr>
          <p:nvPr/>
        </p:nvSpPr>
        <p:spPr bwMode="auto">
          <a:xfrm>
            <a:off x="3880921" y="8686489"/>
            <a:ext cx="2977080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defTabSz="914437"/>
            <a:r>
              <a:rPr lang="en-US" sz="1000" i="1" dirty="0"/>
              <a:t>32</a:t>
            </a:r>
          </a:p>
        </p:txBody>
      </p:sp>
      <p:sp>
        <p:nvSpPr>
          <p:cNvPr id="58372" name="Rectangle 1028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58373" name="Rectangle 1029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58374" name="Rectangle 1030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8375" name="Rectangle 103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52B7ED-8742-48DC-ABFE-CCD97938CB93}" type="slidenum">
              <a:rPr lang="en-US"/>
              <a:pPr/>
              <a:t>20</a:t>
            </a:fld>
            <a:endParaRPr lang="en-US" dirty="0"/>
          </a:p>
        </p:txBody>
      </p:sp>
      <p:sp>
        <p:nvSpPr>
          <p:cNvPr id="60418" name="Rectangle 1026"/>
          <p:cNvSpPr>
            <a:spLocks noChangeArrowheads="1"/>
          </p:cNvSpPr>
          <p:nvPr/>
        </p:nvSpPr>
        <p:spPr bwMode="auto">
          <a:xfrm>
            <a:off x="3880921" y="0"/>
            <a:ext cx="2977080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/>
          <a:lstStyle/>
          <a:p>
            <a:pPr algn="r" defTabSz="914437"/>
            <a:r>
              <a:rPr lang="en-US" sz="1000" i="1" dirty="0"/>
              <a:t>05/21/99</a:t>
            </a:r>
          </a:p>
        </p:txBody>
      </p:sp>
      <p:sp>
        <p:nvSpPr>
          <p:cNvPr id="60419" name="Rectangle 1027"/>
          <p:cNvSpPr>
            <a:spLocks noChangeArrowheads="1"/>
          </p:cNvSpPr>
          <p:nvPr/>
        </p:nvSpPr>
        <p:spPr bwMode="auto">
          <a:xfrm>
            <a:off x="3880921" y="8686489"/>
            <a:ext cx="2977080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defTabSz="914437"/>
            <a:r>
              <a:rPr lang="en-US" sz="1000" i="1" dirty="0"/>
              <a:t>34</a:t>
            </a:r>
          </a:p>
        </p:txBody>
      </p:sp>
      <p:sp>
        <p:nvSpPr>
          <p:cNvPr id="60420" name="Rectangle 1028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60421" name="Rectangle 1029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60422" name="Rectangle 1030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0423" name="Rectangle 103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00276D-B17C-475C-9365-7625D801218E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880921" y="0"/>
            <a:ext cx="2977080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/>
          <a:lstStyle/>
          <a:p>
            <a:pPr algn="r" defTabSz="914437"/>
            <a:r>
              <a:rPr lang="en-US" sz="1000" i="1" dirty="0"/>
              <a:t>05/21/99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3880921" y="8686489"/>
            <a:ext cx="2977080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defTabSz="914437"/>
            <a:r>
              <a:rPr lang="en-US" sz="1000" i="1" dirty="0"/>
              <a:t>3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9222" name="Rectangle 6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3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12B836-49CB-466B-B807-FBC1A0831F9C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880921" y="0"/>
            <a:ext cx="2977080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/>
          <a:lstStyle/>
          <a:p>
            <a:pPr algn="r" defTabSz="914437"/>
            <a:r>
              <a:rPr lang="en-US" sz="1000" i="1" dirty="0"/>
              <a:t>05/21/99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880921" y="8686489"/>
            <a:ext cx="2977080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defTabSz="914437"/>
            <a:r>
              <a:rPr lang="en-US" sz="1000" i="1" dirty="0"/>
              <a:t>4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11270" name="Rectangle 6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271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8DF234-52E1-4241-9AF9-A22960BB77D0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880921" y="0"/>
            <a:ext cx="2977080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/>
          <a:lstStyle/>
          <a:p>
            <a:pPr algn="r" defTabSz="914437"/>
            <a:r>
              <a:rPr lang="en-US" sz="1000" i="1" dirty="0"/>
              <a:t>05/21/99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880921" y="8686489"/>
            <a:ext cx="2977080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defTabSz="914437"/>
            <a:r>
              <a:rPr lang="en-US" sz="1000" i="1" dirty="0"/>
              <a:t>5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13318" name="Rectangle 6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CF4E40-FC54-4751-9D0E-E2738E129788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80921" y="0"/>
            <a:ext cx="2977080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/>
          <a:lstStyle/>
          <a:p>
            <a:pPr algn="r" defTabSz="914437"/>
            <a:r>
              <a:rPr lang="en-US" sz="1000" i="1" dirty="0"/>
              <a:t>05/21/99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880921" y="8686489"/>
            <a:ext cx="2977080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defTabSz="914437"/>
            <a:r>
              <a:rPr lang="en-US" sz="1000" i="1" dirty="0"/>
              <a:t>6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15366" name="Rectangle 6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61A354-D97B-4CC5-8243-2797F33203CE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880921" y="0"/>
            <a:ext cx="2977080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/>
          <a:lstStyle/>
          <a:p>
            <a:pPr algn="r" defTabSz="914437"/>
            <a:r>
              <a:rPr lang="en-US" sz="1000" i="1" dirty="0"/>
              <a:t>05/21/99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3880921" y="8686489"/>
            <a:ext cx="2977080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defTabSz="914437"/>
            <a:r>
              <a:rPr lang="en-US" sz="1000" i="1" dirty="0"/>
              <a:t>7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17414" name="Rectangle 6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7A5DBF-E4D0-4860-85F8-29173E01A277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880921" y="0"/>
            <a:ext cx="2977080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/>
          <a:lstStyle/>
          <a:p>
            <a:pPr algn="r" defTabSz="914437"/>
            <a:r>
              <a:rPr lang="en-US" sz="1000" i="1" dirty="0"/>
              <a:t>05/21/99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80921" y="8686489"/>
            <a:ext cx="2977080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defTabSz="914437"/>
            <a:r>
              <a:rPr lang="en-US" sz="1000" i="1" dirty="0"/>
              <a:t>8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19462" name="Rectangle 6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63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D40778-7ED0-42AB-AA21-A3757E7AD215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2150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735D81-F391-440A-B316-997BF19C49C2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880921" y="0"/>
            <a:ext cx="2977080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/>
          <a:lstStyle/>
          <a:p>
            <a:pPr algn="r" defTabSz="914437"/>
            <a:r>
              <a:rPr lang="en-US" sz="1000" i="1" dirty="0"/>
              <a:t>05/21/99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880921" y="8686489"/>
            <a:ext cx="2977080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defTabSz="914437"/>
            <a:r>
              <a:rPr lang="en-US" sz="1000" i="1" dirty="0"/>
              <a:t>9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9730" tIns="44865" rIns="89730" bIns="44865" anchor="ctr"/>
          <a:lstStyle/>
          <a:p>
            <a:endParaRPr lang="en-US" dirty="0"/>
          </a:p>
        </p:txBody>
      </p:sp>
      <p:sp>
        <p:nvSpPr>
          <p:cNvPr id="23558" name="Rectangle 6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355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rgbClr val="3569B2"/>
                </a:solidFill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72278" y="662609"/>
            <a:ext cx="3445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2865159-E450-4859-8CF3-2530CDCD664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956" y="168622"/>
            <a:ext cx="83259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956" y="1600200"/>
            <a:ext cx="8229600" cy="392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0" y="57943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6A11C"/>
              </a:buClr>
              <a:buFont typeface="Wingdings" pitchFamily="2" charset="2"/>
              <a:buChar char="q"/>
            </a:pPr>
            <a:endParaRPr lang="en-US" sz="2400" dirty="0">
              <a:latin typeface="Lucida Sans" pitchFamily="34" charset="0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578982" y="6075553"/>
            <a:ext cx="3621013" cy="650559"/>
            <a:chOff x="2925072" y="484059"/>
            <a:chExt cx="3621013" cy="867412"/>
          </a:xfrm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2925072" y="792328"/>
              <a:ext cx="3621013" cy="515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Safety</a:t>
              </a:r>
              <a:r>
                <a:rPr kumimoji="0" lang="en-US" sz="24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on</a:t>
              </a: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Call</a:t>
              </a:r>
              <a:endPara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3569B2"/>
                </a:solidFill>
                <a:effectLst/>
                <a:uLnTx/>
                <a:uFillTx/>
                <a:latin typeface="BlairMdITC TT-Medium"/>
                <a:ea typeface="+mn-ea"/>
                <a:cs typeface="BlairMdITC TT-Medium"/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rot="16200000">
              <a:off x="5489586" y="539239"/>
              <a:ext cx="867412" cy="757052"/>
            </a:xfrm>
            <a:prstGeom prst="rtTriangle">
              <a:avLst/>
            </a:prstGeom>
            <a:solidFill>
              <a:srgbClr val="F6A11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6" name="Content Placeholder 5" descr="HNI_CMYK_DOT.png"/>
          <p:cNvPicPr>
            <a:picLocks noChangeAspect="1"/>
          </p:cNvPicPr>
          <p:nvPr userDrawn="1"/>
        </p:nvPicPr>
        <p:blipFill>
          <a:blip r:embed="rId14"/>
          <a:srcRect l="-20459" r="-20459"/>
          <a:stretch>
            <a:fillRect/>
          </a:stretch>
        </p:blipFill>
        <p:spPr bwMode="auto">
          <a:xfrm>
            <a:off x="190500" y="677863"/>
            <a:ext cx="31273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457200" rtl="0" eaLnBrk="1" latinLnBrk="0" hangingPunct="1">
        <a:spcBef>
          <a:spcPct val="0"/>
        </a:spcBef>
        <a:buFont typeface="Wingdings" pitchFamily="2" charset="2"/>
        <a:buNone/>
        <a:defRPr sz="2400" b="1" kern="1200" cap="all" baseline="0">
          <a:solidFill>
            <a:srgbClr val="3569B2"/>
          </a:solidFill>
          <a:latin typeface="Lucida Sans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742950" indent="-28575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2pPr>
      <a:lvl3pPr marL="11430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3pPr>
      <a:lvl4pPr marL="16002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4pPr>
      <a:lvl5pPr marL="20574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»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Word_97_-_2003_Document1.doc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Word_97_-_2003_Document2.doc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Lucida Sans" pitchFamily="34" charset="0"/>
              </a:rPr>
              <a:t>Chemical spills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720414" y="3193450"/>
            <a:ext cx="8104931" cy="17526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Prevention, Assessment, Reporting and Cleanup</a:t>
            </a:r>
          </a:p>
          <a:p>
            <a:pPr algn="l"/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 sz="1400" dirty="0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/>
            <a:endParaRPr lang="en-US" sz="1400" dirty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are the expert on the hazards of materials in your possession.</a:t>
            </a:r>
            <a:endParaRPr lang="en-US" dirty="0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Know properties of chemicals you use before you handle them.</a:t>
            </a:r>
          </a:p>
          <a:p>
            <a:r>
              <a:rPr lang="en-US" dirty="0" smtClean="0"/>
              <a:t>Know what appropriate work practices are &amp; use them.</a:t>
            </a:r>
          </a:p>
          <a:p>
            <a:r>
              <a:rPr lang="en-US" dirty="0" smtClean="0"/>
              <a:t>Know what the worst case scenario is for a spill of the chemicals you use.</a:t>
            </a:r>
          </a:p>
          <a:p>
            <a:r>
              <a:rPr lang="en-US" dirty="0" smtClean="0"/>
              <a:t>Think about how you will react to a spill of the materials you use.</a:t>
            </a:r>
          </a:p>
          <a:p>
            <a:r>
              <a:rPr lang="en-US" dirty="0" smtClean="0"/>
              <a:t>Know what appropriate clean-up procedures are for the materials you use.</a:t>
            </a:r>
            <a:endParaRPr lang="en-US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 sz="1400" dirty="0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/>
            <a:endParaRPr lang="en-US" sz="1400" dirty="0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xfrm>
            <a:off x="496956" y="348737"/>
            <a:ext cx="832595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Toxic Materials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Assessing the risks due to the toxic effects of </a:t>
            </a:r>
            <a:r>
              <a:rPr lang="en-US" dirty="0" smtClean="0"/>
              <a:t>chemicals:</a:t>
            </a:r>
          </a:p>
          <a:p>
            <a:pPr lvl="1"/>
            <a:r>
              <a:rPr lang="en-US" dirty="0" smtClean="0"/>
              <a:t>Route of exposure</a:t>
            </a:r>
          </a:p>
          <a:p>
            <a:pPr lvl="1"/>
            <a:r>
              <a:rPr lang="en-US" dirty="0" smtClean="0"/>
              <a:t>Acute Toxicants</a:t>
            </a:r>
          </a:p>
          <a:p>
            <a:pPr lvl="1"/>
            <a:r>
              <a:rPr lang="en-US" dirty="0" smtClean="0"/>
              <a:t>Corrosive Substances, Irritants and Allergens</a:t>
            </a:r>
          </a:p>
          <a:p>
            <a:pPr lvl="1"/>
            <a:r>
              <a:rPr lang="en-US" dirty="0" smtClean="0"/>
              <a:t>Carcinogens</a:t>
            </a:r>
          </a:p>
          <a:p>
            <a:pPr lvl="1"/>
            <a:r>
              <a:rPr lang="en-US" dirty="0" smtClean="0"/>
              <a:t>Infectious materials</a:t>
            </a:r>
            <a:endParaRPr lang="en-US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 sz="1400" dirty="0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/>
            <a:endParaRPr lang="en-US" sz="1400" dirty="0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materials with a High </a:t>
            </a:r>
            <a:br>
              <a:rPr lang="en-US" dirty="0" smtClean="0"/>
            </a:br>
            <a:r>
              <a:rPr lang="en-US" dirty="0" smtClean="0"/>
              <a:t>Level of Acute Toxicity</a:t>
            </a:r>
            <a:endParaRPr lang="en-US" dirty="0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Acrolein</a:t>
            </a:r>
            <a:endParaRPr lang="en-US" dirty="0" smtClean="0"/>
          </a:p>
          <a:p>
            <a:r>
              <a:rPr lang="en-US" dirty="0" smtClean="0"/>
              <a:t>Diazomethane</a:t>
            </a:r>
          </a:p>
          <a:p>
            <a:r>
              <a:rPr lang="en-US" dirty="0" smtClean="0"/>
              <a:t>Hydrogen cyanide</a:t>
            </a:r>
          </a:p>
          <a:p>
            <a:r>
              <a:rPr lang="en-US" dirty="0" smtClean="0"/>
              <a:t>Hydrogen fluoride</a:t>
            </a:r>
          </a:p>
          <a:p>
            <a:r>
              <a:rPr lang="en-US" dirty="0" smtClean="0"/>
              <a:t>Biological toxins; </a:t>
            </a:r>
            <a:r>
              <a:rPr lang="en-US" dirty="0" smtClean="0"/>
              <a:t>Tetrodotoxin</a:t>
            </a:r>
            <a:r>
              <a:rPr lang="en-US" dirty="0" smtClean="0"/>
              <a:t>, snake venoms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 sz="1400" dirty="0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/>
            <a:endParaRPr lang="en-US" sz="1400" dirty="0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533395" y="152385"/>
            <a:ext cx="7772400" cy="1143000"/>
          </a:xfrm>
        </p:spPr>
        <p:txBody>
          <a:bodyPr/>
          <a:lstStyle/>
          <a:p>
            <a:r>
              <a:rPr lang="en-US" dirty="0" smtClean="0"/>
              <a:t>Toxicity of commonly used chemicals</a:t>
            </a:r>
            <a:endParaRPr lang="en-US" dirty="0"/>
          </a:p>
        </p:txBody>
      </p:sp>
      <p:graphicFrame>
        <p:nvGraphicFramePr>
          <p:cNvPr id="28677" name="Object 5"/>
          <p:cNvGraphicFramePr>
            <a:graphicFrameLocks/>
          </p:cNvGraphicFramePr>
          <p:nvPr/>
        </p:nvGraphicFramePr>
        <p:xfrm>
          <a:off x="533400" y="1570038"/>
          <a:ext cx="8016875" cy="4144962"/>
        </p:xfrm>
        <a:graphic>
          <a:graphicData uri="http://schemas.openxmlformats.org/presentationml/2006/ole">
            <p:oleObj spid="_x0000_s1026" name="Document" r:id="rId4" imgW="11162078" imgH="5774419" progId="Word.Document.8">
              <p:embed/>
            </p:oleObj>
          </a:graphicData>
        </a:graphic>
      </p:graphicFrame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 sz="1400" dirty="0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/>
            <a:endParaRPr lang="en-US" sz="1400" dirty="0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Flammability Hazards</a:t>
            </a:r>
            <a:endParaRPr lang="en-US" dirty="0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Location, location, location</a:t>
            </a:r>
          </a:p>
          <a:p>
            <a:r>
              <a:rPr lang="en-US" dirty="0" smtClean="0"/>
              <a:t>Ignition sources</a:t>
            </a:r>
          </a:p>
          <a:p>
            <a:r>
              <a:rPr lang="en-US" dirty="0" smtClean="0"/>
              <a:t>Ventilation</a:t>
            </a:r>
          </a:p>
          <a:p>
            <a:r>
              <a:rPr lang="en-US" dirty="0" smtClean="0"/>
              <a:t>Other fuels in the area</a:t>
            </a:r>
          </a:p>
          <a:p>
            <a:pPr lvl="1"/>
            <a:r>
              <a:rPr lang="en-US" dirty="0" smtClean="0"/>
              <a:t>Don’t store more than 10 gallons of flammable liquids outside of flammable liquid storage cabinets.</a:t>
            </a:r>
            <a:endParaRPr lang="en-US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 sz="1400" dirty="0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/>
            <a:endParaRPr lang="en-US" sz="1400" dirty="0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193950"/>
            <a:ext cx="7772400" cy="11430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Flash Point - The lowest temperature at which a liquid has sufficient vapor pressure to form an ignitable mixture with air near the surface of the liquid </a:t>
            </a:r>
            <a:endParaRPr lang="en-US" sz="1800" dirty="0"/>
          </a:p>
        </p:txBody>
      </p:sp>
      <p:graphicFrame>
        <p:nvGraphicFramePr>
          <p:cNvPr id="32773" name="Object 5"/>
          <p:cNvGraphicFramePr>
            <a:graphicFrameLocks/>
          </p:cNvGraphicFramePr>
          <p:nvPr/>
        </p:nvGraphicFramePr>
        <p:xfrm>
          <a:off x="826350" y="1805563"/>
          <a:ext cx="7070725" cy="4144962"/>
        </p:xfrm>
        <a:graphic>
          <a:graphicData uri="http://schemas.openxmlformats.org/presentationml/2006/ole">
            <p:oleObj spid="_x0000_s2050" name="Document" r:id="rId4" imgW="7043354" imgH="4115227" progId="Word.Document.8">
              <p:embed/>
            </p:oleObj>
          </a:graphicData>
        </a:graphic>
      </p:graphicFrame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 sz="1400" dirty="0"/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/>
            <a:endParaRPr lang="en-US" sz="1400" dirty="0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Caustic Chemical Hazards </a:t>
            </a:r>
            <a:endParaRPr lang="en-US" dirty="0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Acids &amp; Bases (organic and inorganic) </a:t>
            </a:r>
          </a:p>
          <a:p>
            <a:r>
              <a:rPr lang="en-US" dirty="0" smtClean="0"/>
              <a:t>ex. : </a:t>
            </a:r>
            <a:r>
              <a:rPr lang="en-US" dirty="0" smtClean="0"/>
              <a:t>HCl</a:t>
            </a:r>
            <a:r>
              <a:rPr lang="en-US" dirty="0" smtClean="0"/>
              <a:t>, </a:t>
            </a:r>
          </a:p>
          <a:p>
            <a:r>
              <a:rPr lang="en-US" dirty="0" smtClean="0"/>
              <a:t>Permanent eye damage. </a:t>
            </a:r>
          </a:p>
          <a:p>
            <a:r>
              <a:rPr lang="en-US" dirty="0" smtClean="0"/>
              <a:t>Skin burns</a:t>
            </a:r>
          </a:p>
          <a:p>
            <a:r>
              <a:rPr lang="en-US" dirty="0" smtClean="0"/>
              <a:t>Inhalation hazards</a:t>
            </a:r>
          </a:p>
          <a:p>
            <a:r>
              <a:rPr lang="en-US" dirty="0" smtClean="0"/>
              <a:t>Know the differences in hazards between concentrated vs. dilute solutions.</a:t>
            </a:r>
            <a:endParaRPr lang="en-US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 sz="1400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/>
            <a:endParaRPr lang="en-US" sz="1400" dirty="0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Spill Response Nuisance Spill</a:t>
            </a:r>
            <a:endParaRPr lang="en-US" dirty="0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96956" y="1530925"/>
            <a:ext cx="8229600" cy="4454239"/>
          </a:xfrm>
        </p:spPr>
        <p:txBody>
          <a:bodyPr>
            <a:noAutofit/>
          </a:bodyPr>
          <a:lstStyle/>
          <a:p>
            <a:r>
              <a:rPr lang="en-US" dirty="0" smtClean="0"/>
              <a:t>Alert people in immediate area of spill.</a:t>
            </a:r>
          </a:p>
          <a:p>
            <a:r>
              <a:rPr lang="en-US" dirty="0" smtClean="0"/>
              <a:t>Wear appropriate protective gloves, goggles, apron.</a:t>
            </a:r>
          </a:p>
          <a:p>
            <a:r>
              <a:rPr lang="en-US" dirty="0" smtClean="0"/>
              <a:t>Avoid breathing vapors from the spill.</a:t>
            </a:r>
          </a:p>
          <a:p>
            <a:r>
              <a:rPr lang="en-US" dirty="0" smtClean="0"/>
              <a:t>Confine spill to small area&amp; absorb on absorbent pads &amp;/or kitty litter. </a:t>
            </a:r>
          </a:p>
          <a:p>
            <a:r>
              <a:rPr lang="en-US" dirty="0" smtClean="0"/>
              <a:t>Clean spill area with soap &amp; water.</a:t>
            </a:r>
          </a:p>
          <a:p>
            <a:r>
              <a:rPr lang="en-US" dirty="0" smtClean="0"/>
              <a:t>Collect all contaminated absorbent, gloves &amp; residues in  plastic bag lined garbage can.</a:t>
            </a:r>
          </a:p>
          <a:p>
            <a:r>
              <a:rPr lang="en-US" dirty="0" smtClean="0"/>
              <a:t>Label and dispose of properly (call Environmental).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 sz="1400" dirty="0"/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/>
            <a:endParaRPr lang="en-US" sz="1400" dirty="0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Spill Response Potentially Hazardous Spill</a:t>
            </a:r>
            <a:endParaRPr lang="en-US" dirty="0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96956" y="1489360"/>
            <a:ext cx="8647044" cy="4911439"/>
          </a:xfrm>
        </p:spPr>
        <p:txBody>
          <a:bodyPr>
            <a:noAutofit/>
          </a:bodyPr>
          <a:lstStyle/>
          <a:p>
            <a:r>
              <a:rPr lang="en-US" dirty="0" smtClean="0"/>
              <a:t>Attend to injured or contaminated persons and remove them from the exposure if you can do so without endangering yourself.</a:t>
            </a:r>
          </a:p>
          <a:p>
            <a:r>
              <a:rPr lang="en-US" dirty="0" smtClean="0"/>
              <a:t>Alert persons in the immediate area to evacuate.</a:t>
            </a:r>
          </a:p>
          <a:p>
            <a:r>
              <a:rPr lang="en-US" dirty="0" smtClean="0"/>
              <a:t>If spilled material is flammable, turn off heat and ignition sources.</a:t>
            </a:r>
          </a:p>
          <a:p>
            <a:r>
              <a:rPr lang="en-US" dirty="0" smtClean="0"/>
              <a:t>Call Spill Emergency contractor. </a:t>
            </a:r>
          </a:p>
          <a:p>
            <a:r>
              <a:rPr lang="en-US" dirty="0" smtClean="0"/>
              <a:t>Close doors to affected area.</a:t>
            </a:r>
          </a:p>
          <a:p>
            <a:r>
              <a:rPr lang="en-US" dirty="0" smtClean="0"/>
              <a:t>Have a person knowledgeable of incident assist HazMat personnel.</a:t>
            </a:r>
            <a:endParaRPr lang="en-US" dirty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 sz="1400" dirty="0"/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/>
            <a:endParaRPr lang="en-US" sz="1400" dirty="0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Estimating Potential Hazards</a:t>
            </a:r>
            <a:endParaRPr lang="en-US" dirty="0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Research hazards before you use a new chemical.</a:t>
            </a:r>
          </a:p>
          <a:p>
            <a:r>
              <a:rPr lang="en-US" dirty="0" smtClean="0"/>
              <a:t>Consider the toxicity, flammability, physical state and the amount of the material involved.</a:t>
            </a:r>
          </a:p>
          <a:p>
            <a:r>
              <a:rPr lang="en-US" dirty="0" smtClean="0"/>
              <a:t>Consider the location of the spill.</a:t>
            </a:r>
          </a:p>
          <a:p>
            <a:r>
              <a:rPr lang="en-US" dirty="0" smtClean="0"/>
              <a:t>Consider your knowledge and skills.</a:t>
            </a:r>
          </a:p>
          <a:p>
            <a:r>
              <a:rPr lang="en-US" dirty="0" smtClean="0"/>
              <a:t>Ask for help in estimating hazards call Safety.</a:t>
            </a:r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 sz="1400" dirty="0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/>
            <a:endParaRPr lang="en-US" sz="1400" dirty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Create Awareness of State and Federal OSHA &amp; EPA regulations that affect spill clean-up.</a:t>
            </a:r>
          </a:p>
          <a:p>
            <a:r>
              <a:rPr lang="en-US" dirty="0" smtClean="0"/>
              <a:t>Explain responsibilities.</a:t>
            </a:r>
          </a:p>
          <a:p>
            <a:r>
              <a:rPr lang="en-US" dirty="0" smtClean="0"/>
              <a:t>Provide strategies to prevent spills:</a:t>
            </a:r>
          </a:p>
          <a:p>
            <a:pPr lvl="2"/>
            <a:r>
              <a:rPr lang="en-US" dirty="0" smtClean="0"/>
              <a:t>Assess hazards presented by spills.</a:t>
            </a:r>
          </a:p>
          <a:p>
            <a:pPr lvl="2"/>
            <a:r>
              <a:rPr lang="en-US" dirty="0" smtClean="0"/>
              <a:t>Report spills when needed.</a:t>
            </a:r>
          </a:p>
          <a:p>
            <a:pPr lvl="2"/>
            <a:r>
              <a:rPr lang="en-US" dirty="0" smtClean="0"/>
              <a:t>Clean-up spills when appropriate.</a:t>
            </a:r>
            <a:endParaRPr lang="en-US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 sz="1400" dirty="0"/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/>
            <a:endParaRPr lang="en-US" sz="1400" dirty="0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Know the properties of all the hazardous materials you handle</a:t>
            </a:r>
          </a:p>
          <a:p>
            <a:r>
              <a:rPr lang="en-US" dirty="0" smtClean="0"/>
              <a:t>Prevent spills </a:t>
            </a:r>
          </a:p>
          <a:p>
            <a:r>
              <a:rPr lang="en-US" dirty="0" smtClean="0"/>
              <a:t>If a potentially hazardous spill occurs, protect people first, evacuate &amp; ask for help</a:t>
            </a:r>
          </a:p>
          <a:p>
            <a:r>
              <a:rPr lang="en-US" dirty="0" smtClean="0"/>
              <a:t>Call  for EMERGENCY spill/fire assistance</a:t>
            </a:r>
          </a:p>
          <a:p>
            <a:r>
              <a:rPr lang="en-US" dirty="0" smtClean="0"/>
              <a:t>Call Safety for information and non-emergency assistance</a:t>
            </a:r>
          </a:p>
          <a:p>
            <a:r>
              <a:rPr lang="en-US" dirty="0" smtClean="0"/>
              <a:t>You are responsible for reporting or cleaning up spills of materials you use</a:t>
            </a:r>
            <a:endParaRPr 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 sz="1400" dirty="0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/>
            <a:endParaRPr lang="en-US" sz="1400" dirty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Regulations </a:t>
            </a:r>
            <a:endParaRPr lang="en-US" dirty="0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96956" y="1600200"/>
            <a:ext cx="8229600" cy="4260273"/>
          </a:xfrm>
        </p:spPr>
        <p:txBody>
          <a:bodyPr>
            <a:noAutofit/>
          </a:bodyPr>
          <a:lstStyle/>
          <a:p>
            <a:r>
              <a:rPr lang="en-US" dirty="0" smtClean="0"/>
              <a:t>OSHA 1910.120 - Hazardous Waste Operations and Emergency Response.</a:t>
            </a:r>
          </a:p>
          <a:p>
            <a:pPr lvl="1"/>
            <a:r>
              <a:rPr lang="en-US" dirty="0" smtClean="0"/>
              <a:t>Very specific training and procedures are mandatory for reporting of and response to chemical spills that are considered HazMat incidents.</a:t>
            </a:r>
          </a:p>
          <a:p>
            <a:pPr lvl="1"/>
            <a:r>
              <a:rPr lang="en-US" dirty="0" smtClean="0"/>
              <a:t>A HazMat spill is one where there is an immediate danger to life and health.</a:t>
            </a:r>
          </a:p>
          <a:p>
            <a:pPr lvl="1"/>
            <a:r>
              <a:rPr lang="en-US" dirty="0" smtClean="0"/>
              <a:t>Most dock spills are not HazMat incidents.</a:t>
            </a:r>
          </a:p>
          <a:p>
            <a:r>
              <a:rPr lang="en-US" dirty="0" smtClean="0"/>
              <a:t>Numerous EPA regulations control hazardous waste.</a:t>
            </a:r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 sz="1400" dirty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/>
            <a:endParaRPr lang="en-US" sz="1400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Responsibilities</a:t>
            </a:r>
            <a:endParaRPr 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96956" y="1350810"/>
            <a:ext cx="8229600" cy="5105400"/>
          </a:xfrm>
        </p:spPr>
        <p:txBody>
          <a:bodyPr>
            <a:noAutofit/>
          </a:bodyPr>
          <a:lstStyle/>
          <a:p>
            <a:r>
              <a:rPr lang="en-US" dirty="0" smtClean="0"/>
              <a:t>Employees are responsible for:</a:t>
            </a:r>
          </a:p>
          <a:p>
            <a:pPr lvl="1"/>
            <a:r>
              <a:rPr lang="en-US" dirty="0" smtClean="0"/>
              <a:t>Ensuring spills are reported or cleaned up in a timely manner.</a:t>
            </a:r>
          </a:p>
          <a:p>
            <a:pPr lvl="1"/>
            <a:r>
              <a:rPr lang="en-US" dirty="0" smtClean="0"/>
              <a:t>Cleaning up nuisance spills of materials in their area, even if someone else spills them(janitors, service people).</a:t>
            </a:r>
          </a:p>
          <a:p>
            <a:pPr lvl="1"/>
            <a:r>
              <a:rPr lang="en-US" dirty="0" smtClean="0"/>
              <a:t>Knowing the properties of the materials they are working with.</a:t>
            </a:r>
          </a:p>
          <a:p>
            <a:pPr lvl="1"/>
            <a:r>
              <a:rPr lang="en-US" dirty="0" smtClean="0"/>
              <a:t>Taking reasonable steps  to prevent spills.</a:t>
            </a:r>
          </a:p>
          <a:p>
            <a:r>
              <a:rPr lang="en-US" dirty="0" smtClean="0"/>
              <a:t>HazMat team will:</a:t>
            </a:r>
          </a:p>
          <a:p>
            <a:pPr lvl="1"/>
            <a:r>
              <a:rPr lang="en-US" dirty="0" smtClean="0"/>
              <a:t>Clean-up serious (HazMat) spills.</a:t>
            </a:r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 sz="1400" dirty="0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/>
            <a:endParaRPr lang="en-US" sz="1400" dirty="0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Nuisance Spills</a:t>
            </a:r>
            <a:endParaRPr lang="en-US" dirty="0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Spills of:</a:t>
            </a:r>
          </a:p>
          <a:p>
            <a:pPr lvl="1"/>
            <a:r>
              <a:rPr lang="en-US" dirty="0" smtClean="0"/>
              <a:t>Less than 2 gal. of material that you know the</a:t>
            </a:r>
          </a:p>
          <a:p>
            <a:pPr lvl="1"/>
            <a:r>
              <a:rPr lang="en-US" dirty="0" smtClean="0"/>
              <a:t>Hazards of and are comfortable cleaning up: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Assess the hazard.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Wear appropriate PPE.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If you are unsure of the hazard of a spill or need assistance with PPE selection call Safety.</a:t>
            </a:r>
            <a:endParaRPr lang="en-US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/>
            <a:endParaRPr lang="en-US" sz="1400" dirty="0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Potentially Hazardous Spills</a:t>
            </a:r>
            <a:endParaRPr lang="en-US" dirty="0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Spills of:</a:t>
            </a:r>
          </a:p>
          <a:p>
            <a:pPr lvl="1"/>
            <a:r>
              <a:rPr lang="en-US" dirty="0" smtClean="0"/>
              <a:t>G</a:t>
            </a:r>
            <a:r>
              <a:rPr lang="en-US" dirty="0" smtClean="0"/>
              <a:t>reater than 4 gallons.</a:t>
            </a:r>
          </a:p>
          <a:p>
            <a:pPr lvl="1"/>
            <a:r>
              <a:rPr lang="en-US" dirty="0" smtClean="0"/>
              <a:t>Smaller spills of materials of: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Low LD50 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Carcinogens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Flammable liquids or metals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Compounds of unknown toxicity</a:t>
            </a:r>
            <a:endParaRPr lang="en-US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 sz="1400" dirty="0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/>
            <a:endParaRPr lang="en-US" sz="1400" dirty="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Spills</a:t>
            </a:r>
            <a:endParaRPr lang="en-US" dirty="0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Eliminate clutter.</a:t>
            </a:r>
          </a:p>
          <a:p>
            <a:r>
              <a:rPr lang="en-US" dirty="0" smtClean="0"/>
              <a:t>Know proper work practices for chemical materials you use.</a:t>
            </a:r>
          </a:p>
          <a:p>
            <a:r>
              <a:rPr lang="en-US" dirty="0" smtClean="0"/>
              <a:t>Use unbreakable secondary containers.</a:t>
            </a:r>
          </a:p>
          <a:p>
            <a:r>
              <a:rPr lang="en-US" dirty="0" smtClean="0"/>
              <a:t>Store chemicals properly.</a:t>
            </a:r>
          </a:p>
          <a:p>
            <a:r>
              <a:rPr lang="en-US" dirty="0" smtClean="0"/>
              <a:t>Dispose of waste and excess chemicals in a timely manner.</a:t>
            </a:r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 sz="1400" dirty="0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/>
            <a:endParaRPr lang="en-US" sz="1400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Preparation</a:t>
            </a:r>
            <a:endParaRPr 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are the physical and toxicological properties of the chemical materials you use?</a:t>
            </a:r>
          </a:p>
          <a:p>
            <a:r>
              <a:rPr lang="en-US" dirty="0" smtClean="0"/>
              <a:t>What is the worst thing that could happen if you dropped/spilled a bottle of each chemical you use?</a:t>
            </a:r>
          </a:p>
          <a:p>
            <a:pPr lvl="1"/>
            <a:r>
              <a:rPr lang="en-US" dirty="0" smtClean="0"/>
              <a:t>Inconvenience</a:t>
            </a:r>
          </a:p>
          <a:p>
            <a:pPr lvl="1"/>
            <a:r>
              <a:rPr lang="en-US" dirty="0" smtClean="0"/>
              <a:t>Skin burns</a:t>
            </a:r>
          </a:p>
          <a:p>
            <a:pPr lvl="1"/>
            <a:r>
              <a:rPr lang="en-US" dirty="0" smtClean="0"/>
              <a:t>Fire</a:t>
            </a:r>
          </a:p>
          <a:p>
            <a:pPr lvl="1"/>
            <a:r>
              <a:rPr lang="en-US" dirty="0" smtClean="0"/>
              <a:t>Chemical exposure ( fatality? permanent injury?)</a:t>
            </a:r>
            <a:endParaRPr lang="en-US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Hazards</a:t>
            </a:r>
            <a:endParaRPr 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Toxic</a:t>
            </a:r>
          </a:p>
          <a:p>
            <a:r>
              <a:rPr lang="en-US" dirty="0" smtClean="0"/>
              <a:t>Flammable</a:t>
            </a:r>
          </a:p>
          <a:p>
            <a:r>
              <a:rPr lang="en-US" dirty="0" smtClean="0"/>
              <a:t>Caustic</a:t>
            </a:r>
          </a:p>
          <a:p>
            <a:r>
              <a:rPr lang="en-US" dirty="0" smtClean="0"/>
              <a:t>Reactive/Explosive</a:t>
            </a:r>
          </a:p>
          <a:p>
            <a:r>
              <a:rPr lang="en-US" dirty="0" smtClean="0"/>
              <a:t>Radioactive</a:t>
            </a:r>
          </a:p>
          <a:p>
            <a:r>
              <a:rPr lang="en-US" dirty="0" smtClean="0"/>
              <a:t>Other?</a:t>
            </a:r>
          </a:p>
          <a:p>
            <a:endParaRPr lang="en-US" dirty="0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/>
            <a:endParaRPr lang="en-US" sz="1400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875</Words>
  <Application>Microsoft Office PowerPoint</Application>
  <PresentationFormat>On-screen Show (4:3)</PresentationFormat>
  <Paragraphs>176</Paragraphs>
  <Slides>20</Slides>
  <Notes>19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Microsoft Office Word 97 - 2003 Document</vt:lpstr>
      <vt:lpstr>Chemical spills</vt:lpstr>
      <vt:lpstr>Objectives</vt:lpstr>
      <vt:lpstr>Regulations </vt:lpstr>
      <vt:lpstr>Responsibilities</vt:lpstr>
      <vt:lpstr>Nuisance Spills</vt:lpstr>
      <vt:lpstr>Potentially Hazardous Spills</vt:lpstr>
      <vt:lpstr>Preventing Spills</vt:lpstr>
      <vt:lpstr>Preparation</vt:lpstr>
      <vt:lpstr>Hazards</vt:lpstr>
      <vt:lpstr>You are the expert on the hazards of materials in your possession.</vt:lpstr>
      <vt:lpstr>Toxic Materials </vt:lpstr>
      <vt:lpstr>Examples of materials with a High  Level of Acute Toxicity</vt:lpstr>
      <vt:lpstr>Toxicity of commonly used chemicals</vt:lpstr>
      <vt:lpstr>Flammability Hazards</vt:lpstr>
      <vt:lpstr>Flash Point - The lowest temperature at which a liquid has sufficient vapor pressure to form an ignitable mixture with air near the surface of the liquid </vt:lpstr>
      <vt:lpstr>Caustic Chemical Hazards </vt:lpstr>
      <vt:lpstr>Chemical Spill Response Nuisance Spill</vt:lpstr>
      <vt:lpstr>Chemical Spill Response Potentially Hazardous Spill</vt:lpstr>
      <vt:lpstr>Estimating Potential Hazards</vt:lpstr>
      <vt:lpstr>Summary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Natalizio</dc:creator>
  <cp:lastModifiedBy>HNI</cp:lastModifiedBy>
  <cp:revision>17</cp:revision>
  <dcterms:created xsi:type="dcterms:W3CDTF">2011-07-26T19:15:39Z</dcterms:created>
  <dcterms:modified xsi:type="dcterms:W3CDTF">2011-10-31T20:46:36Z</dcterms:modified>
</cp:coreProperties>
</file>