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8" r:id="rId2"/>
    <p:sldId id="261" r:id="rId3"/>
    <p:sldId id="262" r:id="rId4"/>
    <p:sldId id="263" r:id="rId5"/>
    <p:sldId id="264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F3F3D-B793-4585-BE38-33ED762A2AE6}" type="datetimeFigureOut">
              <a:rPr lang="en-US" smtClean="0"/>
              <a:t>09/13/2011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5C64B-5FE3-4C65-9DAF-69E0E2206275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Confined space </a:t>
            </a:r>
            <a:br>
              <a:rPr lang="en-US" b="1" dirty="0" smtClean="0">
                <a:latin typeface="Lucida Sans" pitchFamily="34" charset="0"/>
              </a:rPr>
            </a:br>
            <a:r>
              <a:rPr lang="en-US" b="1" dirty="0" smtClean="0">
                <a:latin typeface="Lucida Sans" pitchFamily="34" charset="0"/>
              </a:rPr>
              <a:t>hazards &amp; entry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Confined Space Hazards</a:t>
            </a:r>
            <a:endParaRPr 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Conduct air monitoring and tests to identify and evaluate hazards.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Define acceptable entry conditions.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Monitor entry conditions.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Eliminate or control the space's atmospheric hazards before entry.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Lockout all internal hazards prior to entry. 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Entry Point Hazards</a:t>
            </a:r>
            <a:endParaRPr lang="en-US" dirty="0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Small Openings make entry and rescue difficult.</a:t>
            </a:r>
          </a:p>
          <a:p>
            <a:r>
              <a:rPr lang="en-US" dirty="0" smtClean="0"/>
              <a:t>Sharp edges can tear protective clothing or air lines.</a:t>
            </a:r>
          </a:p>
          <a:p>
            <a:r>
              <a:rPr lang="en-US" dirty="0" smtClean="0"/>
              <a:t>Temporary ladders and vent gear can make even large openings difficult to transit.</a:t>
            </a:r>
          </a:p>
          <a:p>
            <a:r>
              <a:rPr lang="en-US" dirty="0" smtClean="0"/>
              <a:t>Vertical entry points are fall hazards.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Ventilation Needed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Deadly gases can be trapped inside.</a:t>
            </a:r>
          </a:p>
          <a:p>
            <a:r>
              <a:rPr lang="en-US" dirty="0" smtClean="0"/>
              <a:t>Rotting Organic materials create hazardous gases.</a:t>
            </a:r>
          </a:p>
          <a:p>
            <a:r>
              <a:rPr lang="en-US" dirty="0" smtClean="0"/>
              <a:t>Pipe leaks, welding, system material can create hazardous atmospheres.</a:t>
            </a:r>
          </a:p>
          <a:p>
            <a:r>
              <a:rPr lang="en-US" dirty="0" smtClean="0"/>
              <a:t> Rust consumes the oxygen you need.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Atmospheric Hazards</a:t>
            </a: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Oxygen Deficient Atmospheres</a:t>
            </a:r>
          </a:p>
          <a:p>
            <a:r>
              <a:rPr lang="en-US" dirty="0" smtClean="0"/>
              <a:t>Oxygen Enriched Atmospheres</a:t>
            </a:r>
          </a:p>
          <a:p>
            <a:r>
              <a:rPr lang="en-US" dirty="0" smtClean="0"/>
              <a:t>Flammable Atmospheres</a:t>
            </a:r>
          </a:p>
          <a:p>
            <a:r>
              <a:rPr lang="en-US" dirty="0" smtClean="0"/>
              <a:t>Toxic Atmospheres</a:t>
            </a:r>
          </a:p>
          <a:p>
            <a:r>
              <a:rPr lang="en-US" dirty="0" smtClean="0"/>
              <a:t>Corrosive Atmospheres </a:t>
            </a:r>
          </a:p>
          <a:p>
            <a:r>
              <a:rPr lang="en-US" dirty="0" smtClean="0"/>
              <a:t>Asphyxiating Atmospheres  </a:t>
            </a:r>
          </a:p>
          <a:p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Oxygen Deficient</a:t>
            </a:r>
            <a:endParaRPr lang="en-US" dirty="0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19.5 % is the minimum acceptable oxygen level for work with out an air supplied respirator.</a:t>
            </a:r>
          </a:p>
          <a:p>
            <a:r>
              <a:rPr lang="en-US" dirty="0" smtClean="0"/>
              <a:t>12-14% - Poor judgment.</a:t>
            </a:r>
          </a:p>
          <a:p>
            <a:r>
              <a:rPr lang="en-US" dirty="0" smtClean="0"/>
              <a:t>10-12% - Lips blue Mental Confusion.</a:t>
            </a:r>
          </a:p>
          <a:p>
            <a:r>
              <a:rPr lang="en-US" dirty="0" smtClean="0"/>
              <a:t>8-10% - Fainting &amp; Nausea.</a:t>
            </a:r>
          </a:p>
          <a:p>
            <a:r>
              <a:rPr lang="en-US" dirty="0" smtClean="0"/>
              <a:t>6-8% - Causes Death.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Asphyxiating Atmospheres</a:t>
            </a:r>
            <a:endParaRPr lang="en-US" dirty="0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Reduction of oxygen in a confined space may be the result of either consumption or displacement. Consumption of oxygen takes place during: </a:t>
            </a:r>
          </a:p>
          <a:p>
            <a:pPr lvl="1"/>
            <a:r>
              <a:rPr lang="en-US" dirty="0" smtClean="0"/>
              <a:t>Combustion of flammable substances. </a:t>
            </a:r>
          </a:p>
          <a:p>
            <a:pPr lvl="1"/>
            <a:r>
              <a:rPr lang="en-US" dirty="0" smtClean="0"/>
              <a:t>Bacterial action, as in the fermentation process. </a:t>
            </a:r>
          </a:p>
          <a:p>
            <a:pPr lvl="1"/>
            <a:r>
              <a:rPr lang="en-US" dirty="0" smtClean="0"/>
              <a:t>Chemical reactions as in the formation of rust.  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Oxygen Enriched</a:t>
            </a:r>
            <a:endParaRPr lang="en-US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Oxygen level above 21%.</a:t>
            </a:r>
          </a:p>
          <a:p>
            <a:r>
              <a:rPr lang="en-US" dirty="0" smtClean="0"/>
              <a:t>Causes flammable and combustible materials to burn violently when ignited. Such as:</a:t>
            </a:r>
          </a:p>
          <a:p>
            <a:pPr lvl="1"/>
            <a:r>
              <a:rPr lang="en-US" dirty="0" smtClean="0"/>
              <a:t>Hair, clothing, oil soaked materials.</a:t>
            </a:r>
          </a:p>
          <a:p>
            <a:r>
              <a:rPr lang="en-US" dirty="0" smtClean="0"/>
              <a:t>Never use pure oxygen to ventilate.</a:t>
            </a:r>
          </a:p>
          <a:p>
            <a:r>
              <a:rPr lang="en-US" dirty="0" smtClean="0"/>
              <a:t>Never store or place compressed gas tanks in a confined space.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Flammable Atmospheres</a:t>
            </a:r>
            <a:endParaRPr lang="en-US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Required Factors:</a:t>
            </a:r>
          </a:p>
          <a:p>
            <a:pPr lvl="1"/>
            <a:r>
              <a:rPr lang="en-US" dirty="0" smtClean="0"/>
              <a:t>Oxygen </a:t>
            </a:r>
          </a:p>
          <a:p>
            <a:pPr lvl="1"/>
            <a:r>
              <a:rPr lang="en-US" dirty="0" smtClean="0"/>
              <a:t>Flammable Gas, Vapor or Dust</a:t>
            </a:r>
          </a:p>
          <a:p>
            <a:pPr lvl="1"/>
            <a:r>
              <a:rPr lang="en-US" dirty="0" smtClean="0"/>
              <a:t>Ignition Source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Welding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Electric Tools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Sparks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Smoking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Flammable Atmospheres</a:t>
            </a:r>
            <a:endParaRPr lang="en-US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Caused by:</a:t>
            </a:r>
          </a:p>
          <a:p>
            <a:pPr lvl="1"/>
            <a:r>
              <a:rPr lang="en-US" dirty="0" smtClean="0"/>
              <a:t>Enriched oxygen atmospheres. </a:t>
            </a:r>
          </a:p>
          <a:p>
            <a:pPr lvl="1"/>
            <a:r>
              <a:rPr lang="en-US" dirty="0" smtClean="0"/>
              <a:t>Vaporization of flammable liquids. </a:t>
            </a:r>
          </a:p>
          <a:p>
            <a:pPr lvl="1"/>
            <a:r>
              <a:rPr lang="en-US" dirty="0" smtClean="0"/>
              <a:t>Byproducts of work. </a:t>
            </a:r>
          </a:p>
          <a:p>
            <a:pPr lvl="1"/>
            <a:r>
              <a:rPr lang="en-US" dirty="0" smtClean="0"/>
              <a:t>Chemical reactions. </a:t>
            </a:r>
          </a:p>
          <a:p>
            <a:pPr lvl="1"/>
            <a:r>
              <a:rPr lang="en-US" dirty="0" smtClean="0"/>
              <a:t>Concentrations of combustible dusts. </a:t>
            </a:r>
          </a:p>
          <a:p>
            <a:pPr lvl="1"/>
            <a:r>
              <a:rPr lang="en-US" dirty="0" smtClean="0"/>
              <a:t>Fumes from chemicals on inner surfaces.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Toxic Atmospheres</a:t>
            </a:r>
            <a:endParaRPr lang="en-US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Material in space:</a:t>
            </a:r>
          </a:p>
          <a:p>
            <a:pPr lvl="1"/>
            <a:r>
              <a:rPr lang="en-US" dirty="0" smtClean="0"/>
              <a:t>Absorbed materials can “gas off”.</a:t>
            </a:r>
          </a:p>
          <a:p>
            <a:pPr lvl="1"/>
            <a:r>
              <a:rPr lang="en-US" dirty="0" smtClean="0"/>
              <a:t>Decomposition of materials.</a:t>
            </a:r>
          </a:p>
          <a:p>
            <a:r>
              <a:rPr lang="en-US" dirty="0" smtClean="0"/>
              <a:t> Work being performed:</a:t>
            </a:r>
          </a:p>
          <a:p>
            <a:pPr lvl="1"/>
            <a:r>
              <a:rPr lang="en-US" dirty="0" smtClean="0"/>
              <a:t>Welding, cutting, brazing, soldering</a:t>
            </a:r>
          </a:p>
          <a:p>
            <a:pPr lvl="1"/>
            <a:r>
              <a:rPr lang="en-US" dirty="0" smtClean="0"/>
              <a:t>Painting, scraping, sanding, degreasing</a:t>
            </a:r>
          </a:p>
          <a:p>
            <a:pPr lvl="1"/>
            <a:r>
              <a:rPr lang="en-US" dirty="0" smtClean="0"/>
              <a:t>Sealing, bonding, melting</a:t>
            </a:r>
          </a:p>
          <a:p>
            <a:pPr lvl="1"/>
            <a:r>
              <a:rPr lang="en-US" dirty="0" smtClean="0"/>
              <a:t>Cleaning, de-scaling 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will Learn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608021" y="1669145"/>
            <a:ext cx="6400800" cy="1752600"/>
          </a:xfrm>
        </p:spPr>
        <p:txBody>
          <a:bodyPr>
            <a:noAutofit/>
          </a:bodyPr>
          <a:lstStyle/>
          <a:p>
            <a:r>
              <a:rPr lang="en-US" dirty="0" smtClean="0"/>
              <a:t>What is a Confined Space </a:t>
            </a:r>
          </a:p>
          <a:p>
            <a:r>
              <a:rPr lang="en-US" dirty="0" smtClean="0"/>
              <a:t>Hazards of Confined Spaces </a:t>
            </a:r>
          </a:p>
          <a:p>
            <a:r>
              <a:rPr lang="en-US" dirty="0" smtClean="0"/>
              <a:t>Basic Entry Requirements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Corrosive Atmospheres</a:t>
            </a:r>
            <a:endParaRPr lang="en-US" dirty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Corrosive atmospheres can be not only a respiratory problems but also cause skin exposure reactions and damage to your nervous system though skin absorption or breathing.</a:t>
            </a:r>
          </a:p>
          <a:p>
            <a:pPr lvl="1"/>
            <a:r>
              <a:rPr lang="en-US" dirty="0" smtClean="0"/>
              <a:t>Examples of Corrosives: 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Bleach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Ammonia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Acids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Configuration Hazards</a:t>
            </a:r>
            <a:endParaRPr lang="en-US" dirty="0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8229600" cy="4506913"/>
          </a:xfrm>
        </p:spPr>
        <p:txBody>
          <a:bodyPr>
            <a:noAutofit/>
          </a:bodyPr>
          <a:lstStyle/>
          <a:p>
            <a:r>
              <a:rPr lang="en-US" dirty="0" smtClean="0"/>
              <a:t>The use and shape of a space can create hazardous conditions: </a:t>
            </a:r>
          </a:p>
          <a:p>
            <a:pPr lvl="1"/>
            <a:r>
              <a:rPr lang="en-US" dirty="0" smtClean="0"/>
              <a:t>Use of Ladders &amp; Scaffolding. </a:t>
            </a:r>
          </a:p>
          <a:p>
            <a:pPr lvl="1"/>
            <a:r>
              <a:rPr lang="en-US" dirty="0" smtClean="0"/>
              <a:t>Wet or slippery surfaces. </a:t>
            </a:r>
          </a:p>
          <a:p>
            <a:pPr lvl="1"/>
            <a:r>
              <a:rPr lang="en-US" dirty="0" smtClean="0"/>
              <a:t>Uneven bottoms. </a:t>
            </a:r>
          </a:p>
          <a:p>
            <a:pPr lvl="1"/>
            <a:r>
              <a:rPr lang="en-US" dirty="0" smtClean="0"/>
              <a:t>Bends in tunnels. </a:t>
            </a:r>
          </a:p>
          <a:p>
            <a:pPr lvl="1"/>
            <a:r>
              <a:rPr lang="en-US" dirty="0" smtClean="0"/>
              <a:t>Narrow areas that can entrap workers. </a:t>
            </a:r>
          </a:p>
          <a:p>
            <a:pPr lvl="1"/>
            <a:r>
              <a:rPr lang="en-US" dirty="0" smtClean="0"/>
              <a:t>Poor lighting. </a:t>
            </a:r>
          </a:p>
          <a:p>
            <a:r>
              <a:rPr lang="en-US" dirty="0" smtClean="0"/>
              <a:t>Use retrieval &amp; fall protection when possible.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Mechanical Hazards</a:t>
            </a:r>
            <a:endParaRPr lang="en-US" dirty="0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confined spaces have unguarded mechanical equipment such as: </a:t>
            </a:r>
          </a:p>
          <a:p>
            <a:pPr lvl="1"/>
            <a:r>
              <a:rPr lang="en-US" dirty="0" smtClean="0"/>
              <a:t>Paddles </a:t>
            </a:r>
          </a:p>
          <a:p>
            <a:pPr lvl="1"/>
            <a:r>
              <a:rPr lang="en-US" dirty="0" smtClean="0"/>
              <a:t>Blades </a:t>
            </a:r>
          </a:p>
          <a:p>
            <a:pPr lvl="1"/>
            <a:r>
              <a:rPr lang="en-US" dirty="0" smtClean="0"/>
              <a:t>Shafts </a:t>
            </a:r>
          </a:p>
          <a:p>
            <a:pPr lvl="1"/>
            <a:r>
              <a:rPr lang="en-US" dirty="0" smtClean="0"/>
              <a:t>Chain or belt drives </a:t>
            </a:r>
          </a:p>
          <a:p>
            <a:r>
              <a:rPr lang="en-US" dirty="0" smtClean="0"/>
              <a:t>All equipment must be Locked and Tagged before entry.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Electrical Hazards</a:t>
            </a:r>
            <a:endParaRPr lang="en-US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Electric Shock is a possible hazard in Confined Spaces.  Hazard Sources include: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Broken lighting.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Electrical sensing devices.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Limit switches.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Level indicating devices.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Hazards from equipment taken inside. 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Hazards</a:t>
            </a: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 and Low Temperatures are Hazards</a:t>
            </a:r>
          </a:p>
          <a:p>
            <a:pPr lvl="1"/>
            <a:r>
              <a:rPr lang="en-US" dirty="0" smtClean="0"/>
              <a:t>Burns</a:t>
            </a:r>
          </a:p>
          <a:p>
            <a:pPr lvl="1"/>
            <a:r>
              <a:rPr lang="en-US" dirty="0" smtClean="0"/>
              <a:t>Frostbite</a:t>
            </a:r>
          </a:p>
          <a:p>
            <a:pPr lvl="1"/>
            <a:r>
              <a:rPr lang="en-US" dirty="0" smtClean="0"/>
              <a:t>Heat Stress</a:t>
            </a:r>
          </a:p>
          <a:p>
            <a:r>
              <a:rPr lang="en-US" dirty="0" smtClean="0"/>
              <a:t>Wearing Protective clothing can increase the heat stress on a worker.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Worker Comfort</a:t>
            </a:r>
            <a:endParaRPr lang="en-US" dirty="0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Factors affecting worker comfort: </a:t>
            </a:r>
          </a:p>
          <a:p>
            <a:pPr lvl="1"/>
            <a:r>
              <a:rPr lang="en-US" dirty="0" smtClean="0"/>
              <a:t>Air temperature </a:t>
            </a:r>
          </a:p>
          <a:p>
            <a:pPr lvl="1"/>
            <a:r>
              <a:rPr lang="en-US" dirty="0" smtClean="0"/>
              <a:t>Air velocity though the space </a:t>
            </a:r>
          </a:p>
          <a:p>
            <a:pPr lvl="1"/>
            <a:r>
              <a:rPr lang="en-US" dirty="0" smtClean="0"/>
              <a:t>Humidity </a:t>
            </a:r>
          </a:p>
          <a:p>
            <a:pPr lvl="1"/>
            <a:r>
              <a:rPr lang="en-US" dirty="0" smtClean="0"/>
              <a:t>Radiant heat</a:t>
            </a:r>
          </a:p>
          <a:p>
            <a:pPr lvl="1"/>
            <a:r>
              <a:rPr lang="en-US" dirty="0" smtClean="0"/>
              <a:t>Protective Clothing</a:t>
            </a:r>
          </a:p>
          <a:p>
            <a:pPr lvl="1"/>
            <a:r>
              <a:rPr lang="en-US" dirty="0" smtClean="0"/>
              <a:t>Activities  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Engulfment Hazards</a:t>
            </a:r>
            <a:endParaRPr lang="en-US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Engulfment is the entrapment of a person by the contents of a space. </a:t>
            </a:r>
          </a:p>
          <a:p>
            <a:pPr lvl="1"/>
            <a:r>
              <a:rPr lang="en-US" dirty="0" smtClean="0"/>
              <a:t>Liquids </a:t>
            </a:r>
          </a:p>
          <a:p>
            <a:pPr lvl="1"/>
            <a:r>
              <a:rPr lang="en-US" dirty="0" smtClean="0"/>
              <a:t>Small granular product such as grain. </a:t>
            </a:r>
          </a:p>
          <a:p>
            <a:pPr lvl="1"/>
            <a:r>
              <a:rPr lang="en-US" dirty="0" smtClean="0"/>
              <a:t>Crusting or Bridging of material.</a:t>
            </a:r>
          </a:p>
          <a:p>
            <a:pPr lvl="1"/>
            <a:r>
              <a:rPr lang="en-US" dirty="0" smtClean="0"/>
              <a:t>Flooding</a:t>
            </a:r>
          </a:p>
          <a:p>
            <a:pPr lvl="1"/>
            <a:r>
              <a:rPr lang="en-US" dirty="0" smtClean="0"/>
              <a:t>Water Flow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Engulfment Hazards</a:t>
            </a: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Completely empty the contents before entry.</a:t>
            </a:r>
          </a:p>
          <a:p>
            <a:r>
              <a:rPr lang="en-US" dirty="0" smtClean="0"/>
              <a:t>Use retrieval and fall arrest equipment to prevent sinking into contents of a space.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Noise Hazards</a:t>
            </a:r>
            <a:endParaRPr lang="en-US" dirty="0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Noise creates a hazard by: </a:t>
            </a:r>
          </a:p>
          <a:p>
            <a:pPr lvl="1"/>
            <a:r>
              <a:rPr lang="en-US" dirty="0" smtClean="0"/>
              <a:t>Causing hearing loss. </a:t>
            </a:r>
          </a:p>
          <a:p>
            <a:pPr lvl="1"/>
            <a:r>
              <a:rPr lang="en-US" dirty="0" smtClean="0"/>
              <a:t>Preventing communication. </a:t>
            </a:r>
          </a:p>
          <a:p>
            <a:pPr lvl="1"/>
            <a:r>
              <a:rPr lang="en-US" dirty="0" smtClean="0"/>
              <a:t>Lowering worker's effectiveness. </a:t>
            </a:r>
          </a:p>
          <a:p>
            <a:r>
              <a:rPr lang="en-US" dirty="0" smtClean="0"/>
              <a:t>Eliminate noise sources prior to entry. </a:t>
            </a:r>
          </a:p>
          <a:p>
            <a:r>
              <a:rPr lang="en-US" dirty="0" smtClean="0"/>
              <a:t>Use proper hearing protection. 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Hazards</a:t>
            </a:r>
            <a:endParaRPr lang="en-US" dirty="0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Slippery, Wet or Damp Surfaces</a:t>
            </a:r>
          </a:p>
          <a:p>
            <a:pPr lvl="1"/>
            <a:r>
              <a:rPr lang="en-US" dirty="0" smtClean="0"/>
              <a:t>Slips &amp; Falls</a:t>
            </a:r>
          </a:p>
          <a:p>
            <a:pPr lvl="1"/>
            <a:r>
              <a:rPr lang="en-US" dirty="0" smtClean="0"/>
              <a:t>Chemical exposure.</a:t>
            </a:r>
          </a:p>
          <a:p>
            <a:pPr lvl="1"/>
            <a:r>
              <a:rPr lang="en-US" dirty="0" smtClean="0"/>
              <a:t>Possible increased chance of electric shock.</a:t>
            </a:r>
          </a:p>
          <a:p>
            <a:pPr lvl="1"/>
            <a:r>
              <a:rPr lang="en-US" dirty="0" smtClean="0"/>
              <a:t>Uneven surfaces.</a:t>
            </a:r>
          </a:p>
          <a:p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Requirements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employees required to enter confined or enclosed spaces must be instructed in:</a:t>
            </a:r>
          </a:p>
          <a:p>
            <a:pPr marL="682625" lvl="3" indent="-217488"/>
            <a:r>
              <a:rPr lang="en-US" dirty="0" smtClean="0"/>
              <a:t>Nature of the hazards.</a:t>
            </a:r>
          </a:p>
          <a:p>
            <a:pPr marL="682625" lvl="3" indent="-217488"/>
            <a:r>
              <a:rPr lang="en-US" dirty="0" smtClean="0"/>
              <a:t>Necessary precautions to be taken.</a:t>
            </a:r>
          </a:p>
          <a:p>
            <a:pPr marL="682625" lvl="3" indent="-217488"/>
            <a:r>
              <a:rPr lang="en-US" dirty="0" smtClean="0"/>
              <a:t>Use of protective and emergency equipment. </a:t>
            </a:r>
          </a:p>
          <a:p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Vibration Hazards</a:t>
            </a:r>
            <a:endParaRPr lang="en-US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Vibration of the body can cause damage to the body.</a:t>
            </a:r>
          </a:p>
          <a:p>
            <a:r>
              <a:rPr lang="en-US" dirty="0" smtClean="0"/>
              <a:t>Using Vibrating tools can cause damage to fingers &amp; hand.</a:t>
            </a:r>
          </a:p>
          <a:p>
            <a:r>
              <a:rPr lang="en-US" dirty="0" smtClean="0"/>
              <a:t>Eliminate equipment vibrations prior to entry. </a:t>
            </a:r>
          </a:p>
          <a:p>
            <a:r>
              <a:rPr lang="en-US" dirty="0" smtClean="0"/>
              <a:t>Use Vibration dampening tools &amp; gloves.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Confined Space Entry Procedure</a:t>
            </a:r>
            <a:endParaRPr lang="en-US" dirty="0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entrants, supervisors and entry attendants must be fully qualified: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Conduct Pre-Entry Briefing.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Assemble and check equipment.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Establish Acceptable Entry Conditions.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Conduct initial air sampling.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Execute &amp; Complete Entry Permit.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Station Entry Attendant. 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Entry </a:t>
            </a:r>
            <a:r>
              <a:rPr lang="en-US" sz="2000" dirty="0" smtClean="0"/>
              <a:t>(continued)</a:t>
            </a:r>
            <a:endParaRPr lang="en-US" sz="2000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Establish Monitoring of Atmosphere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Establish Communication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Execute Hot Work Permit if applicable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Post Confined Space Entry Permit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Enter Space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 smtClean="0"/>
              <a:t>Post–entry debrief if problems were encountered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The Atmosphere</a:t>
            </a:r>
            <a:endParaRPr lang="en-US" dirty="0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Verify presence of safe work atmosphere.</a:t>
            </a:r>
          </a:p>
          <a:p>
            <a:pPr lvl="1"/>
            <a:r>
              <a:rPr lang="en-US" dirty="0" smtClean="0"/>
              <a:t>Calibrate Air Monitoring Equipment before use.</a:t>
            </a:r>
          </a:p>
          <a:p>
            <a:pPr lvl="1"/>
            <a:r>
              <a:rPr lang="en-US" dirty="0" smtClean="0"/>
              <a:t>Test all areas of a confined space.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Top, Middle &amp; Bottom.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Check for Explosive &amp; Toxic Gases.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Check Oxygen level.</a:t>
            </a:r>
          </a:p>
          <a:p>
            <a:pPr lvl="1"/>
            <a:r>
              <a:rPr lang="en-US" dirty="0" smtClean="0"/>
              <a:t>Record all readings.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Ventilation</a:t>
            </a:r>
            <a:endParaRPr lang="en-US" dirty="0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 best of exhaust or supply or both.</a:t>
            </a:r>
          </a:p>
          <a:p>
            <a:r>
              <a:rPr lang="en-US" dirty="0" smtClean="0"/>
              <a:t>Provide work zone exhaust if welding.</a:t>
            </a:r>
          </a:p>
          <a:p>
            <a:r>
              <a:rPr lang="en-US" dirty="0" smtClean="0"/>
              <a:t>Plan ventilation supply and exhaust paths.</a:t>
            </a:r>
          </a:p>
          <a:p>
            <a:r>
              <a:rPr lang="en-US" dirty="0" smtClean="0"/>
              <a:t>Ensure no  “re-circulation” of air supply.</a:t>
            </a:r>
          </a:p>
          <a:p>
            <a:r>
              <a:rPr lang="en-US" dirty="0" smtClean="0"/>
              <a:t>Use continuous ventilation.</a:t>
            </a:r>
          </a:p>
          <a:p>
            <a:r>
              <a:rPr lang="en-US" dirty="0" smtClean="0"/>
              <a:t>Retest the confined space before and during entry.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LOCKOUT!</a:t>
            </a:r>
            <a:endParaRPr lang="en-US" dirty="0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Lock &amp; tagging ALL electrical sources.</a:t>
            </a:r>
          </a:p>
          <a:p>
            <a:r>
              <a:rPr lang="en-US" dirty="0" smtClean="0"/>
              <a:t>Blank &amp; bleeding fluid lines.</a:t>
            </a:r>
          </a:p>
          <a:p>
            <a:r>
              <a:rPr lang="en-US" dirty="0" smtClean="0"/>
              <a:t>Disconnect mechanical drives &amp;shafts.</a:t>
            </a:r>
          </a:p>
          <a:p>
            <a:r>
              <a:rPr lang="en-US" dirty="0" smtClean="0"/>
              <a:t>Secure mechanical parts.</a:t>
            </a:r>
          </a:p>
          <a:p>
            <a:r>
              <a:rPr lang="en-US" dirty="0" smtClean="0"/>
              <a:t>Lock &amp; Tag all valves.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Rescue Team</a:t>
            </a:r>
            <a:endParaRPr lang="en-US" dirty="0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qualified rescue team and rescue equipment  must be available for entry into all Permit Required Confined Spaces.</a:t>
            </a:r>
          </a:p>
          <a:p>
            <a:r>
              <a:rPr lang="en-US" dirty="0" smtClean="0"/>
              <a:t>Qualified Entry Attendant must be in constant communication with workers in the space.</a:t>
            </a:r>
          </a:p>
          <a:p>
            <a:r>
              <a:rPr lang="en-US" dirty="0" smtClean="0"/>
              <a:t>Entry Attendant must have source of communication with the Rescue Team.</a:t>
            </a:r>
          </a:p>
          <a:p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persons involved in Permit Required Confined Space Entry must be qualified:</a:t>
            </a:r>
          </a:p>
          <a:p>
            <a:pPr lvl="1"/>
            <a:r>
              <a:rPr lang="en-US" dirty="0" smtClean="0"/>
              <a:t>Supervisor</a:t>
            </a:r>
          </a:p>
          <a:p>
            <a:pPr lvl="1"/>
            <a:r>
              <a:rPr lang="en-US" dirty="0" smtClean="0"/>
              <a:t>Attendants</a:t>
            </a:r>
          </a:p>
          <a:p>
            <a:pPr lvl="1"/>
            <a:r>
              <a:rPr lang="en-US" dirty="0" smtClean="0"/>
              <a:t>Entrants</a:t>
            </a:r>
          </a:p>
          <a:p>
            <a:pPr lvl="1"/>
            <a:r>
              <a:rPr lang="en-US" dirty="0" smtClean="0"/>
              <a:t>Rescue Team</a:t>
            </a:r>
          </a:p>
          <a:p>
            <a:r>
              <a:rPr lang="en-US" dirty="0" smtClean="0"/>
              <a:t>Confined Spaces are Dangerous Places – Know how to control or eliminate hazards.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Confined Space?</a:t>
            </a: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 large enough and so configured that an employee can bodily enter and perform assigned work.</a:t>
            </a:r>
          </a:p>
          <a:p>
            <a:r>
              <a:rPr lang="en-US" dirty="0" smtClean="0"/>
              <a:t>Has limited or restricted means for entry or exit (for example, tanks, vessels, silos, storage bins, hoppers, vaults, and pits are spaces that may have limited means of entry.) </a:t>
            </a:r>
          </a:p>
          <a:p>
            <a:r>
              <a:rPr lang="en-US" dirty="0" smtClean="0"/>
              <a:t>Is not designed for continuous employee occupancy.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Permit Required Confined Space?</a:t>
            </a: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Permit-required confined space is confined space that has one or more of the following characteristics…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Permit Required Spaces</a:t>
            </a:r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96956" y="1469574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Contains or has a potential to contain a hazardous atmosphere.</a:t>
            </a:r>
          </a:p>
          <a:p>
            <a:r>
              <a:rPr lang="en-US" dirty="0" smtClean="0"/>
              <a:t>Contains a material that has the potential for engulfing an entrant.</a:t>
            </a:r>
          </a:p>
          <a:p>
            <a:r>
              <a:rPr lang="en-US" dirty="0" smtClean="0"/>
              <a:t>Has an internal configuration such that an entrant could be trapped or asphyxiated by inwardly converging walls or by a floor which slopes downward and tapers to a smaller cross-section.</a:t>
            </a:r>
          </a:p>
          <a:p>
            <a:r>
              <a:rPr lang="en-US" dirty="0" smtClean="0"/>
              <a:t>Contains any other recognized serious safety or health hazard.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Confined Spaces</a:t>
            </a:r>
            <a:endParaRPr lang="en-US" dirty="0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Boilers &amp; Furnaces</a:t>
            </a:r>
          </a:p>
          <a:p>
            <a:r>
              <a:rPr lang="en-US" dirty="0" smtClean="0"/>
              <a:t> Pipelines</a:t>
            </a:r>
          </a:p>
          <a:p>
            <a:r>
              <a:rPr lang="en-US" dirty="0" smtClean="0"/>
              <a:t> Pits </a:t>
            </a:r>
          </a:p>
          <a:p>
            <a:r>
              <a:rPr lang="en-US" dirty="0" smtClean="0"/>
              <a:t> Process Vessel</a:t>
            </a:r>
          </a:p>
          <a:p>
            <a:r>
              <a:rPr lang="en-US" dirty="0" smtClean="0"/>
              <a:t> Silo &amp; Storage Tanks</a:t>
            </a:r>
          </a:p>
          <a:p>
            <a:r>
              <a:rPr lang="en-US" dirty="0" smtClean="0"/>
              <a:t> Sewer &amp; Manholes</a:t>
            </a:r>
          </a:p>
          <a:p>
            <a:r>
              <a:rPr lang="en-US" dirty="0" smtClean="0"/>
              <a:t> Trenches &amp; Excavations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 of Confined Spaces</a:t>
            </a:r>
            <a:endParaRPr lang="en-US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 Atmospheric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 Physical Configuration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 Mechanical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 Electrical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 Thermal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 Noise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 Vibration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dirty="0" smtClean="0"/>
              <a:t> Engulfment or Entrapment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Confined Space Hazards</a:t>
            </a:r>
            <a:endParaRPr lang="en-US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Confined Space has different hazards.  Hazards can also change with time and usage. </a:t>
            </a:r>
          </a:p>
          <a:p>
            <a:pPr lvl="1"/>
            <a:r>
              <a:rPr lang="en-US" dirty="0" smtClean="0"/>
              <a:t>Post signs to warn of the dangers. </a:t>
            </a:r>
          </a:p>
          <a:p>
            <a:pPr lvl="1"/>
            <a:r>
              <a:rPr lang="en-US" dirty="0" smtClean="0"/>
              <a:t>Use barriers to prevent uncontrolled access </a:t>
            </a:r>
          </a:p>
          <a:p>
            <a:pPr lvl="1"/>
            <a:r>
              <a:rPr lang="en-US" dirty="0" smtClean="0"/>
              <a:t>Develop and use a written space entry program. 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1271</Words>
  <Application>Microsoft Macintosh PowerPoint</Application>
  <PresentationFormat>On-screen Show (4:3)</PresentationFormat>
  <Paragraphs>228</Paragraphs>
  <Slides>37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Confined space  hazards &amp; entry</vt:lpstr>
      <vt:lpstr>What you will Learn</vt:lpstr>
      <vt:lpstr>General Requirements</vt:lpstr>
      <vt:lpstr>What is a Confined Space?</vt:lpstr>
      <vt:lpstr>What is a Permit Required Confined Space?</vt:lpstr>
      <vt:lpstr>Permit Required Spaces</vt:lpstr>
      <vt:lpstr>Typical Confined Spaces</vt:lpstr>
      <vt:lpstr>Hazards of Confined Spaces</vt:lpstr>
      <vt:lpstr>Controlling Confined Space Hazards</vt:lpstr>
      <vt:lpstr>Controlling Confined Space Hazards</vt:lpstr>
      <vt:lpstr>Entry Point Hazards</vt:lpstr>
      <vt:lpstr>Ventilation Needed</vt:lpstr>
      <vt:lpstr>Atmospheric Hazards</vt:lpstr>
      <vt:lpstr>Oxygen Deficient</vt:lpstr>
      <vt:lpstr>Asphyxiating Atmospheres</vt:lpstr>
      <vt:lpstr>Oxygen Enriched</vt:lpstr>
      <vt:lpstr>Flammable Atmospheres</vt:lpstr>
      <vt:lpstr>Flammable Atmospheres</vt:lpstr>
      <vt:lpstr>Toxic Atmospheres</vt:lpstr>
      <vt:lpstr>Corrosive Atmospheres</vt:lpstr>
      <vt:lpstr>Physical Configuration Hazards</vt:lpstr>
      <vt:lpstr>Mechanical Hazards</vt:lpstr>
      <vt:lpstr>Electrical Hazards</vt:lpstr>
      <vt:lpstr>Temperature Hazards</vt:lpstr>
      <vt:lpstr>Worker Comfort</vt:lpstr>
      <vt:lpstr>Engulfment Hazards</vt:lpstr>
      <vt:lpstr>Engulfment Hazards</vt:lpstr>
      <vt:lpstr>Noise Hazards</vt:lpstr>
      <vt:lpstr>Surface Hazards</vt:lpstr>
      <vt:lpstr>Vibration Hazards</vt:lpstr>
      <vt:lpstr>Basic Confined Space Entry Procedure</vt:lpstr>
      <vt:lpstr>Entry (continued)</vt:lpstr>
      <vt:lpstr>Testing The Atmosphere</vt:lpstr>
      <vt:lpstr>Ventilation</vt:lpstr>
      <vt:lpstr>LOCKOUT!</vt:lpstr>
      <vt:lpstr>Rescue Team</vt:lpstr>
      <vt:lpstr>Summary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16</cp:revision>
  <dcterms:created xsi:type="dcterms:W3CDTF">2011-07-26T19:15:39Z</dcterms:created>
  <dcterms:modified xsi:type="dcterms:W3CDTF">2011-09-13T20:37:51Z</dcterms:modified>
</cp:coreProperties>
</file>