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726B"/>
    <a:srgbClr val="F6A11C"/>
    <a:srgbClr val="3569B2"/>
    <a:srgbClr val="350F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rgbClr val="3569B2"/>
                </a:solidFill>
                <a:latin typeface="Lucida San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72278" y="662609"/>
            <a:ext cx="3445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6956" y="168622"/>
            <a:ext cx="83259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956" y="1600200"/>
            <a:ext cx="8229600" cy="392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0" y="57943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6A11C"/>
              </a:buClr>
              <a:buFont typeface="Wingdings" pitchFamily="2" charset="2"/>
              <a:buChar char="q"/>
            </a:pPr>
            <a:endParaRPr lang="en-US" sz="2400" dirty="0">
              <a:latin typeface="Lucida Sans" pitchFamily="34" charset="0"/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578982" y="6075553"/>
            <a:ext cx="3621013" cy="650559"/>
            <a:chOff x="2925072" y="484059"/>
            <a:chExt cx="3621013" cy="867412"/>
          </a:xfrm>
        </p:grpSpPr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2925072" y="792328"/>
              <a:ext cx="3621013" cy="515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Safety</a:t>
              </a:r>
              <a:r>
                <a:rPr kumimoji="0" lang="en-US" sz="24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on</a:t>
              </a: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Call</a:t>
              </a:r>
              <a:endPara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3569B2"/>
                </a:solidFill>
                <a:effectLst/>
                <a:uLnTx/>
                <a:uFillTx/>
                <a:latin typeface="BlairMdITC TT-Medium"/>
                <a:ea typeface="+mn-ea"/>
                <a:cs typeface="BlairMdITC TT-Medium"/>
              </a:endParaRPr>
            </a:p>
          </p:txBody>
        </p:sp>
        <p:sp>
          <p:nvSpPr>
            <p:cNvPr id="15" name="Right Triangle 14"/>
            <p:cNvSpPr/>
            <p:nvPr/>
          </p:nvSpPr>
          <p:spPr>
            <a:xfrm rot="16200000">
              <a:off x="5489586" y="539239"/>
              <a:ext cx="867412" cy="757052"/>
            </a:xfrm>
            <a:prstGeom prst="rtTriangle">
              <a:avLst/>
            </a:prstGeom>
            <a:solidFill>
              <a:srgbClr val="F6A11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6" name="Content Placeholder 5" descr="HNI_CMYK_DOT.png"/>
          <p:cNvPicPr>
            <a:picLocks noChangeAspect="1"/>
          </p:cNvPicPr>
          <p:nvPr userDrawn="1"/>
        </p:nvPicPr>
        <p:blipFill>
          <a:blip r:embed="rId13"/>
          <a:srcRect l="-20459" r="-20459"/>
          <a:stretch>
            <a:fillRect/>
          </a:stretch>
        </p:blipFill>
        <p:spPr bwMode="auto">
          <a:xfrm>
            <a:off x="190500" y="677863"/>
            <a:ext cx="31273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Font typeface="Wingdings" pitchFamily="2" charset="2"/>
        <a:buNone/>
        <a:defRPr sz="2400" b="1" kern="1200" cap="all" baseline="0">
          <a:solidFill>
            <a:srgbClr val="3569B2"/>
          </a:solidFill>
          <a:latin typeface="Lucida Sans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1pPr>
      <a:lvl2pPr marL="742950" indent="-28575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2pPr>
      <a:lvl3pPr marL="11430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3pPr>
      <a:lvl4pPr marL="16002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4pPr>
      <a:lvl5pPr marL="20574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»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Lucida Sans" pitchFamily="34" charset="0"/>
              </a:rPr>
              <a:t>Creating a total </a:t>
            </a:r>
            <a:br>
              <a:rPr lang="en-US" b="1" dirty="0" smtClean="0">
                <a:latin typeface="Lucida Sans" pitchFamily="34" charset="0"/>
              </a:rPr>
            </a:br>
            <a:r>
              <a:rPr lang="en-US" b="1" dirty="0" smtClean="0">
                <a:latin typeface="Lucida Sans" pitchFamily="34" charset="0"/>
              </a:rPr>
              <a:t>safety culture</a:t>
            </a:r>
            <a:endParaRPr lang="en-US" b="1" dirty="0"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572736" y="1295400"/>
            <a:ext cx="7984706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Someone is held accountable when his/her performance is</a:t>
            </a:r>
          </a:p>
          <a:p>
            <a:pPr marL="457200" indent="-457200">
              <a:lnSpc>
                <a:spcPct val="150000"/>
              </a:lnSpc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measured in relation to standards or goals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Accountability can be established in safety through three</a:t>
            </a:r>
          </a:p>
          <a:p>
            <a:pPr marL="457200" indent="-457200">
              <a:lnSpc>
                <a:spcPct val="150000"/>
              </a:lnSpc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methods:</a:t>
            </a:r>
          </a:p>
          <a:p>
            <a:pPr marL="914400" indent="-457200">
              <a:lnSpc>
                <a:spcPct val="150000"/>
              </a:lnSpc>
              <a:buFontTx/>
              <a:buAutoNum type="arabicPeriod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Chargeback system. </a:t>
            </a:r>
          </a:p>
          <a:p>
            <a:pPr marL="914400" indent="-457200">
              <a:lnSpc>
                <a:spcPct val="150000"/>
              </a:lnSpc>
              <a:buFontTx/>
              <a:buAutoNum type="arabicPeriod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Safety goal system.</a:t>
            </a:r>
          </a:p>
          <a:p>
            <a:pPr marL="914400" indent="-457200">
              <a:lnSpc>
                <a:spcPct val="150000"/>
              </a:lnSpc>
              <a:buFontTx/>
              <a:buAutoNum type="arabicPeriod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Safety activities.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457200" indent="-457200">
              <a:lnSpc>
                <a:spcPct val="150000"/>
              </a:lnSpc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Good leadership provides the motivation to achieve goals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Accountability – the art of motivation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533400" y="1205436"/>
            <a:ext cx="7984706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28600" indent="-2286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Accountability</a:t>
            </a:r>
          </a:p>
          <a:p>
            <a:pPr marL="685800" lvl="1" indent="-228600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Establish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achievable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goals.</a:t>
            </a:r>
          </a:p>
          <a:p>
            <a:pPr marL="685800" lvl="1" indent="-228600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Provide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feedback on progress on a regular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basis.</a:t>
            </a:r>
          </a:p>
          <a:p>
            <a:pPr marL="685800" lvl="1" indent="-228600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Provide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meaningful rewards when safety goals are met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28600" indent="-2286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Planning</a:t>
            </a:r>
          </a:p>
          <a:p>
            <a:pPr marL="685800" lvl="1" indent="-228600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Set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priorities for safety along with productivity, quality and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scheduling.</a:t>
            </a:r>
          </a:p>
          <a:p>
            <a:pPr marL="685800" lvl="1" indent="-228600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Identify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unusual job hazards in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advance.</a:t>
            </a:r>
          </a:p>
          <a:p>
            <a:pPr marL="685800" lvl="1" indent="-228600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Eliminate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unsafe shortcuts or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methods.</a:t>
            </a:r>
          </a:p>
          <a:p>
            <a:pPr marL="685800" lvl="1" indent="-228600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Plan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for equipment, material and people-materials handling, PPE, new employees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management practices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528492" y="1467456"/>
            <a:ext cx="8279666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Set an example for safe behavior. Be a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leader.</a:t>
            </a:r>
          </a:p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Show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commitment to safety.  Be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assertive.</a:t>
            </a:r>
          </a:p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Enforce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safe operations and job procedures.  Be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decisive.</a:t>
            </a:r>
          </a:p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Participate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in safety activities, meetings, inspections,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etc.</a:t>
            </a:r>
          </a:p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Wear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proper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PPE.</a:t>
            </a:r>
          </a:p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Give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credit when due.  Be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supportive.</a:t>
            </a:r>
          </a:p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Listen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to workers.  Be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available.</a:t>
            </a:r>
          </a:p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Show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 positive attitude.  Be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enthusiastic.</a:t>
            </a:r>
          </a:p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Inspire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 team effort.  Be a coach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example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380999" y="609600"/>
            <a:ext cx="8350045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80988" indent="-28098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 safety culture can produce many results and benefits for both the company and its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employees:</a:t>
            </a:r>
          </a:p>
          <a:p>
            <a:pPr marL="738188" lvl="1" indent="-28098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WC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costs are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reduced.</a:t>
            </a:r>
          </a:p>
          <a:p>
            <a:pPr marL="738188" lvl="1" indent="-28098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The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experience modification factor is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reduced.</a:t>
            </a:r>
          </a:p>
          <a:p>
            <a:pPr marL="738188" lvl="1" indent="-28098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Direct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and indirect costs of accidents as well as overall operating costs are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reduced.</a:t>
            </a:r>
          </a:p>
          <a:p>
            <a:pPr marL="738188" lvl="1" indent="-28098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Productivity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improves when accidents are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prevented.</a:t>
            </a:r>
          </a:p>
          <a:p>
            <a:pPr marL="738188" lvl="1" indent="-28098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Profit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margins increase when fewer accidents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occur.</a:t>
            </a:r>
          </a:p>
          <a:p>
            <a:pPr marL="738188" lvl="1" indent="-28098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Production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schedules and delivery times are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improved.</a:t>
            </a:r>
          </a:p>
          <a:p>
            <a:pPr marL="738188" lvl="1" indent="-28098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The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potential for legal costs is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reduced.</a:t>
            </a:r>
          </a:p>
          <a:p>
            <a:pPr marL="738188" lvl="1" indent="-28098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Job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security, job satisfaction and personal well-being are improved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496956" y="1637068"/>
            <a:ext cx="8325950" cy="28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 “Safety Culture” cannot be developed fully in a short presentation.  Therefore, this presentation is offered to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help:</a:t>
            </a:r>
          </a:p>
          <a:p>
            <a:pPr marL="693738" lvl="1" indent="-23653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Develop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an awareness of and to value the importance of making safety an integral part of a company’s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culture.</a:t>
            </a:r>
          </a:p>
          <a:p>
            <a:pPr marL="693738" lvl="1" indent="-23653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Develop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an awareness of the importance of accountability in an effective safety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program.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616975" y="1592827"/>
            <a:ext cx="789284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 safety culture is the result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of:</a:t>
            </a:r>
          </a:p>
          <a:p>
            <a:pPr marL="693738" lvl="1" indent="-23653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Management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and employee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attitude.</a:t>
            </a:r>
          </a:p>
          <a:p>
            <a:pPr marL="693738" lvl="1" indent="-23653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Policies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and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procedures.</a:t>
            </a:r>
          </a:p>
          <a:p>
            <a:pPr marL="693738" lvl="1" indent="-23653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Supervisory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responsibility and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accountability.</a:t>
            </a:r>
          </a:p>
          <a:p>
            <a:pPr marL="693738" lvl="1" indent="-23653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Safety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planning and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goals.</a:t>
            </a:r>
          </a:p>
          <a:p>
            <a:pPr marL="693738" lvl="1" indent="-23653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Actions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in response to unsafe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behavior.</a:t>
            </a:r>
          </a:p>
          <a:p>
            <a:pPr marL="693738" lvl="1" indent="-23653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Employee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training and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motivation.</a:t>
            </a:r>
          </a:p>
          <a:p>
            <a:pPr marL="693738" lvl="1" indent="-23653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Employee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involvement or “buy in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”.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safety culture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336550" y="2555875"/>
            <a:ext cx="8807450" cy="251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b="1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609600" y="1243776"/>
            <a:ext cx="7848600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16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The sequence of steps necessary to create a safety culture is: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sz="16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Awareness through communication, safety posters, warning signs and safety handouts, and having safety be an integral part of the workplace.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sz="16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Recognition through observation, inspections, safety committees and incentive programs.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sz="16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Corrective action and change through investigation of accidents and near-hits; determination of symptoms and root-cause corrective action; and behavioral changes.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sz="16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Education through management and employee training.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sz="16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Accountability through “chargeback” systems, safety goals, safety activities and documentation.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sz="16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Results and benefits through reduced costs, increased productivity, improved production schedules, improved customer service, and job security and personal health.</a:t>
            </a:r>
          </a:p>
          <a:p>
            <a:pPr marL="1371600" lvl="2" indent="-457200">
              <a:lnSpc>
                <a:spcPct val="150000"/>
              </a:lnSpc>
              <a:buFontTx/>
              <a:buAutoNum type="arabicPeriod"/>
            </a:pPr>
            <a:endParaRPr lang="en-US" sz="16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develop a safety culture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528492" y="1668317"/>
            <a:ext cx="8294414" cy="3747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Every accident has an impact on profits and sales.  An accident with medical costs of $1,000 can cost $5,000 in total; to pay those costs, a company must sell $100,000 of product.</a:t>
            </a:r>
          </a:p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Every accident has an impact on WC and insurance.  Insurance rate (premiums) rise as comp costs rise.</a:t>
            </a:r>
          </a:p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Every accident has legal implications.  Litigation is on the rise.</a:t>
            </a:r>
          </a:p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Why a safety culture?  Because a company cannot afford to not adopt a safety culture.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Awareness – why a safety culture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457200" y="1358609"/>
            <a:ext cx="8365706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Observation &amp; Recognition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Techniques:</a:t>
            </a:r>
          </a:p>
          <a:p>
            <a:pPr marL="693738" lvl="1" indent="-23653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Understand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the objective of the work activity being observed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.</a:t>
            </a:r>
          </a:p>
          <a:p>
            <a:pPr marL="693738" lvl="1" indent="-23653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Be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familiar with the standard/accepted methodology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for completing the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task under observation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.</a:t>
            </a:r>
          </a:p>
          <a:p>
            <a:pPr marL="693738" lvl="1" indent="-23653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Look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for attitude, regardless of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behavior.</a:t>
            </a:r>
          </a:p>
          <a:p>
            <a:pPr marL="693738" lvl="1" indent="-23653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Trust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your initial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impression.</a:t>
            </a:r>
          </a:p>
          <a:p>
            <a:pPr marL="693738" lvl="1" indent="-23653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Know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the facility’s accident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history.</a:t>
            </a:r>
          </a:p>
          <a:p>
            <a:pPr marL="693738" lvl="1" indent="-23653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Document findings.</a:t>
            </a:r>
          </a:p>
          <a:p>
            <a:pPr marL="693738" lvl="1" indent="-23653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Have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an immediate reaction.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Recognition – the art of observation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555948" y="1371600"/>
            <a:ext cx="832595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7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This process includes three production factors involved in all operations.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sz="17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Equipment</a:t>
            </a:r>
          </a:p>
          <a:p>
            <a:pPr marL="693738" lvl="1" indent="-236538">
              <a:lnSpc>
                <a:spcPct val="150000"/>
              </a:lnSpc>
              <a:buFontTx/>
              <a:buChar char="•"/>
            </a:pPr>
            <a:r>
              <a:rPr lang="en-US" sz="17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Was it used properly?</a:t>
            </a:r>
          </a:p>
          <a:p>
            <a:pPr marL="693738" lvl="1" indent="-236538">
              <a:lnSpc>
                <a:spcPct val="150000"/>
              </a:lnSpc>
              <a:buFontTx/>
              <a:buChar char="•"/>
            </a:pPr>
            <a:r>
              <a:rPr lang="en-US" sz="17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Was it selected properly?</a:t>
            </a:r>
          </a:p>
          <a:p>
            <a:pPr marL="693738" lvl="1" indent="-236538">
              <a:lnSpc>
                <a:spcPct val="150000"/>
              </a:lnSpc>
              <a:buFontTx/>
              <a:buChar char="•"/>
            </a:pPr>
            <a:r>
              <a:rPr lang="en-US" sz="17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Was it maintained properly?</a:t>
            </a:r>
          </a:p>
          <a:p>
            <a:pPr marL="457200" indent="-457200">
              <a:lnSpc>
                <a:spcPct val="150000"/>
              </a:lnSpc>
              <a:buFontTx/>
              <a:buAutoNum type="arabicPeriod" startAt="2"/>
            </a:pPr>
            <a:r>
              <a:rPr lang="en-US" sz="17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Materials</a:t>
            </a:r>
          </a:p>
          <a:p>
            <a:pPr marL="693738" lvl="1" indent="-236538">
              <a:lnSpc>
                <a:spcPct val="150000"/>
              </a:lnSpc>
              <a:buFontTx/>
              <a:buChar char="•"/>
            </a:pPr>
            <a:r>
              <a:rPr lang="en-US" sz="17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Were proper materials handling techniques used?</a:t>
            </a:r>
          </a:p>
          <a:p>
            <a:pPr marL="693738" lvl="1" indent="-236538">
              <a:lnSpc>
                <a:spcPct val="150000"/>
              </a:lnSpc>
              <a:buFontTx/>
              <a:buChar char="•"/>
            </a:pPr>
            <a:r>
              <a:rPr lang="en-US" sz="17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Were employees exposed to any hazardous materials?</a:t>
            </a:r>
          </a:p>
          <a:p>
            <a:pPr marL="457200" indent="-457200">
              <a:lnSpc>
                <a:spcPct val="150000"/>
              </a:lnSpc>
              <a:buFontTx/>
              <a:buAutoNum type="arabicPeriod" startAt="3"/>
            </a:pPr>
            <a:r>
              <a:rPr lang="en-US" sz="17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People/Behavior</a:t>
            </a:r>
          </a:p>
          <a:p>
            <a:pPr marL="693738" lvl="1" indent="-236538">
              <a:lnSpc>
                <a:spcPct val="150000"/>
              </a:lnSpc>
              <a:buFontTx/>
              <a:buChar char="•"/>
            </a:pPr>
            <a:r>
              <a:rPr lang="en-US" sz="17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How are employees selected?</a:t>
            </a:r>
          </a:p>
          <a:p>
            <a:pPr marL="693738" lvl="1" indent="-236538">
              <a:lnSpc>
                <a:spcPct val="150000"/>
              </a:lnSpc>
              <a:buFontTx/>
              <a:buChar char="•"/>
            </a:pPr>
            <a:r>
              <a:rPr lang="en-US" sz="17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How are they trained?</a:t>
            </a:r>
          </a:p>
          <a:p>
            <a:pPr marL="693738" lvl="1" indent="-236538">
              <a:lnSpc>
                <a:spcPct val="150000"/>
              </a:lnSpc>
              <a:buFontTx/>
              <a:buChar char="•"/>
            </a:pPr>
            <a:r>
              <a:rPr lang="en-US" sz="17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How are they motivated?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Corrective action and change – </a:t>
            </a:r>
            <a:br>
              <a:rPr lang="en-US" dirty="0" smtClean="0"/>
            </a:br>
            <a:r>
              <a:rPr lang="en-US" dirty="0" smtClean="0"/>
              <a:t>the investigative process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496956" y="1578077"/>
            <a:ext cx="832595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Ninety percent of accident causes are unsafe acts.</a:t>
            </a:r>
          </a:p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Causes that are left uncorrected will result in serious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accidents.</a:t>
            </a:r>
          </a:p>
          <a:p>
            <a:pPr marL="236538" indent="-236538">
              <a:lnSpc>
                <a:spcPct val="150000"/>
              </a:lnSpc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  Common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examples of causes include:</a:t>
            </a:r>
          </a:p>
          <a:p>
            <a:pPr marL="693738" lvl="1" indent="-23653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Inadequate employee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training.</a:t>
            </a:r>
          </a:p>
          <a:p>
            <a:pPr marL="693738" lvl="1" indent="-23653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Ineffective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employee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motivation.</a:t>
            </a:r>
          </a:p>
          <a:p>
            <a:pPr marL="693738" lvl="1" indent="-23653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Lack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of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accountability.</a:t>
            </a:r>
          </a:p>
          <a:p>
            <a:pPr marL="693738" lvl="1" indent="-23653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Inadequate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policies and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procedures.</a:t>
            </a:r>
          </a:p>
          <a:p>
            <a:pPr marL="693738" lvl="1" indent="-23653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Improper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selection of equipment or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material.</a:t>
            </a:r>
          </a:p>
          <a:p>
            <a:pPr marL="693738" lvl="1" indent="-236538">
              <a:lnSpc>
                <a:spcPct val="150000"/>
              </a:lnSpc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Poor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maintenance of facilities or equipment.</a:t>
            </a:r>
          </a:p>
          <a:p>
            <a:pPr marL="457200" indent="-457200">
              <a:lnSpc>
                <a:spcPct val="150000"/>
              </a:lnSpc>
              <a:buFontTx/>
              <a:buChar char="•"/>
            </a:pP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Differentiate between unsafe </a:t>
            </a:r>
            <a:br>
              <a:rPr lang="en-US" dirty="0" smtClean="0"/>
            </a:br>
            <a:r>
              <a:rPr lang="en-US" dirty="0" smtClean="0"/>
              <a:t>acts &amp; unsafe conditions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543240" y="1219200"/>
            <a:ext cx="8279666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Some 43.5 percent of all accidents occur during the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first year of service.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Here’s a useful training sequence to try:</a:t>
            </a:r>
          </a:p>
          <a:p>
            <a:pPr marL="914400" indent="-457200">
              <a:lnSpc>
                <a:spcPct val="150000"/>
              </a:lnSpc>
              <a:buFontTx/>
              <a:buAutoNum type="arabicPeriod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Prepare the worker (attitude).</a:t>
            </a:r>
          </a:p>
          <a:p>
            <a:pPr marL="914400" indent="-457200">
              <a:lnSpc>
                <a:spcPct val="150000"/>
              </a:lnSpc>
              <a:buFontTx/>
              <a:buAutoNum type="arabicPeriod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Present the job (knowledge).</a:t>
            </a:r>
          </a:p>
          <a:p>
            <a:pPr marL="914400" indent="-457200">
              <a:lnSpc>
                <a:spcPct val="150000"/>
              </a:lnSpc>
              <a:buFontTx/>
              <a:buAutoNum type="arabicPeriod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Involve the employee (skill).</a:t>
            </a:r>
          </a:p>
          <a:p>
            <a:pPr marL="914400" indent="-457200">
              <a:lnSpc>
                <a:spcPct val="150000"/>
              </a:lnSpc>
              <a:buFontTx/>
              <a:buAutoNum type="arabicPeriod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Follow up (accountability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).</a:t>
            </a:r>
          </a:p>
          <a:p>
            <a:pPr marL="457200" indent="-457200">
              <a:lnSpc>
                <a:spcPct val="150000"/>
              </a:lnSpc>
            </a:pP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457200" indent="-457200">
              <a:lnSpc>
                <a:spcPct val="150000"/>
              </a:lnSpc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Training is ongoing- it never ends.</a:t>
            </a:r>
          </a:p>
          <a:p>
            <a:pPr marL="457200" indent="-457200">
              <a:lnSpc>
                <a:spcPct val="150000"/>
              </a:lnSpc>
            </a:pP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Char char="•"/>
            </a:pPr>
            <a:endParaRPr lang="en-US" sz="16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– employee training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854</Words>
  <Application>Microsoft Office PowerPoint</Application>
  <PresentationFormat>On-screen Show (4:3)</PresentationFormat>
  <Paragraphs>107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Creating a total  safety culture</vt:lpstr>
      <vt:lpstr>goals</vt:lpstr>
      <vt:lpstr>What is a safety culture</vt:lpstr>
      <vt:lpstr>How to develop a safety culture</vt:lpstr>
      <vt:lpstr>Awareness – why a safety culture</vt:lpstr>
      <vt:lpstr>Recognition – the art of observation</vt:lpstr>
      <vt:lpstr>Corrective action and change –  the investigative process</vt:lpstr>
      <vt:lpstr>Differentiate between unsafe  acts &amp; unsafe conditions</vt:lpstr>
      <vt:lpstr>Education – employee training</vt:lpstr>
      <vt:lpstr>Accountability – the art of motivation</vt:lpstr>
      <vt:lpstr>Good management practices</vt:lpstr>
      <vt:lpstr>Personal example</vt:lpstr>
      <vt:lpstr>Slide 13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Natalizio</dc:creator>
  <cp:lastModifiedBy>HNI</cp:lastModifiedBy>
  <cp:revision>18</cp:revision>
  <dcterms:created xsi:type="dcterms:W3CDTF">2011-07-26T19:15:39Z</dcterms:created>
  <dcterms:modified xsi:type="dcterms:W3CDTF">2011-11-16T16:53:46Z</dcterms:modified>
</cp:coreProperties>
</file>