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93" r:id="rId33"/>
    <p:sldId id="295" r:id="rId34"/>
    <p:sldId id="296" r:id="rId35"/>
    <p:sldId id="297" r:id="rId36"/>
    <p:sldId id="298" r:id="rId37"/>
    <p:sldId id="301" r:id="rId38"/>
    <p:sldId id="304" r:id="rId39"/>
    <p:sldId id="305" r:id="rId40"/>
    <p:sldId id="306" r:id="rId41"/>
    <p:sldId id="308" r:id="rId42"/>
    <p:sldId id="309" r:id="rId43"/>
    <p:sldId id="310" r:id="rId44"/>
    <p:sldId id="311" r:id="rId45"/>
    <p:sldId id="312" r:id="rId46"/>
    <p:sldId id="313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F1CBD-DED9-4646-915E-F32959D1C293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84CD8-866F-417F-81EF-1EC886D97E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FC19A8-6B5A-4166-B10F-6C8D1F9AA3C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A279D-3D9E-4BD1-85FE-3BFF348DF45B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695B56-8E66-4DE4-A23A-080A73B54228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316404-717B-4B51-A4E9-ADD2C9085624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B9DA09-3570-4275-B478-60CA5BF50E63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0519EA-9D29-43C6-BE6A-B2E34A5317F2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2CE71-FCE1-443A-A7A1-4003223FC41C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4319F9-1FB8-49EA-B2E7-DF811C47EFEA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DE0AB1-A69C-4F6F-9D15-1CDD4F489995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8F694E-EC33-416A-9977-772474793B5B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D3237-0755-4343-95AB-918E508C35BA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55AA56-A41E-44EC-97A8-5BA8F188BEF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3F5D9-DC62-41A7-ABBB-0033382967DF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62782-1990-4C93-AC99-615B6D022735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B631B1-9367-4B96-9FC6-9A81C25D4973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FE281A-0E88-4062-985F-16897F30A743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9227F-5650-4619-8DDB-065ACBF3482E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93A4C-9621-4FE3-AB14-CB7F92D3E893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5E52F-DB4E-4858-AC70-DBB4EBDAB7E4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51D04-3A6F-4F2A-B909-25E11A8B9A29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F7A85-2A06-4DD1-99FD-64B74959D1EE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C66B3-8C1F-498F-B144-227E753D61B1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70C4C-9177-4442-B298-C9B8CAF0DCDA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CFC2B1-026A-4427-839A-C9D9376A3F0C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4F277-BA71-43A4-9DBE-137C673A7A13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7E803-C6E1-40AD-8EDA-6421F5073F9F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F6AA2-1B74-4C4A-83B5-14312A38FDB3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CB139-7293-4507-BEE9-81A566445797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D14CB7-C625-415F-8A3E-A9B27B6CBF0E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1E7DE-0AD4-4937-ABB1-6A9326BF1607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D94AC-82D6-4A0C-BD6F-BCF29D279F4F}" type="slidenum">
              <a:rPr lang="en-US"/>
              <a:pPr/>
              <a:t>38</a:t>
            </a:fld>
            <a:endParaRPr lang="en-US" dirty="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E4C5E-8614-4448-85DC-1B577517FAAF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759EE6-9729-45A2-A5AC-EEF6C40D6336}" type="slidenum">
              <a:rPr lang="en-US"/>
              <a:pPr/>
              <a:t>40</a:t>
            </a:fld>
            <a:endParaRPr lang="en-US" dirty="0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CD25A-FBE7-4341-9DA7-968E8CE71B48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65E3B6-5AF8-4B55-8606-328A40C79EC5}" type="slidenum">
              <a:rPr lang="en-US"/>
              <a:pPr/>
              <a:t>41</a:t>
            </a:fld>
            <a:endParaRPr lang="en-US" dirty="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775FD-F559-4562-9E3D-3548A29C539E}" type="slidenum">
              <a:rPr lang="en-US"/>
              <a:pPr/>
              <a:t>42</a:t>
            </a:fld>
            <a:endParaRPr lang="en-US" dirty="0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E4D22-1B91-42CE-9DB6-6A6D65A62E5D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9BA791-EB20-437B-837F-75B2391C16D7}" type="slidenum">
              <a:rPr lang="en-US"/>
              <a:pPr/>
              <a:t>44</a:t>
            </a:fld>
            <a:endParaRPr lang="en-US" dirty="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8694BE-677B-4F51-8F92-B3ABA894E3C0}" type="slidenum">
              <a:rPr lang="en-US"/>
              <a:pPr/>
              <a:t>45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500608-A609-4876-A893-2D5801480EB4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959AD-6F4E-40BE-AF40-59FEFAC12F2A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204EF-02B8-4BD0-9CE6-6587265C72A0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66ACF4-BFB2-4A1D-8AFA-6F72EF029993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C35DB3-E498-4EF2-936C-8EE1E7C9CA9B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7CE04D-3818-4BFE-B7F5-459154D52107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Electrical safety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&amp; Tag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Lock &amp; Tag all Sources: </a:t>
            </a:r>
          </a:p>
          <a:p>
            <a:pPr lvl="1"/>
            <a:r>
              <a:rPr lang="en-US" dirty="0" smtClean="0"/>
              <a:t> Place Lock &amp; Tag on each disconnecting means used to de-energize circuits. </a:t>
            </a:r>
          </a:p>
          <a:p>
            <a:pPr lvl="1"/>
            <a:r>
              <a:rPr lang="en-US" dirty="0" smtClean="0"/>
              <a:t> Attach Lock so as to prevent operating the disconnecting means. </a:t>
            </a:r>
          </a:p>
          <a:p>
            <a:pPr lvl="1"/>
            <a:r>
              <a:rPr lang="en-US" dirty="0" smtClean="0"/>
              <a:t> Place Tag with Each Lock.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a Lock cannot be applied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tag used without a lock must be supplemented by at least one additional safety measure that provides a level of safety equal to that of a lock. 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 Removal of an isolating circuit element such as a fuse.</a:t>
            </a:r>
          </a:p>
          <a:p>
            <a:pPr lvl="1"/>
            <a:r>
              <a:rPr lang="en-US" dirty="0" smtClean="0"/>
              <a:t> Blocking of a controlling switch.</a:t>
            </a:r>
          </a:p>
          <a:p>
            <a:pPr lvl="1"/>
            <a:r>
              <a:rPr lang="en-US" dirty="0" smtClean="0"/>
              <a:t> Opening of an extra disconnecting device.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Stored Energy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Stored electric energy must be released before starting work.</a:t>
            </a:r>
          </a:p>
          <a:p>
            <a:pPr lvl="1"/>
            <a:r>
              <a:rPr lang="en-US" dirty="0" smtClean="0"/>
              <a:t> Discharge all Capacitors.</a:t>
            </a:r>
          </a:p>
          <a:p>
            <a:pPr lvl="1"/>
            <a:r>
              <a:rPr lang="en-US" dirty="0" smtClean="0"/>
              <a:t>Short-Circuit &amp; Ground all high capacitance elements.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Is it “Dead”?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Verify System is De-energized: </a:t>
            </a:r>
          </a:p>
          <a:p>
            <a:pPr lvl="1"/>
            <a:r>
              <a:rPr lang="en-US" dirty="0" smtClean="0"/>
              <a:t>Operate the equipment. </a:t>
            </a:r>
          </a:p>
          <a:p>
            <a:pPr lvl="1"/>
            <a:r>
              <a:rPr lang="en-US" dirty="0" smtClean="0"/>
              <a:t>Controls to check that equipment cannot be restarted.</a:t>
            </a:r>
          </a:p>
          <a:p>
            <a:r>
              <a:rPr lang="en-US" dirty="0" smtClean="0"/>
              <a:t>Use test equipment to test the circuits and electrical parts for voltage and current.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your tester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Check test equipment (Volt-Ohlm Meter) on a known live source of same rating to ensure it works before and after checking the circuit on which you will be working.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Re-energizing Equipment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11712"/>
            <a:ext cx="8229600" cy="3925957"/>
          </a:xfrm>
        </p:spPr>
        <p:txBody>
          <a:bodyPr/>
          <a:lstStyle/>
          <a:p>
            <a:r>
              <a:rPr lang="en-US" dirty="0" smtClean="0"/>
              <a:t>Conduct tests and visual inspections to ensure all tools, electrical jumpers, shorts, grounds, and other such devices have been removed. </a:t>
            </a:r>
          </a:p>
          <a:p>
            <a:r>
              <a:rPr lang="en-US" dirty="0" smtClean="0"/>
              <a:t>Warn others to stay clear of circuits and equipment. </a:t>
            </a:r>
          </a:p>
          <a:p>
            <a:r>
              <a:rPr lang="en-US" dirty="0" smtClean="0"/>
              <a:t>Each lock and tag must be removed by the person who applied it. </a:t>
            </a:r>
          </a:p>
          <a:p>
            <a:r>
              <a:rPr lang="en-US" dirty="0" smtClean="0"/>
              <a:t>Visually check that all employees are clear of the circuits and equipment.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 on energized equipment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Energized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Working with Energized Parts: </a:t>
            </a:r>
          </a:p>
          <a:p>
            <a:pPr lvl="1"/>
            <a:r>
              <a:rPr lang="en-US" dirty="0" smtClean="0"/>
              <a:t>Persons working on energized equipment must be familiar with the proper use of special precautionary techniques, personal protective equipment, insulating and shielding materials, and insulated tools.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on energized circuits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working on energized circuits: </a:t>
            </a:r>
          </a:p>
          <a:p>
            <a:pPr lvl="1"/>
            <a:r>
              <a:rPr lang="en-US" dirty="0" smtClean="0"/>
              <a:t> Isolate the area from all traffic. </a:t>
            </a:r>
          </a:p>
          <a:p>
            <a:pPr lvl="1"/>
            <a:r>
              <a:rPr lang="en-US" dirty="0" smtClean="0"/>
              <a:t> Post signs &amp; barricades. </a:t>
            </a:r>
          </a:p>
          <a:p>
            <a:pPr lvl="1"/>
            <a:r>
              <a:rPr lang="en-US" dirty="0" smtClean="0"/>
              <a:t> Use an attendant if necessary. </a:t>
            </a:r>
          </a:p>
          <a:p>
            <a:pPr lvl="1"/>
            <a:r>
              <a:rPr lang="en-US" dirty="0" smtClean="0"/>
              <a:t> Use insulated tool, mats and sheeting. </a:t>
            </a:r>
          </a:p>
          <a:p>
            <a:pPr lvl="1"/>
            <a:r>
              <a:rPr lang="en-US" dirty="0" smtClean="0"/>
              <a:t> Use electrical rubber sheeting to cover nearby exposed circuits.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Conductive Materials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Conductive materials and equipment must be handled so as to prevent them from contacting exposed energized conductors or circuit parts.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will learn </a:t>
            </a:r>
            <a:r>
              <a:rPr lang="en-US" dirty="0" smtClean="0"/>
              <a:t>about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Hazards of Electricity</a:t>
            </a:r>
          </a:p>
          <a:p>
            <a:r>
              <a:rPr lang="en-US" dirty="0" smtClean="0"/>
              <a:t>Isolating Circuits</a:t>
            </a:r>
          </a:p>
          <a:p>
            <a:r>
              <a:rPr lang="en-US" dirty="0" smtClean="0"/>
              <a:t>Testing Circuits</a:t>
            </a:r>
          </a:p>
          <a:p>
            <a:r>
              <a:rPr lang="en-US" dirty="0" smtClean="0"/>
              <a:t>Work on Energized Equipment</a:t>
            </a:r>
          </a:p>
          <a:p>
            <a:r>
              <a:rPr lang="en-US" dirty="0" smtClean="0"/>
              <a:t>Portable Electrical Tools</a:t>
            </a:r>
          </a:p>
          <a:p>
            <a:r>
              <a:rPr lang="en-US" dirty="0" smtClean="0"/>
              <a:t>Electrical PPE</a:t>
            </a:r>
          </a:p>
          <a:p>
            <a:r>
              <a:rPr lang="en-US" dirty="0" smtClean="0"/>
              <a:t>Work Area Safety</a:t>
            </a:r>
          </a:p>
          <a:p>
            <a:r>
              <a:rPr lang="en-US" dirty="0" smtClean="0"/>
              <a:t>Electrical Systems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Conductive Apparel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Remove all conductive articles of jewelry and clothing, such a watch bands, bracelets, rings, key chains, necklaces, metalized aprons, cloth with conductive thread, or metal headgear.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799" y="2130425"/>
            <a:ext cx="8008257" cy="1470025"/>
          </a:xfrm>
        </p:spPr>
        <p:txBody>
          <a:bodyPr/>
          <a:lstStyle/>
          <a:p>
            <a:r>
              <a:rPr lang="en-US" dirty="0" smtClean="0"/>
              <a:t>Electrical tools &amp; cords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Portable Electric Tools &amp; Cords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Portable equipment must be handled in a manner which will not cause damage.</a:t>
            </a:r>
          </a:p>
          <a:p>
            <a:r>
              <a:rPr lang="en-US" dirty="0" smtClean="0"/>
              <a:t>Flexible electric cords connected to equipment may not be used for raising or lowering the equipment.</a:t>
            </a:r>
          </a:p>
          <a:p>
            <a:r>
              <a:rPr lang="en-US" dirty="0" smtClean="0"/>
              <a:t> Flexible cords may not be fastened with staples or otherwise hung in such a fashion as could damage the outer jacket or insulation.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Visually </a:t>
            </a:r>
            <a:r>
              <a:rPr lang="en-US" dirty="0" smtClean="0"/>
              <a:t>Inspect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Portable cord and plug connected equipment and flexible cord sets (extension cords) shall be visually inspected before use on any shift for external defects:</a:t>
            </a:r>
          </a:p>
          <a:p>
            <a:pPr lvl="1"/>
            <a:r>
              <a:rPr lang="en-US" dirty="0" smtClean="0"/>
              <a:t> Loose parts. </a:t>
            </a:r>
          </a:p>
          <a:p>
            <a:pPr lvl="1"/>
            <a:r>
              <a:rPr lang="en-US" dirty="0" smtClean="0"/>
              <a:t> Deformed or missing pins. </a:t>
            </a:r>
          </a:p>
          <a:p>
            <a:pPr lvl="1"/>
            <a:r>
              <a:rPr lang="en-US" dirty="0" smtClean="0"/>
              <a:t> Damage to outer jacket or insulation. </a:t>
            </a:r>
          </a:p>
          <a:p>
            <a:pPr lvl="1"/>
            <a:r>
              <a:rPr lang="en-US" dirty="0" smtClean="0"/>
              <a:t> Evidence of possible internal damage.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Remove from Service</a:t>
            </a: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there is a defect or evidence of damage to any electrical tools or equipment:</a:t>
            </a:r>
          </a:p>
          <a:p>
            <a:pPr lvl="1"/>
            <a:r>
              <a:rPr lang="en-US" dirty="0" smtClean="0"/>
              <a:t>Immediately notify your supervisor.</a:t>
            </a:r>
          </a:p>
          <a:p>
            <a:pPr lvl="1"/>
            <a:r>
              <a:rPr lang="en-US" dirty="0" smtClean="0"/>
              <a:t>Remove the item from service.</a:t>
            </a:r>
          </a:p>
          <a:p>
            <a:pPr lvl="1"/>
            <a:r>
              <a:rPr lang="en-US" dirty="0" smtClean="0"/>
              <a:t>Tell your co-workers.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Hazard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Ensure hand, cords and receptacles are dry when plugging and unplugging power cords.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Ladders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Portable ladders must have non-conductive side rails if they are used where a workers or the ladder could contact exposed energized parts. </a:t>
            </a:r>
          </a:p>
          <a:p>
            <a:r>
              <a:rPr lang="en-US" dirty="0" smtClean="0"/>
              <a:t>Keep all ladder parts at least 10 feet away from overhead  power lines.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Instruments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Test instruments, equipment &amp; test leads, cables, power cords, probes, and connectors must be visually inspected for external defects and damage before the equipment is used.</a:t>
            </a:r>
          </a:p>
          <a:p>
            <a:r>
              <a:rPr lang="en-US" dirty="0" smtClean="0"/>
              <a:t>Remove any defective items from service.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 Ratings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Test instruments and equipment &amp; accessories must be:</a:t>
            </a:r>
          </a:p>
          <a:p>
            <a:pPr lvl="1"/>
            <a:r>
              <a:rPr lang="en-US" dirty="0" smtClean="0"/>
              <a:t> Rated for the circuits and equipment to which they will be connected.</a:t>
            </a:r>
          </a:p>
          <a:p>
            <a:pPr lvl="1"/>
            <a:r>
              <a:rPr lang="en-US" dirty="0" smtClean="0"/>
              <a:t> Designed for the environment in which they will be used.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Electrical personal protective equipment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Safety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Special Training is required for work on electrical equipment.</a:t>
            </a:r>
          </a:p>
          <a:p>
            <a:r>
              <a:rPr lang="en-US" dirty="0" smtClean="0"/>
              <a:t>Only Authorized Employees may conduct electrical work.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Protective Equipment</a:t>
            </a:r>
            <a:endParaRPr 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electrical rated protective equipment when working in areas where there is a potential electrical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Use, store &amp; maintain your Electrical PPE in a safe, reliable condition. </a:t>
            </a:r>
          </a:p>
          <a:p>
            <a:r>
              <a:rPr lang="en-US" dirty="0" smtClean="0"/>
              <a:t>Wear nonconductive head protection.</a:t>
            </a:r>
          </a:p>
          <a:p>
            <a:r>
              <a:rPr lang="en-US" dirty="0" smtClean="0"/>
              <a:t>Wear protective equipment for the eyes or face wherever there is danger of injury to the eyes or face.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Inspection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280190"/>
            <a:ext cx="8229600" cy="4379686"/>
          </a:xfrm>
        </p:spPr>
        <p:txBody>
          <a:bodyPr>
            <a:noAutofit/>
          </a:bodyPr>
          <a:lstStyle/>
          <a:p>
            <a:r>
              <a:rPr lang="en-US" dirty="0" smtClean="0"/>
              <a:t>Electrical PPE with any of the following defects may not be used:</a:t>
            </a:r>
          </a:p>
          <a:p>
            <a:pPr lvl="1"/>
            <a:r>
              <a:rPr lang="en-US" dirty="0" smtClean="0"/>
              <a:t>A hole, tear, puncture, or cut. </a:t>
            </a:r>
          </a:p>
          <a:p>
            <a:pPr lvl="1"/>
            <a:r>
              <a:rPr lang="en-US" dirty="0" smtClean="0"/>
              <a:t>Ozone cutting or ozone checking (the cutting action produced by ozone on rubber under mechanical stress into a series of interlacing cracks). </a:t>
            </a:r>
          </a:p>
          <a:p>
            <a:pPr lvl="1"/>
            <a:r>
              <a:rPr lang="en-US" dirty="0" smtClean="0"/>
              <a:t>Any of the following texture changes: swelling, softening, hardening, or becoming sticky or inelastic. </a:t>
            </a:r>
          </a:p>
          <a:p>
            <a:pPr lvl="1"/>
            <a:r>
              <a:rPr lang="en-US" dirty="0" smtClean="0"/>
              <a:t> An embedded foreign object. </a:t>
            </a:r>
          </a:p>
          <a:p>
            <a:pPr lvl="1"/>
            <a:r>
              <a:rPr lang="en-US" dirty="0" smtClean="0"/>
              <a:t> Any other defect that damages the insulating properties. </a:t>
            </a:r>
          </a:p>
          <a:p>
            <a:pPr lvl="1"/>
            <a:r>
              <a:rPr lang="en-US" dirty="0" smtClean="0"/>
              <a:t>Don’t use defective Electrical PPE!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Testing</a:t>
            </a: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349484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Rubber insulating line hose</a:t>
            </a:r>
          </a:p>
          <a:p>
            <a:pPr lvl="1"/>
            <a:r>
              <a:rPr lang="en-US" dirty="0" smtClean="0"/>
              <a:t>Upon indication that insulating value is suspect.</a:t>
            </a:r>
          </a:p>
          <a:p>
            <a:r>
              <a:rPr lang="en-US" dirty="0" smtClean="0"/>
              <a:t>Rubber insulating covers </a:t>
            </a:r>
          </a:p>
          <a:p>
            <a:pPr lvl="1"/>
            <a:r>
              <a:rPr lang="en-US" dirty="0" smtClean="0"/>
              <a:t>Upon indication that insulating value is suspect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Rubber insulating blankets.</a:t>
            </a:r>
          </a:p>
          <a:p>
            <a:pPr lvl="1"/>
            <a:r>
              <a:rPr lang="en-US" dirty="0" smtClean="0"/>
              <a:t>Before first issue and every 12 months.</a:t>
            </a:r>
          </a:p>
          <a:p>
            <a:r>
              <a:rPr lang="en-US" dirty="0" smtClean="0"/>
              <a:t>Rubber insulating gloves.</a:t>
            </a:r>
          </a:p>
          <a:p>
            <a:pPr lvl="1"/>
            <a:r>
              <a:rPr lang="en-US" dirty="0" smtClean="0"/>
              <a:t>Before first issue and every 6 months. </a:t>
            </a:r>
          </a:p>
          <a:p>
            <a:r>
              <a:rPr lang="en-US" dirty="0" smtClean="0"/>
              <a:t>Rubber insulating sleeves. </a:t>
            </a:r>
          </a:p>
          <a:p>
            <a:pPr lvl="1"/>
            <a:r>
              <a:rPr lang="en-US" dirty="0" smtClean="0"/>
              <a:t>Before first issue and every 12 months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 area safety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Area Safety </a:t>
            </a: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must be able to see what you are doing when working on energized equipment.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Energized parts</a:t>
            </a:r>
            <a:endParaRPr lang="en-U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not work on energized electrical parts:</a:t>
            </a:r>
          </a:p>
          <a:p>
            <a:pPr lvl="1"/>
            <a:r>
              <a:rPr lang="en-US" dirty="0" smtClean="0"/>
              <a:t>Without adequate illumination. </a:t>
            </a:r>
          </a:p>
          <a:p>
            <a:pPr lvl="1"/>
            <a:r>
              <a:rPr lang="en-US" dirty="0" smtClean="0"/>
              <a:t>If there is an obstruction that prevents seeing your work area. </a:t>
            </a:r>
          </a:p>
          <a:p>
            <a:pPr lvl="1"/>
            <a:r>
              <a:rPr lang="en-US" dirty="0" smtClean="0"/>
              <a:t>If you must reach blindly into areas which may contain energized parts.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&amp; Equipment</a:t>
            </a:r>
            <a:endParaRPr lang="en-US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insulated tools or handling equipment when working near exposed energized conductors or circuit parts. </a:t>
            </a:r>
            <a:endParaRPr lang="en-US" dirty="0" smtClean="0"/>
          </a:p>
          <a:p>
            <a:r>
              <a:rPr lang="en-US" dirty="0" smtClean="0"/>
              <a:t>Use fuse handling equipment to remove or install fuses when the fuse terminals are energized. </a:t>
            </a:r>
            <a:endParaRPr lang="en-US" dirty="0" smtClean="0"/>
          </a:p>
          <a:p>
            <a:r>
              <a:rPr lang="en-US" dirty="0" smtClean="0"/>
              <a:t>Ropes and hand-lines used near exposed energized parts must be nonconductive.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Alerting others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6460"/>
            <a:ext cx="8229600" cy="3925957"/>
          </a:xfrm>
        </p:spPr>
        <p:txBody>
          <a:bodyPr/>
          <a:lstStyle/>
          <a:p>
            <a:r>
              <a:rPr lang="en-US" dirty="0" smtClean="0"/>
              <a:t>Use safety signs, safety symbols, or accident prevention tags to warn others about electrical hazards which may endanger them. </a:t>
            </a:r>
            <a:endParaRPr lang="en-US" dirty="0" smtClean="0"/>
          </a:p>
          <a:p>
            <a:r>
              <a:rPr lang="en-US" dirty="0" smtClean="0"/>
              <a:t>Use barricades to prevent or limit access to work areas with un-insulated energized conductors or circuit parts. </a:t>
            </a:r>
            <a:endParaRPr lang="en-US" dirty="0" smtClean="0"/>
          </a:p>
          <a:p>
            <a:r>
              <a:rPr lang="en-US" dirty="0" smtClean="0"/>
              <a:t>If signs and barricades do not provide sufficient warning and protection from electrical hazards, an attendant shall be stationed to warn and protect employees.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Conductive Work Locations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Portable electric equipment &amp; flexible cords used in highly conductive work locations where employees are likely to contact water or conductive liquids, must be rated for the wet environment.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Electrical systems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Training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Training for Authorized Employees covers:</a:t>
            </a:r>
          </a:p>
          <a:p>
            <a:pPr lvl="1"/>
            <a:r>
              <a:rPr lang="en-US" dirty="0" smtClean="0"/>
              <a:t>Safe Work Practices </a:t>
            </a:r>
          </a:p>
          <a:p>
            <a:pPr lvl="1"/>
            <a:r>
              <a:rPr lang="en-US" dirty="0" smtClean="0"/>
              <a:t>Isolation of Electrical Sources </a:t>
            </a:r>
          </a:p>
          <a:p>
            <a:pPr lvl="1"/>
            <a:r>
              <a:rPr lang="en-US" dirty="0" smtClean="0"/>
              <a:t>Test Equipment </a:t>
            </a:r>
          </a:p>
          <a:p>
            <a:pPr lvl="1"/>
            <a:r>
              <a:rPr lang="en-US" dirty="0" smtClean="0"/>
              <a:t>Tools &amp; PPE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Systems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08476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Interlocks: </a:t>
            </a:r>
          </a:p>
          <a:p>
            <a:pPr lvl="1"/>
            <a:r>
              <a:rPr lang="en-US" dirty="0" smtClean="0"/>
              <a:t>Only a qualified person may defeat an electrical safety interlock, and then only temporarily while he or she is working on the equipment.</a:t>
            </a:r>
          </a:p>
          <a:p>
            <a:pPr lvl="1"/>
            <a:r>
              <a:rPr lang="en-US" dirty="0" smtClean="0"/>
              <a:t>The interlock system must be returned to its operable condition when work is completed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After a circuit is de-energized by a circuit protective device, the circuit may not be manually reenergized until it has been determined that the equipment and circuit can be safely energized.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Over-Current Protection</a:t>
            </a:r>
            <a:endParaRPr lang="en-US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Over-current protection of circuits and conductors may not be modified, even on a temporary basis.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Markings</a:t>
            </a:r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Electrical equipment may not be used unless the manufacturer's name, trademark, or other descriptive marking is placed on the equipment. </a:t>
            </a:r>
          </a:p>
          <a:p>
            <a:r>
              <a:rPr lang="en-US" dirty="0" smtClean="0"/>
              <a:t>Other markings shall be provided giving voltage, current, wattage, or other ratings as necessary.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ID</a:t>
            </a:r>
            <a:endParaRPr lang="en-US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Identification of disconnecting means and circuits: </a:t>
            </a:r>
          </a:p>
          <a:p>
            <a:pPr lvl="1"/>
            <a:r>
              <a:rPr lang="en-US" dirty="0" smtClean="0"/>
              <a:t>Each disconnecting means for motors and appliances shall be legibly marked to indicate its purpose.</a:t>
            </a:r>
          </a:p>
          <a:p>
            <a:pPr lvl="1"/>
            <a:r>
              <a:rPr lang="en-US" dirty="0" smtClean="0"/>
              <a:t>Each service, feeder, and branch circuit, at its disconnecting means or over-current device, must be legibly marked to indicate its purpose.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It’s your job to know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Your Job</a:t>
            </a: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Know the hazards of electricity.</a:t>
            </a:r>
          </a:p>
          <a:p>
            <a:r>
              <a:rPr lang="en-US" dirty="0" smtClean="0"/>
              <a:t> Know the equipment.</a:t>
            </a:r>
          </a:p>
          <a:p>
            <a:r>
              <a:rPr lang="en-US" dirty="0" smtClean="0"/>
              <a:t> Use Safe Work Practices.</a:t>
            </a:r>
          </a:p>
          <a:p>
            <a:r>
              <a:rPr lang="en-US" dirty="0" smtClean="0"/>
              <a:t> Inspect your PPE before each use.</a:t>
            </a:r>
          </a:p>
          <a:p>
            <a:r>
              <a:rPr lang="en-US" dirty="0" smtClean="0"/>
              <a:t> Don’t work on energized circuits without permission.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Electrical safety – </a:t>
            </a:r>
            <a:br>
              <a:rPr lang="en-US" dirty="0" smtClean="0"/>
            </a:br>
            <a:r>
              <a:rPr lang="en-US" dirty="0" smtClean="0"/>
              <a:t>it’s your life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Electrical Hazards Include:</a:t>
            </a:r>
          </a:p>
          <a:p>
            <a:pPr lvl="1"/>
            <a:r>
              <a:rPr lang="en-US" dirty="0" smtClean="0"/>
              <a:t> Electrical Shock </a:t>
            </a:r>
          </a:p>
          <a:p>
            <a:pPr lvl="1"/>
            <a:r>
              <a:rPr lang="en-US" dirty="0" smtClean="0"/>
              <a:t> Electrical Explosions </a:t>
            </a:r>
          </a:p>
          <a:p>
            <a:pPr lvl="1"/>
            <a:r>
              <a:rPr lang="en-US" dirty="0" smtClean="0"/>
              <a:t> Electrical Burns </a:t>
            </a:r>
          </a:p>
          <a:p>
            <a:r>
              <a:rPr lang="en-US" dirty="0" smtClean="0"/>
              <a:t>These can result in severe injury or death.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8971" y="2130425"/>
            <a:ext cx="8331199" cy="1470025"/>
          </a:xfrm>
        </p:spPr>
        <p:txBody>
          <a:bodyPr/>
          <a:lstStyle/>
          <a:p>
            <a:r>
              <a:rPr lang="en-US" dirty="0" smtClean="0"/>
              <a:t>Electrical work practices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Work Practices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starting work:</a:t>
            </a:r>
          </a:p>
          <a:p>
            <a:pPr lvl="1"/>
            <a:r>
              <a:rPr lang="en-US" dirty="0" smtClean="0"/>
              <a:t> De-energize, Lock, Tag &amp; Test all circuits of 50 volts or less.</a:t>
            </a:r>
          </a:p>
          <a:p>
            <a:pPr lvl="1"/>
            <a:r>
              <a:rPr lang="en-US" dirty="0" smtClean="0"/>
              <a:t> De-energize all Power Sources. </a:t>
            </a:r>
          </a:p>
          <a:p>
            <a:pPr lvl="1"/>
            <a:r>
              <a:rPr lang="en-US" dirty="0" smtClean="0"/>
              <a:t> Disconnect from all electric energy sources.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Devices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Control circuit devices such as:</a:t>
            </a:r>
          </a:p>
          <a:p>
            <a:pPr lvl="1"/>
            <a:r>
              <a:rPr lang="en-US" dirty="0" smtClean="0"/>
              <a:t>Push buttons </a:t>
            </a:r>
          </a:p>
          <a:p>
            <a:pPr lvl="1"/>
            <a:r>
              <a:rPr lang="en-US" dirty="0" smtClean="0"/>
              <a:t>Selector switches </a:t>
            </a:r>
          </a:p>
          <a:p>
            <a:pPr lvl="1"/>
            <a:r>
              <a:rPr lang="en-US" dirty="0" smtClean="0"/>
              <a:t>Interlocks </a:t>
            </a:r>
          </a:p>
          <a:p>
            <a:r>
              <a:rPr lang="en-US" dirty="0" smtClean="0"/>
              <a:t>May not be used as the sole means for de-energizing circuits or equipment.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Lockout / tagout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1574</Words>
  <Application>Microsoft Office PowerPoint</Application>
  <PresentationFormat>On-screen Show (4:3)</PresentationFormat>
  <Paragraphs>219</Paragraphs>
  <Slides>46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Electrical safety</vt:lpstr>
      <vt:lpstr>You will learn about</vt:lpstr>
      <vt:lpstr>Electrical Safety</vt:lpstr>
      <vt:lpstr>Special Training</vt:lpstr>
      <vt:lpstr>Hazards</vt:lpstr>
      <vt:lpstr>Electrical work practices</vt:lpstr>
      <vt:lpstr>Safe Work Practices</vt:lpstr>
      <vt:lpstr>Control Devices</vt:lpstr>
      <vt:lpstr>Lockout / tagout</vt:lpstr>
      <vt:lpstr>Lock &amp; Tag</vt:lpstr>
      <vt:lpstr>If a Lock cannot be applied</vt:lpstr>
      <vt:lpstr>Release Stored Energy</vt:lpstr>
      <vt:lpstr>  Is it “Dead”?</vt:lpstr>
      <vt:lpstr>Check your tester</vt:lpstr>
      <vt:lpstr>Re-energizing Equipment</vt:lpstr>
      <vt:lpstr>Work on energized equipment</vt:lpstr>
      <vt:lpstr>Energized</vt:lpstr>
      <vt:lpstr>Working on energized circuits</vt:lpstr>
      <vt:lpstr>Conductive Materials</vt:lpstr>
      <vt:lpstr>Conductive Apparel</vt:lpstr>
      <vt:lpstr>Electrical tools &amp; cords</vt:lpstr>
      <vt:lpstr>Portable Electric Tools &amp; Cords</vt:lpstr>
      <vt:lpstr>Visually Inspect</vt:lpstr>
      <vt:lpstr>Remove from Service</vt:lpstr>
      <vt:lpstr>Water Hazard</vt:lpstr>
      <vt:lpstr>Ladders</vt:lpstr>
      <vt:lpstr>Test Instruments</vt:lpstr>
      <vt:lpstr>Instrument Ratings</vt:lpstr>
      <vt:lpstr>Electrical personal protective equipment</vt:lpstr>
      <vt:lpstr>Personal Protective Equipment</vt:lpstr>
      <vt:lpstr>PPE Inspection</vt:lpstr>
      <vt:lpstr>PPE Testing</vt:lpstr>
      <vt:lpstr>Work area safety</vt:lpstr>
      <vt:lpstr>Work Area Safety </vt:lpstr>
      <vt:lpstr>Energized parts</vt:lpstr>
      <vt:lpstr>Tools &amp; Equipment</vt:lpstr>
      <vt:lpstr>Alerting others</vt:lpstr>
      <vt:lpstr>Conductive Work Locations</vt:lpstr>
      <vt:lpstr>Electrical systems</vt:lpstr>
      <vt:lpstr>Electrical Systems</vt:lpstr>
      <vt:lpstr>Over-Current Protection</vt:lpstr>
      <vt:lpstr>System Markings</vt:lpstr>
      <vt:lpstr>Circuit ID</vt:lpstr>
      <vt:lpstr>It’s your job to know</vt:lpstr>
      <vt:lpstr>Its Your Job</vt:lpstr>
      <vt:lpstr>Electrical safety –  it’s your life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20</cp:revision>
  <dcterms:created xsi:type="dcterms:W3CDTF">2011-07-26T19:15:39Z</dcterms:created>
  <dcterms:modified xsi:type="dcterms:W3CDTF">2011-11-17T19:44:29Z</dcterms:modified>
</cp:coreProperties>
</file>