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A11C"/>
    <a:srgbClr val="3569B2"/>
    <a:srgbClr val="7B726B"/>
    <a:srgbClr val="350F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5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rgbClr val="3569B2"/>
                </a:solidFill>
                <a:latin typeface="Lucida San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72278" y="662609"/>
            <a:ext cx="3445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09/14/2011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09/14/2011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09/14/2011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6956" y="168622"/>
            <a:ext cx="83259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956" y="1600200"/>
            <a:ext cx="8229600" cy="392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0" y="57943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6A11C"/>
              </a:buClr>
              <a:buFont typeface="Wingdings" pitchFamily="2" charset="2"/>
              <a:buChar char="q"/>
            </a:pPr>
            <a:endParaRPr lang="en-US" sz="2400" dirty="0">
              <a:latin typeface="Lucida Sans" pitchFamily="34" charset="0"/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578982" y="6075553"/>
            <a:ext cx="3621013" cy="650559"/>
            <a:chOff x="2925072" y="484059"/>
            <a:chExt cx="3621013" cy="867412"/>
          </a:xfrm>
        </p:grpSpPr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2925072" y="792328"/>
              <a:ext cx="3621013" cy="515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Safety</a:t>
              </a:r>
              <a:r>
                <a:rPr kumimoji="0" lang="en-US" sz="24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on</a:t>
              </a: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Call</a:t>
              </a:r>
              <a:endPara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3569B2"/>
                </a:solidFill>
                <a:effectLst/>
                <a:uLnTx/>
                <a:uFillTx/>
                <a:latin typeface="BlairMdITC TT-Medium"/>
                <a:ea typeface="+mn-ea"/>
                <a:cs typeface="BlairMdITC TT-Medium"/>
              </a:endParaRPr>
            </a:p>
          </p:txBody>
        </p:sp>
        <p:sp>
          <p:nvSpPr>
            <p:cNvPr id="15" name="Right Triangle 14"/>
            <p:cNvSpPr/>
            <p:nvPr/>
          </p:nvSpPr>
          <p:spPr>
            <a:xfrm rot="16200000">
              <a:off x="5489586" y="539239"/>
              <a:ext cx="867412" cy="757052"/>
            </a:xfrm>
            <a:prstGeom prst="rtTriangle">
              <a:avLst/>
            </a:prstGeom>
            <a:solidFill>
              <a:srgbClr val="F6A11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6" name="Content Placeholder 5" descr="HNI_CMYK_DOT.png"/>
          <p:cNvPicPr>
            <a:picLocks noChangeAspect="1"/>
          </p:cNvPicPr>
          <p:nvPr userDrawn="1"/>
        </p:nvPicPr>
        <p:blipFill>
          <a:blip r:embed="rId13"/>
          <a:srcRect l="-20459" r="-20459"/>
          <a:stretch>
            <a:fillRect/>
          </a:stretch>
        </p:blipFill>
        <p:spPr bwMode="auto">
          <a:xfrm>
            <a:off x="190500" y="677863"/>
            <a:ext cx="31273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Font typeface="Wingdings" pitchFamily="2" charset="2"/>
        <a:buNone/>
        <a:defRPr sz="2400" b="1" kern="1200" cap="all" baseline="0">
          <a:solidFill>
            <a:srgbClr val="3569B2"/>
          </a:solidFill>
          <a:latin typeface="Lucida Sans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1pPr>
      <a:lvl2pPr marL="742950" indent="-28575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2pPr>
      <a:lvl3pPr marL="11430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3pPr>
      <a:lvl4pPr marL="16002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4pPr>
      <a:lvl5pPr marL="20574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»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Lucida Sans" pitchFamily="34" charset="0"/>
              </a:rPr>
              <a:t>ergonomics</a:t>
            </a:r>
            <a:endParaRPr lang="en-US" b="1" dirty="0">
              <a:latin typeface="Lucida Sans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4928" y="3349182"/>
            <a:ext cx="6400800" cy="1752600"/>
          </a:xfrm>
        </p:spPr>
        <p:txBody>
          <a:bodyPr/>
          <a:lstStyle/>
          <a:p>
            <a:pPr algn="l"/>
            <a:r>
              <a:rPr lang="en-US" dirty="0" smtClean="0"/>
              <a:t>Training for Mangers and Supervisors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Muscular </a:t>
            </a:r>
            <a:r>
              <a:rPr lang="en-US" dirty="0" smtClean="0"/>
              <a:t>Skeletal Disorders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5012" y="1484088"/>
            <a:ext cx="6687615" cy="3925957"/>
          </a:xfrm>
        </p:spPr>
        <p:txBody>
          <a:bodyPr/>
          <a:lstStyle/>
          <a:p>
            <a:r>
              <a:rPr lang="en-US" dirty="0" smtClean="0"/>
              <a:t>Bending</a:t>
            </a:r>
          </a:p>
          <a:p>
            <a:r>
              <a:rPr lang="en-US" dirty="0" smtClean="0"/>
              <a:t>Climbing</a:t>
            </a:r>
          </a:p>
          <a:p>
            <a:r>
              <a:rPr lang="en-US" dirty="0" smtClean="0"/>
              <a:t>Crawling</a:t>
            </a:r>
          </a:p>
          <a:p>
            <a:r>
              <a:rPr lang="en-US" dirty="0" smtClean="0"/>
              <a:t>Reaching</a:t>
            </a:r>
          </a:p>
          <a:p>
            <a:r>
              <a:rPr lang="en-US" dirty="0" smtClean="0"/>
              <a:t>Twisting</a:t>
            </a:r>
          </a:p>
          <a:p>
            <a:r>
              <a:rPr lang="en-US" dirty="0" smtClean="0"/>
              <a:t>Overexertion</a:t>
            </a:r>
          </a:p>
          <a:p>
            <a:r>
              <a:rPr lang="en-US" dirty="0" smtClean="0"/>
              <a:t>Repetitive Exposure</a:t>
            </a:r>
          </a:p>
          <a:p>
            <a:r>
              <a:rPr lang="en-US" dirty="0" smtClean="0"/>
              <a:t>Standing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Risk Factors are the elements of workstation design or employee action that can result in Muscular-Skeletal Disorders.</a:t>
            </a:r>
          </a:p>
          <a:p>
            <a:pPr lvl="1"/>
            <a:r>
              <a:rPr lang="en-US" dirty="0" smtClean="0"/>
              <a:t>Environmental Factors</a:t>
            </a:r>
          </a:p>
          <a:p>
            <a:pPr lvl="1"/>
            <a:r>
              <a:rPr lang="en-US" dirty="0" smtClean="0"/>
              <a:t>Activity Factors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 Risk Factors</a:t>
            </a:r>
            <a:endParaRPr lang="en-US" dirty="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Heat or cold</a:t>
            </a:r>
          </a:p>
          <a:p>
            <a:r>
              <a:rPr lang="en-US" dirty="0" smtClean="0"/>
              <a:t>Lighting</a:t>
            </a:r>
          </a:p>
          <a:p>
            <a:r>
              <a:rPr lang="en-US" dirty="0" smtClean="0"/>
              <a:t>Vibration</a:t>
            </a:r>
          </a:p>
          <a:p>
            <a:r>
              <a:rPr lang="en-US" dirty="0" smtClean="0"/>
              <a:t>Tool design</a:t>
            </a:r>
          </a:p>
          <a:p>
            <a:r>
              <a:rPr lang="en-US" dirty="0" smtClean="0"/>
              <a:t>Noise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Risk Factors</a:t>
            </a:r>
            <a:endParaRPr lang="en-US" dirty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Static or awkward postures</a:t>
            </a:r>
          </a:p>
          <a:p>
            <a:r>
              <a:rPr lang="en-US" dirty="0" smtClean="0"/>
              <a:t>Improper gripping</a:t>
            </a:r>
          </a:p>
          <a:p>
            <a:r>
              <a:rPr lang="en-US" dirty="0" smtClean="0"/>
              <a:t>Improper lifting</a:t>
            </a:r>
          </a:p>
          <a:p>
            <a:r>
              <a:rPr lang="en-US" dirty="0" smtClean="0"/>
              <a:t>Repetitive Motion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Heat &amp; Cold</a:t>
            </a:r>
            <a:endParaRPr lang="en-US" dirty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455060"/>
            <a:ext cx="8229600" cy="3925957"/>
          </a:xfrm>
        </p:spPr>
        <p:txBody>
          <a:bodyPr>
            <a:noAutofit/>
          </a:bodyPr>
          <a:lstStyle/>
          <a:p>
            <a:r>
              <a:rPr lang="en-US" dirty="0" smtClean="0"/>
              <a:t>Heat effects: </a:t>
            </a:r>
          </a:p>
          <a:p>
            <a:pPr lvl="1"/>
            <a:r>
              <a:rPr lang="en-US" dirty="0" smtClean="0"/>
              <a:t>Blood circulation </a:t>
            </a:r>
          </a:p>
          <a:p>
            <a:pPr lvl="1"/>
            <a:r>
              <a:rPr lang="en-US" dirty="0" smtClean="0"/>
              <a:t>Causes cramps, burns, rashes and general discomfort. </a:t>
            </a:r>
          </a:p>
          <a:p>
            <a:r>
              <a:rPr lang="en-US" dirty="0" smtClean="0"/>
              <a:t>Cold effects:</a:t>
            </a:r>
          </a:p>
          <a:p>
            <a:pPr lvl="1"/>
            <a:r>
              <a:rPr lang="en-US" dirty="0" smtClean="0"/>
              <a:t>The body's blood circulation</a:t>
            </a:r>
          </a:p>
          <a:p>
            <a:pPr lvl="1"/>
            <a:r>
              <a:rPr lang="en-US" dirty="0" smtClean="0"/>
              <a:t>Causes hypothermia, loss of flexibility, distraction and poor dexterity. </a:t>
            </a:r>
          </a:p>
          <a:p>
            <a:r>
              <a:rPr lang="en-US" dirty="0" smtClean="0"/>
              <a:t>Comfortable temperature range: </a:t>
            </a:r>
          </a:p>
          <a:p>
            <a:pPr lvl="2"/>
            <a:r>
              <a:rPr lang="en-US" dirty="0" smtClean="0"/>
              <a:t>68 to 74 degrees </a:t>
            </a:r>
          </a:p>
          <a:p>
            <a:pPr lvl="2"/>
            <a:r>
              <a:rPr lang="en-US" dirty="0" smtClean="0"/>
              <a:t>Humidity 20 – 60%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Vibration</a:t>
            </a:r>
            <a:endParaRPr lang="en-US" dirty="0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Excessive vibration causes pain to muscles, joints and internal organs.</a:t>
            </a:r>
          </a:p>
          <a:p>
            <a:r>
              <a:rPr lang="en-US" dirty="0" smtClean="0"/>
              <a:t>Soft tissue trauma to the hands, arms, feet and legs. 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Lighting</a:t>
            </a:r>
            <a:endParaRPr lang="en-US" dirty="0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Under &amp; over lighted areas causes:</a:t>
            </a:r>
          </a:p>
          <a:p>
            <a:pPr lvl="1"/>
            <a:r>
              <a:rPr lang="en-US" dirty="0" smtClean="0"/>
              <a:t>Headaches</a:t>
            </a:r>
          </a:p>
          <a:p>
            <a:pPr lvl="1"/>
            <a:r>
              <a:rPr lang="en-US" dirty="0" smtClean="0"/>
              <a:t>Muscle strains</a:t>
            </a:r>
          </a:p>
          <a:p>
            <a:pPr lvl="1"/>
            <a:r>
              <a:rPr lang="en-US" dirty="0" smtClean="0"/>
              <a:t>Fatigue</a:t>
            </a:r>
          </a:p>
          <a:p>
            <a:pPr lvl="1"/>
            <a:r>
              <a:rPr lang="en-US" dirty="0" smtClean="0"/>
              <a:t>Eye strain</a:t>
            </a:r>
          </a:p>
          <a:p>
            <a:r>
              <a:rPr lang="en-US" dirty="0" smtClean="0"/>
              <a:t>Poorly lighted areas also contributes to trip &amp; fall hazards &amp; poor coordination.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 design</a:t>
            </a:r>
            <a:endParaRPr lang="en-US" dirty="0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Handle shape</a:t>
            </a:r>
          </a:p>
          <a:p>
            <a:r>
              <a:rPr lang="en-US" dirty="0" smtClean="0"/>
              <a:t>Control type</a:t>
            </a:r>
          </a:p>
          <a:p>
            <a:r>
              <a:rPr lang="en-US" dirty="0" smtClean="0"/>
              <a:t>Control location</a:t>
            </a:r>
          </a:p>
          <a:p>
            <a:r>
              <a:rPr lang="en-US" dirty="0" smtClean="0"/>
              <a:t>Vibration</a:t>
            </a:r>
          </a:p>
          <a:p>
            <a:r>
              <a:rPr lang="en-US" dirty="0" smtClean="0"/>
              <a:t>Impact</a:t>
            </a:r>
          </a:p>
          <a:p>
            <a:r>
              <a:rPr lang="en-US" dirty="0" smtClean="0"/>
              <a:t>Pressure</a:t>
            </a:r>
          </a:p>
          <a:p>
            <a:endParaRPr lang="en-US" dirty="0"/>
          </a:p>
        </p:txBody>
      </p:sp>
      <p:pic>
        <p:nvPicPr>
          <p:cNvPr id="119812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7400" y="609600"/>
            <a:ext cx="2835275" cy="51943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Noise</a:t>
            </a:r>
            <a:endParaRPr lang="en-US" dirty="0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Noise peaks above 100 decibels cause:</a:t>
            </a:r>
          </a:p>
          <a:p>
            <a:pPr lvl="1"/>
            <a:r>
              <a:rPr lang="en-US" dirty="0" smtClean="0"/>
              <a:t>Headaches</a:t>
            </a:r>
          </a:p>
          <a:p>
            <a:pPr lvl="1"/>
            <a:r>
              <a:rPr lang="en-US" dirty="0" smtClean="0"/>
              <a:t>Increased blood pressure</a:t>
            </a:r>
          </a:p>
          <a:p>
            <a:pPr lvl="1"/>
            <a:r>
              <a:rPr lang="en-US" dirty="0" smtClean="0"/>
              <a:t>Muscle tension &amp; fatigue</a:t>
            </a:r>
          </a:p>
          <a:p>
            <a:pPr lvl="1"/>
            <a:r>
              <a:rPr lang="en-US" dirty="0" smtClean="0"/>
              <a:t>Irritability &amp; distraction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Ergonomics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science of fitting jobs to people. </a:t>
            </a:r>
          </a:p>
          <a:p>
            <a:r>
              <a:rPr lang="en-US" dirty="0" smtClean="0"/>
              <a:t>Ergonomics uses knowledge of physical abilities, limitations &amp; human characteristics that apply to job design.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Force &amp; Exertion</a:t>
            </a:r>
            <a:endParaRPr lang="en-US" dirty="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Forceful exertions place higher loads on the muscles, tendons, ligaments, and joints. </a:t>
            </a:r>
          </a:p>
          <a:p>
            <a:r>
              <a:rPr lang="en-US" dirty="0" smtClean="0"/>
              <a:t>Factors: </a:t>
            </a:r>
          </a:p>
          <a:p>
            <a:pPr lvl="1"/>
            <a:r>
              <a:rPr lang="en-US" dirty="0" smtClean="0"/>
              <a:t>Weight </a:t>
            </a:r>
          </a:p>
          <a:p>
            <a:pPr lvl="1"/>
            <a:r>
              <a:rPr lang="en-US" dirty="0" smtClean="0"/>
              <a:t>Bulkiness</a:t>
            </a:r>
          </a:p>
          <a:p>
            <a:pPr lvl="1"/>
            <a:r>
              <a:rPr lang="en-US" dirty="0" smtClean="0"/>
              <a:t>Speed</a:t>
            </a:r>
            <a:endParaRPr lang="en-US" dirty="0"/>
          </a:p>
        </p:txBody>
      </p:sp>
      <p:pic>
        <p:nvPicPr>
          <p:cNvPr id="105477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3048000"/>
            <a:ext cx="2905125" cy="31115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Posture</a:t>
            </a:r>
            <a:endParaRPr lang="en-US" dirty="0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Prolonged standing - varicose veins, back stress, pooling of blood in legs.</a:t>
            </a:r>
          </a:p>
          <a:p>
            <a:r>
              <a:rPr lang="en-US" dirty="0" smtClean="0"/>
              <a:t>Sitting without back support - low back stress.</a:t>
            </a:r>
          </a:p>
          <a:p>
            <a:r>
              <a:rPr lang="en-US" dirty="0" smtClean="0"/>
              <a:t>Seat too high - decreased circulation, (legs dangling over end) bruises.</a:t>
            </a:r>
            <a:endParaRPr lang="en-US" dirty="0"/>
          </a:p>
        </p:txBody>
      </p:sp>
      <p:pic>
        <p:nvPicPr>
          <p:cNvPr id="106537" name="Picture 4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94488" y="1752600"/>
            <a:ext cx="2449512" cy="3505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Posture</a:t>
            </a:r>
            <a:endParaRPr lang="en-US" dirty="0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Shoulders rounded - Upper/lower back stress, respiratory distress.</a:t>
            </a:r>
          </a:p>
          <a:p>
            <a:r>
              <a:rPr lang="en-US" dirty="0" smtClean="0"/>
              <a:t>Leaning forward - Lower back stress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Arms extended or over-reaching  - Stress to arm muscles, upper back stress.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Posture</a:t>
            </a:r>
            <a:endParaRPr lang="en-US" dirty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Elbows "winged" - Joint stress at shoulder, poor use of bicep muscles.</a:t>
            </a:r>
          </a:p>
          <a:p>
            <a:r>
              <a:rPr lang="en-US" dirty="0" smtClean="0"/>
              <a:t>Stepping backwards - Loss of balance, displaced gravity, muscle stress.</a:t>
            </a:r>
          </a:p>
          <a:p>
            <a:r>
              <a:rPr lang="en-US" dirty="0" smtClean="0"/>
              <a:t>Locking knees - Stress to back of knee, poor blood circulation</a:t>
            </a:r>
          </a:p>
          <a:p>
            <a:r>
              <a:rPr lang="en-US" dirty="0" smtClean="0"/>
              <a:t>Bent Wrist – excessive force when gripping.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Repetition</a:t>
            </a:r>
            <a:endParaRPr lang="en-US" dirty="0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Frequent &amp; prolonged repetition of the same movements cause muscle fatigue and stress.</a:t>
            </a:r>
          </a:p>
          <a:p>
            <a:r>
              <a:rPr lang="en-US" dirty="0" smtClean="0"/>
              <a:t>Factors that increase repetition hazards:</a:t>
            </a:r>
          </a:p>
          <a:p>
            <a:pPr lvl="1"/>
            <a:r>
              <a:rPr lang="en-US" dirty="0" smtClean="0"/>
              <a:t>Number of cycles per minute.</a:t>
            </a:r>
          </a:p>
          <a:p>
            <a:pPr lvl="1"/>
            <a:r>
              <a:rPr lang="en-US" dirty="0" smtClean="0"/>
              <a:t>Force required.</a:t>
            </a:r>
          </a:p>
          <a:p>
            <a:pPr lvl="1"/>
            <a:r>
              <a:rPr lang="en-US" dirty="0" smtClean="0"/>
              <a:t>Posture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Gripping</a:t>
            </a:r>
            <a:endParaRPr lang="en-US" dirty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Factors that increase gripping hazards:</a:t>
            </a:r>
          </a:p>
          <a:p>
            <a:pPr lvl="1"/>
            <a:r>
              <a:rPr lang="en-US" dirty="0" smtClean="0"/>
              <a:t>Bent wrist</a:t>
            </a:r>
          </a:p>
          <a:p>
            <a:pPr lvl="1"/>
            <a:r>
              <a:rPr lang="en-US" dirty="0" smtClean="0"/>
              <a:t>Surface area</a:t>
            </a:r>
          </a:p>
          <a:p>
            <a:pPr lvl="1"/>
            <a:r>
              <a:rPr lang="en-US" dirty="0" smtClean="0"/>
              <a:t>Surface friction</a:t>
            </a:r>
          </a:p>
          <a:p>
            <a:pPr lvl="1"/>
            <a:r>
              <a:rPr lang="en-US" dirty="0" smtClean="0"/>
              <a:t>Vibration</a:t>
            </a:r>
          </a:p>
          <a:p>
            <a:pPr lvl="1"/>
            <a:r>
              <a:rPr lang="en-US" dirty="0" smtClean="0"/>
              <a:t>Type of grip</a:t>
            </a:r>
            <a:endParaRPr lang="en-US" dirty="0"/>
          </a:p>
        </p:txBody>
      </p:sp>
      <p:pic>
        <p:nvPicPr>
          <p:cNvPr id="122885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62600" y="2590800"/>
            <a:ext cx="3200400" cy="3048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Lifting</a:t>
            </a:r>
            <a:endParaRPr lang="en-US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Factors that increase lifting hazards:</a:t>
            </a:r>
          </a:p>
          <a:p>
            <a:pPr lvl="1"/>
            <a:r>
              <a:rPr lang="en-US" dirty="0" smtClean="0"/>
              <a:t>Weight</a:t>
            </a:r>
          </a:p>
          <a:p>
            <a:pPr lvl="1"/>
            <a:r>
              <a:rPr lang="en-US" dirty="0" smtClean="0"/>
              <a:t>Size</a:t>
            </a:r>
          </a:p>
          <a:p>
            <a:pPr lvl="1"/>
            <a:r>
              <a:rPr lang="en-US" dirty="0" smtClean="0"/>
              <a:t>Repetition</a:t>
            </a:r>
          </a:p>
          <a:p>
            <a:pPr lvl="1"/>
            <a:r>
              <a:rPr lang="en-US" dirty="0" smtClean="0"/>
              <a:t>Twisting</a:t>
            </a:r>
          </a:p>
          <a:p>
            <a:pPr lvl="1"/>
            <a:r>
              <a:rPr lang="en-US" dirty="0" smtClean="0"/>
              <a:t>Bending</a:t>
            </a:r>
          </a:p>
          <a:p>
            <a:pPr lvl="1"/>
            <a:r>
              <a:rPr lang="en-US" dirty="0" smtClean="0"/>
              <a:t>Reaching</a:t>
            </a:r>
          </a:p>
          <a:p>
            <a:pPr lvl="1"/>
            <a:r>
              <a:rPr lang="en-US" dirty="0" smtClean="0"/>
              <a:t>Method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Control measurers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Hazard Controls</a:t>
            </a: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Engineering Controls</a:t>
            </a:r>
          </a:p>
          <a:p>
            <a:r>
              <a:rPr lang="en-US" dirty="0" smtClean="0"/>
              <a:t>Administrative Controls</a:t>
            </a:r>
          </a:p>
          <a:p>
            <a:r>
              <a:rPr lang="en-US" dirty="0" smtClean="0"/>
              <a:t>Work Practice Controls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Engineering Controls</a:t>
            </a:r>
            <a:endParaRPr lang="en-US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Re-design of work station</a:t>
            </a:r>
          </a:p>
          <a:p>
            <a:r>
              <a:rPr lang="en-US" dirty="0" smtClean="0"/>
              <a:t>Re-design of tools</a:t>
            </a:r>
          </a:p>
          <a:p>
            <a:r>
              <a:rPr lang="en-US" dirty="0" smtClean="0"/>
              <a:t>Lighting modification</a:t>
            </a:r>
          </a:p>
          <a:p>
            <a:r>
              <a:rPr lang="en-US" dirty="0" smtClean="0"/>
              <a:t>Vibration control</a:t>
            </a:r>
          </a:p>
          <a:p>
            <a:r>
              <a:rPr lang="en-US" dirty="0" smtClean="0"/>
              <a:t>Noise Control</a:t>
            </a:r>
          </a:p>
          <a:p>
            <a:r>
              <a:rPr lang="en-US" dirty="0" smtClean="0"/>
              <a:t>Automation</a:t>
            </a:r>
          </a:p>
          <a:p>
            <a:r>
              <a:rPr lang="en-US" dirty="0" smtClean="0"/>
              <a:t>Mechanical Lifting</a:t>
            </a:r>
          </a:p>
          <a:p>
            <a:r>
              <a:rPr lang="en-US" dirty="0" smtClean="0"/>
              <a:t>Material Flow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Ergonomic Design</a:t>
            </a:r>
            <a:endParaRPr lang="en-US" dirty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Considers the tasks, equipment &amp; environment to provide efficient use of worker capabilities while ensuring that job demands do not exceed those capabilities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Administrative Controls</a:t>
            </a:r>
            <a:endParaRPr lang="en-US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Employee rotation.</a:t>
            </a:r>
          </a:p>
          <a:p>
            <a:r>
              <a:rPr lang="en-US" dirty="0" smtClean="0"/>
              <a:t>Job task enlargement.</a:t>
            </a:r>
          </a:p>
          <a:p>
            <a:r>
              <a:rPr lang="en-US" dirty="0" smtClean="0"/>
              <a:t>Adjustment of work pace. </a:t>
            </a:r>
          </a:p>
          <a:p>
            <a:r>
              <a:rPr lang="en-US" dirty="0" smtClean="0"/>
              <a:t>Redesign of work methods.</a:t>
            </a:r>
          </a:p>
          <a:p>
            <a:r>
              <a:rPr lang="en-US" dirty="0" smtClean="0"/>
              <a:t>Alternative tasks.</a:t>
            </a:r>
          </a:p>
          <a:p>
            <a:r>
              <a:rPr lang="en-US" dirty="0" smtClean="0"/>
              <a:t>Rest breaks.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Practice Controls</a:t>
            </a:r>
            <a:endParaRPr lang="en-US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Work techniques &amp; procedures.</a:t>
            </a:r>
          </a:p>
          <a:p>
            <a:r>
              <a:rPr lang="en-US" dirty="0" smtClean="0"/>
              <a:t>Conditioning period. </a:t>
            </a:r>
          </a:p>
          <a:p>
            <a:r>
              <a:rPr lang="en-US" dirty="0" smtClean="0"/>
              <a:t>Training Lifting techniques.</a:t>
            </a:r>
          </a:p>
          <a:p>
            <a:r>
              <a:rPr lang="en-US" dirty="0" smtClean="0"/>
              <a:t>Personal Protective Equipment.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Analysis tools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Checklists</a:t>
            </a:r>
            <a:endParaRPr lang="en-US" dirty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Basic Screening Tool</a:t>
            </a:r>
          </a:p>
          <a:p>
            <a:r>
              <a:rPr lang="en-US" dirty="0" smtClean="0"/>
              <a:t>General Risk Analysis</a:t>
            </a:r>
          </a:p>
          <a:p>
            <a:r>
              <a:rPr lang="en-US" dirty="0" smtClean="0"/>
              <a:t>Computer Work Stations</a:t>
            </a:r>
          </a:p>
          <a:p>
            <a:r>
              <a:rPr lang="en-US" dirty="0" smtClean="0"/>
              <a:t>Hand Tool Analysis</a:t>
            </a:r>
          </a:p>
          <a:p>
            <a:r>
              <a:rPr lang="en-US" dirty="0" smtClean="0"/>
              <a:t>Hazard Identification</a:t>
            </a:r>
          </a:p>
          <a:p>
            <a:r>
              <a:rPr lang="en-US" dirty="0" smtClean="0"/>
              <a:t>Task Analysis</a:t>
            </a:r>
          </a:p>
          <a:p>
            <a:r>
              <a:rPr lang="en-US" dirty="0" smtClean="0"/>
              <a:t>Workstation Evaluation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Program elements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Elements</a:t>
            </a:r>
            <a:endParaRPr lang="en-US" dirty="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Management Leadership</a:t>
            </a:r>
          </a:p>
          <a:p>
            <a:r>
              <a:rPr lang="en-US" dirty="0" smtClean="0"/>
              <a:t>Employee Participation</a:t>
            </a:r>
          </a:p>
          <a:p>
            <a:r>
              <a:rPr lang="en-US" dirty="0" smtClean="0"/>
              <a:t>Hazard Identification</a:t>
            </a:r>
          </a:p>
          <a:p>
            <a:r>
              <a:rPr lang="en-US" dirty="0" smtClean="0"/>
              <a:t>Hazard Information</a:t>
            </a:r>
          </a:p>
          <a:p>
            <a:r>
              <a:rPr lang="en-US" dirty="0" smtClean="0"/>
              <a:t>Medical Management </a:t>
            </a:r>
          </a:p>
          <a:p>
            <a:r>
              <a:rPr lang="en-US" dirty="0" smtClean="0"/>
              <a:t>Program Evaluation </a:t>
            </a:r>
          </a:p>
          <a:p>
            <a:r>
              <a:rPr lang="en-US" dirty="0" smtClean="0"/>
              <a:t>Recordkeeping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Leadership</a:t>
            </a:r>
            <a:endParaRPr lang="en-US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Assign responsibilities. </a:t>
            </a:r>
          </a:p>
          <a:p>
            <a:r>
              <a:rPr lang="en-US" dirty="0" smtClean="0"/>
              <a:t>Provide authority, resources &amp; information.</a:t>
            </a:r>
          </a:p>
          <a:p>
            <a:r>
              <a:rPr lang="en-US" dirty="0" smtClean="0"/>
              <a:t>Examine existing policies. </a:t>
            </a:r>
          </a:p>
          <a:p>
            <a:r>
              <a:rPr lang="en-US" dirty="0" smtClean="0"/>
              <a:t>Take action to correct problems. </a:t>
            </a:r>
          </a:p>
          <a:p>
            <a:r>
              <a:rPr lang="en-US" dirty="0" smtClean="0"/>
              <a:t>Communicate regularly with employees.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Hazard Identification</a:t>
            </a:r>
            <a:endParaRPr lang="en-US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Reports of signs, symptoms &amp; hazards. </a:t>
            </a:r>
          </a:p>
          <a:p>
            <a:r>
              <a:rPr lang="en-US" dirty="0" smtClean="0"/>
              <a:t>Recommendations from employees &amp; supervisors. </a:t>
            </a:r>
          </a:p>
          <a:p>
            <a:r>
              <a:rPr lang="en-US" dirty="0" smtClean="0"/>
              <a:t>Records review of existing safety &amp; health records.</a:t>
            </a:r>
          </a:p>
          <a:p>
            <a:r>
              <a:rPr lang="en-US" dirty="0" smtClean="0"/>
              <a:t>Routine facility safety &amp; health inspections.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&amp; Training</a:t>
            </a:r>
            <a:endParaRPr 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Signs &amp; symptoms. </a:t>
            </a:r>
          </a:p>
          <a:p>
            <a:r>
              <a:rPr lang="en-US" dirty="0" smtClean="0"/>
              <a:t>Importance of early reporting. </a:t>
            </a:r>
          </a:p>
          <a:p>
            <a:r>
              <a:rPr lang="en-US" dirty="0" smtClean="0"/>
              <a:t>Specific hazards  &amp; controls.</a:t>
            </a:r>
          </a:p>
          <a:p>
            <a:r>
              <a:rPr lang="en-US" dirty="0" smtClean="0"/>
              <a:t>Reporting MSDs &amp; hazards.</a:t>
            </a:r>
          </a:p>
          <a:p>
            <a:r>
              <a:rPr lang="en-US" dirty="0" smtClean="0"/>
              <a:t>How to recommend control methods. </a:t>
            </a:r>
          </a:p>
          <a:p>
            <a:r>
              <a:rPr lang="en-US" dirty="0" smtClean="0"/>
              <a:t>Protective Measures.</a:t>
            </a:r>
          </a:p>
          <a:p>
            <a:r>
              <a:rPr lang="en-US" dirty="0" smtClean="0"/>
              <a:t>Ergonomics program &amp; their role.</a:t>
            </a:r>
          </a:p>
          <a:p>
            <a:r>
              <a:rPr lang="en-US" dirty="0" smtClean="0"/>
              <a:t>OSHA standard requirements.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Employee Involvement</a:t>
            </a: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Report of signs, symptoms &amp; hazards.</a:t>
            </a:r>
          </a:p>
          <a:p>
            <a:r>
              <a:rPr lang="en-US" dirty="0" smtClean="0"/>
              <a:t>Hazard control recommendations. </a:t>
            </a:r>
          </a:p>
          <a:p>
            <a:r>
              <a:rPr lang="en-US" dirty="0" smtClean="0"/>
              <a:t>Access to information.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Why ergonomics?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MSD Management</a:t>
            </a:r>
            <a:endParaRPr lang="en-US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Prompt response. </a:t>
            </a:r>
          </a:p>
          <a:p>
            <a:r>
              <a:rPr lang="en-US" dirty="0" smtClean="0"/>
              <a:t>Work restrictions or other measures.</a:t>
            </a:r>
          </a:p>
          <a:p>
            <a:r>
              <a:rPr lang="en-US" dirty="0" smtClean="0"/>
              <a:t>Prompt access to a health care professional.</a:t>
            </a:r>
          </a:p>
          <a:p>
            <a:r>
              <a:rPr lang="en-US" dirty="0" smtClean="0"/>
              <a:t>Written Medical Opinion.</a:t>
            </a:r>
          </a:p>
          <a:p>
            <a:r>
              <a:rPr lang="en-US" dirty="0" smtClean="0"/>
              <a:t>Medical Follow-up.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Evaluation</a:t>
            </a:r>
            <a:endParaRPr lang="en-US" dirty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MSD records</a:t>
            </a:r>
          </a:p>
          <a:p>
            <a:r>
              <a:rPr lang="en-US" dirty="0" smtClean="0"/>
              <a:t>Engineering Controls</a:t>
            </a:r>
          </a:p>
          <a:p>
            <a:r>
              <a:rPr lang="en-US" dirty="0" smtClean="0"/>
              <a:t>Administrative Controls</a:t>
            </a:r>
          </a:p>
          <a:p>
            <a:r>
              <a:rPr lang="en-US" dirty="0" smtClean="0"/>
              <a:t>Work Practice Controls</a:t>
            </a:r>
          </a:p>
          <a:p>
            <a:r>
              <a:rPr lang="en-US" dirty="0" smtClean="0"/>
              <a:t>Opinions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Recordkeeping</a:t>
            </a:r>
            <a:endParaRPr 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Reports of MSD or hazards.</a:t>
            </a:r>
          </a:p>
          <a:p>
            <a:r>
              <a:rPr lang="en-US" dirty="0" smtClean="0"/>
              <a:t>Responses to employee reports.</a:t>
            </a:r>
          </a:p>
          <a:p>
            <a:r>
              <a:rPr lang="en-US" dirty="0" smtClean="0"/>
              <a:t>Job hazard analysis.</a:t>
            </a:r>
          </a:p>
          <a:p>
            <a:r>
              <a:rPr lang="en-US" dirty="0" smtClean="0"/>
              <a:t>Hazard control records.</a:t>
            </a:r>
          </a:p>
          <a:p>
            <a:r>
              <a:rPr lang="en-US" dirty="0" smtClean="0"/>
              <a:t>Ergonomics program evaluation.</a:t>
            </a:r>
          </a:p>
          <a:p>
            <a:r>
              <a:rPr lang="en-US" dirty="0" smtClean="0"/>
              <a:t>MSD management records.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 ergonomics can</a:t>
            </a:r>
            <a:endParaRPr lang="en-US" dirty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Improve Efficiency</a:t>
            </a:r>
          </a:p>
          <a:p>
            <a:r>
              <a:rPr lang="en-US" dirty="0" smtClean="0"/>
              <a:t>Increase Production Capability</a:t>
            </a:r>
          </a:p>
          <a:p>
            <a:r>
              <a:rPr lang="en-US" dirty="0" smtClean="0"/>
              <a:t>Reduce Workplace Injuries</a:t>
            </a:r>
          </a:p>
          <a:p>
            <a:r>
              <a:rPr lang="en-US" dirty="0" smtClean="0"/>
              <a:t>Lower Workers’ Comp Costs</a:t>
            </a:r>
          </a:p>
          <a:p>
            <a:r>
              <a:rPr lang="en-US" dirty="0" smtClean="0"/>
              <a:t>Reduce Absenteeism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Muscular skeletal disorders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Muscular Skeletal Disorders </a:t>
            </a:r>
            <a:endParaRPr 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Musculoskeletal disorders (MSDs) are an injury or illness to soft body tissue such as: </a:t>
            </a:r>
          </a:p>
          <a:p>
            <a:pPr lvl="1"/>
            <a:r>
              <a:rPr lang="en-US" dirty="0" smtClean="0"/>
              <a:t>Muscles</a:t>
            </a:r>
          </a:p>
          <a:p>
            <a:pPr lvl="1"/>
            <a:r>
              <a:rPr lang="en-US" dirty="0" smtClean="0"/>
              <a:t>Nerves</a:t>
            </a:r>
          </a:p>
          <a:p>
            <a:pPr lvl="1"/>
            <a:r>
              <a:rPr lang="en-US" dirty="0" smtClean="0"/>
              <a:t>Tendons</a:t>
            </a:r>
          </a:p>
          <a:p>
            <a:pPr lvl="1"/>
            <a:r>
              <a:rPr lang="en-US" dirty="0" smtClean="0"/>
              <a:t>Ligaments</a:t>
            </a:r>
          </a:p>
          <a:p>
            <a:pPr lvl="1"/>
            <a:r>
              <a:rPr lang="en-US" dirty="0" smtClean="0"/>
              <a:t>Joints</a:t>
            </a:r>
          </a:p>
          <a:p>
            <a:pPr lvl="1"/>
            <a:r>
              <a:rPr lang="en-US" dirty="0" smtClean="0"/>
              <a:t>Cartilage</a:t>
            </a:r>
          </a:p>
          <a:p>
            <a:pPr lvl="1"/>
            <a:r>
              <a:rPr lang="en-US" dirty="0" smtClean="0"/>
              <a:t>Spinal Discs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Muscular Skeletal Disorders</a:t>
            </a:r>
            <a:r>
              <a:rPr lang="en-US" dirty="0" smtClean="0"/>
              <a:t> include</a:t>
            </a:r>
            <a:endParaRPr lang="en-US" dirty="0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Strains &amp; Sprains</a:t>
            </a:r>
          </a:p>
          <a:p>
            <a:r>
              <a:rPr lang="en-US" dirty="0" smtClean="0"/>
              <a:t>Soreness or Pain</a:t>
            </a:r>
          </a:p>
          <a:p>
            <a:r>
              <a:rPr lang="en-US" dirty="0" smtClean="0"/>
              <a:t>Carpal tunnel syndrome</a:t>
            </a:r>
          </a:p>
          <a:p>
            <a:r>
              <a:rPr lang="en-US" dirty="0" smtClean="0"/>
              <a:t>Connective tissue disorders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Muscular Skeletal Disorders</a:t>
            </a:r>
            <a:endParaRPr lang="en-US" dirty="0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MSDs are medical conditions that  develop gradually over a period of time.</a:t>
            </a:r>
          </a:p>
          <a:p>
            <a:r>
              <a:rPr lang="en-US" dirty="0" smtClean="0"/>
              <a:t>MSDs do not typically result from a single instantaneous event.  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848</Words>
  <Application>Microsoft Macintosh PowerPoint</Application>
  <PresentationFormat>On-screen Show (4:3)</PresentationFormat>
  <Paragraphs>218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ergonomics</vt:lpstr>
      <vt:lpstr>What is Ergonomics</vt:lpstr>
      <vt:lpstr>Ergonomic Design</vt:lpstr>
      <vt:lpstr>Why ergonomics?</vt:lpstr>
      <vt:lpstr>Proper ergonomics can</vt:lpstr>
      <vt:lpstr>Muscular skeletal disorders</vt:lpstr>
      <vt:lpstr>Muscular Skeletal Disorders </vt:lpstr>
      <vt:lpstr>Muscular Skeletal Disorders include</vt:lpstr>
      <vt:lpstr>Muscular Skeletal Disorders</vt:lpstr>
      <vt:lpstr>Causes of Muscular Skeletal Disorders </vt:lpstr>
      <vt:lpstr>Risk factors</vt:lpstr>
      <vt:lpstr>Risk Factors</vt:lpstr>
      <vt:lpstr>Environment Risk Factors</vt:lpstr>
      <vt:lpstr>Activity Risk Factors</vt:lpstr>
      <vt:lpstr>Heat &amp; Cold</vt:lpstr>
      <vt:lpstr>Vibration</vt:lpstr>
      <vt:lpstr>Lighting</vt:lpstr>
      <vt:lpstr>Tool design</vt:lpstr>
      <vt:lpstr>Noise</vt:lpstr>
      <vt:lpstr>Force &amp; Exertion</vt:lpstr>
      <vt:lpstr>Posture</vt:lpstr>
      <vt:lpstr>Posture</vt:lpstr>
      <vt:lpstr>Posture</vt:lpstr>
      <vt:lpstr>Repetition</vt:lpstr>
      <vt:lpstr>Gripping</vt:lpstr>
      <vt:lpstr>Lifting</vt:lpstr>
      <vt:lpstr>Control measurers</vt:lpstr>
      <vt:lpstr>Hazard Controls</vt:lpstr>
      <vt:lpstr>Engineering Controls</vt:lpstr>
      <vt:lpstr>Administrative Controls</vt:lpstr>
      <vt:lpstr>Work Practice Controls</vt:lpstr>
      <vt:lpstr>Analysis tools</vt:lpstr>
      <vt:lpstr>Checklists</vt:lpstr>
      <vt:lpstr>Program elements</vt:lpstr>
      <vt:lpstr>Program Elements</vt:lpstr>
      <vt:lpstr>Management Leadership</vt:lpstr>
      <vt:lpstr>Hazard Identification</vt:lpstr>
      <vt:lpstr>Information &amp; Training</vt:lpstr>
      <vt:lpstr>Employee Involvement</vt:lpstr>
      <vt:lpstr>MSD Management</vt:lpstr>
      <vt:lpstr>Program Evaluation</vt:lpstr>
      <vt:lpstr>Recordkeeping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Natalizio</dc:creator>
  <cp:lastModifiedBy>Terry Darga</cp:lastModifiedBy>
  <cp:revision>20</cp:revision>
  <dcterms:created xsi:type="dcterms:W3CDTF">2011-07-26T19:15:39Z</dcterms:created>
  <dcterms:modified xsi:type="dcterms:W3CDTF">2011-09-14T16:20:50Z</dcterms:modified>
</cp:coreProperties>
</file>