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726B"/>
    <a:srgbClr val="F6A11C"/>
    <a:srgbClr val="3569B2"/>
    <a:srgbClr val="350F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cap="all" baseline="0">
                <a:solidFill>
                  <a:srgbClr val="3569B2"/>
                </a:solidFill>
                <a:latin typeface="Lucida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72278" y="662609"/>
            <a:ext cx="3445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4EE32E-154B-7245-85F5-3E96C5773896}" type="datetimeFigureOut">
              <a:rPr lang="en-US" smtClean="0"/>
              <a:pPr/>
              <a:t>09/22/2011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E940A-B68B-1149-83CF-351CD40EB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4EE32E-154B-7245-85F5-3E96C5773896}" type="datetimeFigureOut">
              <a:rPr lang="en-US" smtClean="0"/>
              <a:pPr/>
              <a:t>09/22/2011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E940A-B68B-1149-83CF-351CD40EB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4EE32E-154B-7245-85F5-3E96C5773896}" type="datetimeFigureOut">
              <a:rPr lang="en-US" smtClean="0"/>
              <a:pPr/>
              <a:t>09/22/2011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E940A-B68B-1149-83CF-351CD40EB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4EE32E-154B-7245-85F5-3E96C5773896}" type="datetimeFigureOut">
              <a:rPr lang="en-US" smtClean="0"/>
              <a:pPr/>
              <a:t>09/22/2011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E940A-B68B-1149-83CF-351CD40EB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4EE32E-154B-7245-85F5-3E96C5773896}" type="datetimeFigureOut">
              <a:rPr lang="en-US" smtClean="0"/>
              <a:pPr/>
              <a:t>09/22/2011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E940A-B68B-1149-83CF-351CD40EB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4EE32E-154B-7245-85F5-3E96C5773896}" type="datetimeFigureOut">
              <a:rPr lang="en-US" smtClean="0"/>
              <a:pPr/>
              <a:t>09/22/2011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E940A-B68B-1149-83CF-351CD40EB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4EE32E-154B-7245-85F5-3E96C5773896}" type="datetimeFigureOut">
              <a:rPr lang="en-US" smtClean="0"/>
              <a:pPr/>
              <a:t>09/22/2011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E940A-B68B-1149-83CF-351CD40EB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4EE32E-154B-7245-85F5-3E96C5773896}" type="datetimeFigureOut">
              <a:rPr lang="en-US" smtClean="0"/>
              <a:pPr/>
              <a:t>09/22/2011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E940A-B68B-1149-83CF-351CD40EB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4EE32E-154B-7245-85F5-3E96C5773896}" type="datetimeFigureOut">
              <a:rPr lang="en-US" smtClean="0"/>
              <a:pPr/>
              <a:t>09/22/2011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E940A-B68B-1149-83CF-351CD40EB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4EE32E-154B-7245-85F5-3E96C5773896}" type="datetimeFigureOut">
              <a:rPr lang="en-US" smtClean="0"/>
              <a:pPr/>
              <a:t>09/22/2011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E940A-B68B-1149-83CF-351CD40EB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6956" y="168622"/>
            <a:ext cx="83259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956" y="1600200"/>
            <a:ext cx="8229600" cy="3925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57943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6A11C"/>
              </a:buClr>
              <a:buFont typeface="Wingdings" pitchFamily="2" charset="2"/>
              <a:buChar char="q"/>
            </a:pPr>
            <a:endParaRPr lang="en-US" sz="2400" dirty="0">
              <a:latin typeface="Lucida Sans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578982" y="6075553"/>
            <a:ext cx="3621013" cy="650559"/>
            <a:chOff x="2925072" y="484059"/>
            <a:chExt cx="3621013" cy="867412"/>
          </a:xfrm>
        </p:grpSpPr>
        <p:sp>
          <p:nvSpPr>
            <p:cNvPr id="14" name="Subtitle 2"/>
            <p:cNvSpPr txBox="1">
              <a:spLocks/>
            </p:cNvSpPr>
            <p:nvPr/>
          </p:nvSpPr>
          <p:spPr>
            <a:xfrm>
              <a:off x="2925072" y="792328"/>
              <a:ext cx="3621013" cy="51550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1200" cap="none" spc="-150" normalizeH="0" baseline="0" noProof="0" dirty="0" smtClean="0">
                  <a:ln>
                    <a:noFill/>
                  </a:ln>
                  <a:solidFill>
                    <a:srgbClr val="3569B2"/>
                  </a:solidFill>
                  <a:effectLst/>
                  <a:uLnTx/>
                  <a:uFillTx/>
                  <a:latin typeface="BlairMdITC TT-Medium"/>
                  <a:ea typeface="+mn-ea"/>
                  <a:cs typeface="BlairMdITC TT-Medium"/>
                </a:rPr>
                <a:t>Safety</a:t>
              </a:r>
              <a:r>
                <a:rPr kumimoji="0" lang="en-US" sz="2400" b="1" i="0" u="none" strike="noStrike" kern="1200" cap="none" spc="-150" normalizeH="0" baseline="0" noProof="0" dirty="0" smtClean="0">
                  <a:ln>
                    <a:noFill/>
                  </a:ln>
                  <a:solidFill>
                    <a:srgbClr val="3569B2"/>
                  </a:solidFill>
                  <a:effectLst/>
                  <a:uLnTx/>
                  <a:uFillTx/>
                  <a:latin typeface="BlairMdITC TT-Medium"/>
                  <a:ea typeface="+mn-ea"/>
                  <a:cs typeface="BlairMdITC TT-Medium"/>
                </a:rPr>
                <a:t>on</a:t>
              </a:r>
              <a:r>
                <a:rPr kumimoji="0" lang="en-US" sz="3600" b="1" i="0" u="none" strike="noStrike" kern="1200" cap="none" spc="-150" normalizeH="0" baseline="0" noProof="0" dirty="0" smtClean="0">
                  <a:ln>
                    <a:noFill/>
                  </a:ln>
                  <a:solidFill>
                    <a:srgbClr val="3569B2"/>
                  </a:solidFill>
                  <a:effectLst/>
                  <a:uLnTx/>
                  <a:uFillTx/>
                  <a:latin typeface="BlairMdITC TT-Medium"/>
                  <a:ea typeface="+mn-ea"/>
                  <a:cs typeface="BlairMdITC TT-Medium"/>
                </a:rPr>
                <a:t>Call</a:t>
              </a:r>
              <a:endPara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3569B2"/>
                </a:solidFill>
                <a:effectLst/>
                <a:uLnTx/>
                <a:uFillTx/>
                <a:latin typeface="BlairMdITC TT-Medium"/>
                <a:ea typeface="+mn-ea"/>
                <a:cs typeface="BlairMdITC TT-Medium"/>
              </a:endParaRPr>
            </a:p>
          </p:txBody>
        </p:sp>
        <p:sp>
          <p:nvSpPr>
            <p:cNvPr id="15" name="Right Triangle 14"/>
            <p:cNvSpPr/>
            <p:nvPr/>
          </p:nvSpPr>
          <p:spPr>
            <a:xfrm rot="16200000">
              <a:off x="5489586" y="539239"/>
              <a:ext cx="867412" cy="757052"/>
            </a:xfrm>
            <a:prstGeom prst="rtTriangle">
              <a:avLst/>
            </a:prstGeom>
            <a:solidFill>
              <a:srgbClr val="F6A1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Content Placeholder 5" descr="HNI_CMYK_DOT.png"/>
          <p:cNvPicPr>
            <a:picLocks noChangeAspect="1"/>
          </p:cNvPicPr>
          <p:nvPr userDrawn="1"/>
        </p:nvPicPr>
        <p:blipFill>
          <a:blip r:embed="rId13"/>
          <a:srcRect l="-20459" r="-20459"/>
          <a:stretch>
            <a:fillRect/>
          </a:stretch>
        </p:blipFill>
        <p:spPr bwMode="auto">
          <a:xfrm>
            <a:off x="190500" y="677863"/>
            <a:ext cx="3127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Font typeface="Wingdings" pitchFamily="2" charset="2"/>
        <a:buNone/>
        <a:defRPr sz="2400" b="1" kern="1200" cap="all" baseline="0">
          <a:solidFill>
            <a:srgbClr val="3569B2"/>
          </a:solidFill>
          <a:latin typeface="Lucida Sans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50000"/>
        </a:lnSpc>
        <a:spcBef>
          <a:spcPts val="0"/>
        </a:spcBef>
        <a:buFont typeface="Arial"/>
        <a:buChar char="•"/>
        <a:defRPr sz="2000" kern="1200">
          <a:solidFill>
            <a:srgbClr val="7B726B"/>
          </a:solidFill>
          <a:latin typeface="Lucida Sans Unicode" pitchFamily="34" charset="0"/>
          <a:ea typeface="+mn-ea"/>
          <a:cs typeface="Lucida Sans Unicode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buFont typeface="Arial"/>
        <a:buChar char="–"/>
        <a:defRPr sz="2000" kern="1200">
          <a:solidFill>
            <a:srgbClr val="7B726B"/>
          </a:solidFill>
          <a:latin typeface="Lucida Sans Unicode" pitchFamily="34" charset="0"/>
          <a:ea typeface="+mn-ea"/>
          <a:cs typeface="Lucida Sans Unicode" pitchFamily="34" charset="0"/>
        </a:defRPr>
      </a:lvl2pPr>
      <a:lvl3pPr marL="1143000" indent="-228600" algn="l" defTabSz="457200" rtl="0" eaLnBrk="1" latinLnBrk="0" hangingPunct="1">
        <a:lnSpc>
          <a:spcPct val="150000"/>
        </a:lnSpc>
        <a:spcBef>
          <a:spcPts val="0"/>
        </a:spcBef>
        <a:buFont typeface="Arial"/>
        <a:buChar char="•"/>
        <a:defRPr sz="2000" kern="1200">
          <a:solidFill>
            <a:srgbClr val="7B726B"/>
          </a:solidFill>
          <a:latin typeface="Lucida Sans Unicode" pitchFamily="34" charset="0"/>
          <a:ea typeface="+mn-ea"/>
          <a:cs typeface="Lucida Sans Unicode" pitchFamily="34" charset="0"/>
        </a:defRPr>
      </a:lvl3pPr>
      <a:lvl4pPr marL="1600200" indent="-228600" algn="l" defTabSz="457200" rtl="0" eaLnBrk="1" latinLnBrk="0" hangingPunct="1">
        <a:lnSpc>
          <a:spcPct val="150000"/>
        </a:lnSpc>
        <a:spcBef>
          <a:spcPts val="0"/>
        </a:spcBef>
        <a:buFont typeface="Arial"/>
        <a:buChar char="–"/>
        <a:defRPr sz="2000" kern="1200">
          <a:solidFill>
            <a:srgbClr val="7B726B"/>
          </a:solidFill>
          <a:latin typeface="Lucida Sans Unicode" pitchFamily="34" charset="0"/>
          <a:ea typeface="+mn-ea"/>
          <a:cs typeface="Lucida Sans Unicode" pitchFamily="34" charset="0"/>
        </a:defRPr>
      </a:lvl4pPr>
      <a:lvl5pPr marL="2057400" indent="-228600" algn="l" defTabSz="457200" rtl="0" eaLnBrk="1" latinLnBrk="0" hangingPunct="1">
        <a:lnSpc>
          <a:spcPct val="150000"/>
        </a:lnSpc>
        <a:spcBef>
          <a:spcPts val="0"/>
        </a:spcBef>
        <a:buFont typeface="Arial"/>
        <a:buChar char="»"/>
        <a:defRPr sz="2000" kern="1200">
          <a:solidFill>
            <a:srgbClr val="7B726B"/>
          </a:solidFill>
          <a:latin typeface="Lucida Sans Unicode" pitchFamily="34" charset="0"/>
          <a:ea typeface="+mn-ea"/>
          <a:cs typeface="Lucida Sans Unicode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Lucida Sans" pitchFamily="34" charset="0"/>
              </a:rPr>
              <a:t>Fatal incident review</a:t>
            </a:r>
            <a:endParaRPr lang="en-US" b="1" dirty="0">
              <a:latin typeface="Lucida Sans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Uneven ground</a:t>
            </a:r>
            <a:endParaRPr lang="en-US" smtClean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03189" y="1163143"/>
            <a:ext cx="3971782" cy="529571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Crane contact with power</a:t>
            </a:r>
            <a:endParaRPr lang="en-US" smtClean="0"/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93371" y="1244765"/>
            <a:ext cx="6284686" cy="475164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Crane Contact with Power</a:t>
            </a:r>
            <a:endParaRPr lang="en-US" smtClean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29711" y="1165391"/>
            <a:ext cx="6767662" cy="507574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Welding diesel fuel tank</a:t>
            </a:r>
            <a:endParaRPr lang="en-US" smtClean="0"/>
          </a:p>
        </p:txBody>
      </p:sp>
      <p:pic>
        <p:nvPicPr>
          <p:cNvPr id="14339" name="Picture 2" descr="C:\Documents and Settings\ctisonik\My Documents\My Pictures\07CA006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95797" y="1523999"/>
            <a:ext cx="6154058" cy="461554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Generator in confined space</a:t>
            </a:r>
            <a:endParaRPr lang="en-US" smtClean="0"/>
          </a:p>
        </p:txBody>
      </p:sp>
      <p:pic>
        <p:nvPicPr>
          <p:cNvPr id="15364" name="Picture 2" descr="C:\Documents and Settings\ctisonik\My Documents\My Pictures\06MA05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4506" y="1129855"/>
            <a:ext cx="6469063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C:\Documents and Settings\ctisonik\My Documents\My Pictures\06MA059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75310"/>
            <a:ext cx="4198938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56 Year old climbing scaffold - fall</a:t>
            </a:r>
            <a:endParaRPr lang="en-US" smtClean="0"/>
          </a:p>
        </p:txBody>
      </p:sp>
      <p:pic>
        <p:nvPicPr>
          <p:cNvPr id="16387" name="Picture 2" descr="C:\Documents and Settings\ctisonik\My Documents\My Pictures\07MI013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3999" y="1240095"/>
            <a:ext cx="5203143" cy="494298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Fatal Fall</a:t>
            </a:r>
            <a:endParaRPr lang="en-US" smtClean="0"/>
          </a:p>
        </p:txBody>
      </p:sp>
      <p:pic>
        <p:nvPicPr>
          <p:cNvPr id="17411" name="Picture 2" descr="C:\Documents and Settings\ctisonik\My Documents\My Pictures\06MI117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26924" y="1553029"/>
            <a:ext cx="5993546" cy="452845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63 year old male</a:t>
            </a:r>
            <a:endParaRPr lang="en-US" dirty="0" smtClean="0"/>
          </a:p>
        </p:txBody>
      </p:sp>
      <p:pic>
        <p:nvPicPr>
          <p:cNvPr id="18435" name="Picture 2" descr="C:\Documents and Settings\ctisonik\My Documents\My Pictures\06MI117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3778" y="1785257"/>
            <a:ext cx="7540626" cy="38608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slide guard Drywall screws instead of 16d nails</a:t>
            </a:r>
            <a:endParaRPr lang="en-US" dirty="0" smtClean="0"/>
          </a:p>
        </p:txBody>
      </p:sp>
      <p:pic>
        <p:nvPicPr>
          <p:cNvPr id="19459" name="Picture 5" descr="C:\Documents and Settings\ctisonik\My Documents\My Pictures\06MI117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5458" y="1607010"/>
            <a:ext cx="2207399" cy="4267638"/>
          </a:xfrm>
        </p:spPr>
      </p:pic>
      <p:pic>
        <p:nvPicPr>
          <p:cNvPr id="19460" name="Picture 6" descr="C:\Documents and Settings\ctisonik\My Documents\My Pictures\06MI117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336" y="1828800"/>
            <a:ext cx="5394464" cy="404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Boom Chain failure</a:t>
            </a:r>
            <a:endParaRPr lang="en-US" smtClean="0"/>
          </a:p>
        </p:txBody>
      </p:sp>
      <p:pic>
        <p:nvPicPr>
          <p:cNvPr id="20483" name="Picture 3" descr="C:\Documents and Settings\ctisonik\My Documents\My Pictures\200703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2003" y="1326136"/>
            <a:ext cx="7019945" cy="466826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Fall through snow covered skylight</a:t>
            </a:r>
            <a:endParaRPr lang="en-US" smtClean="0"/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3656" y="1081209"/>
            <a:ext cx="6186349" cy="5203471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Boom Chain failure</a:t>
            </a:r>
            <a:endParaRPr lang="en-US" smtClean="0"/>
          </a:p>
        </p:txBody>
      </p:sp>
      <p:pic>
        <p:nvPicPr>
          <p:cNvPr id="21507" name="Picture 2" descr="C:\Documents and Settings\ctisonik\My Documents\My Pictures\200703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95842" y="1205307"/>
            <a:ext cx="6714444" cy="503583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Forklift</a:t>
            </a:r>
            <a:endParaRPr lang="en-US" smtClean="0"/>
          </a:p>
        </p:txBody>
      </p:sp>
      <p:pic>
        <p:nvPicPr>
          <p:cNvPr id="22531" name="Picture 3" descr="C:\Documents and Settings\ctisonik\My Documents\My Pictures\04ca012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84525" y="1311621"/>
            <a:ext cx="6301761" cy="472632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Forklift</a:t>
            </a:r>
            <a:endParaRPr lang="en-US" smtClean="0"/>
          </a:p>
        </p:txBody>
      </p:sp>
      <p:pic>
        <p:nvPicPr>
          <p:cNvPr id="23555" name="Picture 2" descr="C:\Documents and Settings\ctisonik\My Documents\My Pictures\04ca012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63683" y="1311622"/>
            <a:ext cx="6361671" cy="4755349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 year old Forklift Operator</a:t>
            </a:r>
            <a:endParaRPr lang="en-US" dirty="0" smtClean="0"/>
          </a:p>
        </p:txBody>
      </p:sp>
      <p:pic>
        <p:nvPicPr>
          <p:cNvPr id="24579" name="Picture 2" descr="C:\Documents and Settings\ctisonik\My Documents\My Pictures\05mi078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69139" y="1311622"/>
            <a:ext cx="5896484" cy="485196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Forklift</a:t>
            </a:r>
            <a:endParaRPr lang="en-US" smtClean="0"/>
          </a:p>
        </p:txBody>
      </p:sp>
      <p:pic>
        <p:nvPicPr>
          <p:cNvPr id="25603" name="Picture 2" descr="C:\Documents and Settings\ctisonik\My Documents\My Pictures\05mi078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41338" y="1204684"/>
            <a:ext cx="6720624" cy="493485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Fall through Roof Deck</a:t>
            </a:r>
            <a:endParaRPr lang="en-US" smtClean="0"/>
          </a:p>
        </p:txBody>
      </p:sp>
      <p:pic>
        <p:nvPicPr>
          <p:cNvPr id="26627" name="Picture 2" descr="C:\Documents and Settings\ctisonik\My Documents\My Pictures\03wi048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829" y="1088572"/>
            <a:ext cx="8598396" cy="521062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Fall through Roof Deck</a:t>
            </a:r>
            <a:endParaRPr lang="en-US" smtClean="0"/>
          </a:p>
        </p:txBody>
      </p:sp>
      <p:pic>
        <p:nvPicPr>
          <p:cNvPr id="27651" name="Picture 2" descr="C:\Documents and Settings\ctisonik\My Documents\My Pictures\03wi048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95868" y="1203087"/>
            <a:ext cx="5303216" cy="503805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Incident</a:t>
            </a:r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43-year-old laborer at a manufacturing company died after falling through a skylight and landing on a concrete floor 14 feet below.  The victim and a co-worker had volunteered to clear snow from the roof of the company building after their regular work day was finished.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Recommendations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956" y="1527630"/>
            <a:ext cx="8229600" cy="3925957"/>
          </a:xfrm>
        </p:spPr>
        <p:txBody>
          <a:bodyPr>
            <a:noAutofit/>
          </a:bodyPr>
          <a:lstStyle/>
          <a:p>
            <a:r>
              <a:rPr lang="en-US" dirty="0" smtClean="0"/>
              <a:t>To prevent future fatalities of this type, Roofers and employers should:</a:t>
            </a:r>
          </a:p>
          <a:p>
            <a:pPr lvl="1"/>
            <a:r>
              <a:rPr lang="en-US" dirty="0" smtClean="0"/>
              <a:t>Install barrier guards around skylight openings.</a:t>
            </a:r>
          </a:p>
          <a:p>
            <a:pPr lvl="1"/>
            <a:r>
              <a:rPr lang="en-US" dirty="0" smtClean="0"/>
              <a:t>Lock all doors that provide access to unguarded rooftops.</a:t>
            </a:r>
          </a:p>
          <a:p>
            <a:pPr lvl="1"/>
            <a:r>
              <a:rPr lang="en-US" dirty="0" smtClean="0"/>
              <a:t>Provide training in the recognition and avoidance of unsafe conditions to workers who are assigned tasks outside their normal duties.</a:t>
            </a:r>
          </a:p>
          <a:p>
            <a:pPr lvl="1"/>
            <a:r>
              <a:rPr lang="en-US" dirty="0" smtClean="0"/>
              <a:t>MARK ALL ROOF PENETRATIONS!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Safety rope caught in roating shaft</a:t>
            </a:r>
            <a:endParaRPr lang="en-US" smtClean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0111" y="1311623"/>
            <a:ext cx="5782721" cy="496477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incident</a:t>
            </a:r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victim apparently slipped while he was walking past turbine and fell toward the spinning shaft. His safety rope got caught on a shaft coupling, and his harness was pulled tight to the shaft. His body stopped the rotation of the turbine shaft.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Recommendations</a:t>
            </a:r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prevent similar occurrences, employers should:</a:t>
            </a:r>
          </a:p>
          <a:p>
            <a:pPr lvl="1"/>
            <a:r>
              <a:rPr lang="en-US" dirty="0" smtClean="0"/>
              <a:t>Install a locking brake to stop the rotation when maintenance and repair is necessary.</a:t>
            </a:r>
          </a:p>
          <a:p>
            <a:pPr lvl="1"/>
            <a:r>
              <a:rPr lang="en-US" dirty="0" smtClean="0"/>
              <a:t>Develop and implement an energy control (lockout/</a:t>
            </a:r>
            <a:r>
              <a:rPr lang="en-US" dirty="0" err="1" smtClean="0"/>
              <a:t>tagout</a:t>
            </a:r>
            <a:r>
              <a:rPr lang="en-US" dirty="0" smtClean="0"/>
              <a:t>) program for all activities. </a:t>
            </a:r>
          </a:p>
          <a:p>
            <a:pPr lvl="1"/>
            <a:r>
              <a:rPr lang="en-US" dirty="0" smtClean="0"/>
              <a:t>Train workers in the recognition and avoidance of unsafe conditions before they.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Electrocution</a:t>
            </a:r>
            <a:endParaRPr lang="en-US" smtClean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56723" y="1175656"/>
            <a:ext cx="4106494" cy="4423002"/>
          </a:xfrm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228600" y="1981200"/>
            <a:ext cx="34144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2000" dirty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Ladder came in contact with bare </a:t>
            </a:r>
            <a:r>
              <a:rPr lang="en-US" sz="2000" dirty="0" smtClean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wire.</a:t>
            </a:r>
            <a:endParaRPr lang="en-US" sz="2000" dirty="0">
              <a:solidFill>
                <a:srgbClr val="7B726B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Improper anchorage</a:t>
            </a:r>
            <a:endParaRPr lang="en-US" smtClean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10903" y="1475541"/>
            <a:ext cx="6180067" cy="446080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294</Words>
  <Application>Microsoft Macintosh PowerPoint</Application>
  <PresentationFormat>On-screen Show (4:3)</PresentationFormat>
  <Paragraphs>38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Fatal incident review</vt:lpstr>
      <vt:lpstr>Fall through snow covered skylight</vt:lpstr>
      <vt:lpstr>The Incident</vt:lpstr>
      <vt:lpstr>Recommendations</vt:lpstr>
      <vt:lpstr>Safety rope caught in roating shaft</vt:lpstr>
      <vt:lpstr>The incident</vt:lpstr>
      <vt:lpstr>Recommendations</vt:lpstr>
      <vt:lpstr>Electrocution</vt:lpstr>
      <vt:lpstr>Improper anchorage</vt:lpstr>
      <vt:lpstr>Uneven ground</vt:lpstr>
      <vt:lpstr>Crane contact with power</vt:lpstr>
      <vt:lpstr>Crane Contact with Power</vt:lpstr>
      <vt:lpstr>Welding diesel fuel tank</vt:lpstr>
      <vt:lpstr>Generator in confined space</vt:lpstr>
      <vt:lpstr>56 Year old climbing scaffold - fall</vt:lpstr>
      <vt:lpstr>Fatal Fall</vt:lpstr>
      <vt:lpstr>63 year old male</vt:lpstr>
      <vt:lpstr>Small slide guard Drywall screws instead of 16d nails</vt:lpstr>
      <vt:lpstr>Boom Chain failure</vt:lpstr>
      <vt:lpstr>Boom Chain failure</vt:lpstr>
      <vt:lpstr>Forklift</vt:lpstr>
      <vt:lpstr>Forklift</vt:lpstr>
      <vt:lpstr>18 year old Forklift Operator</vt:lpstr>
      <vt:lpstr>Forklift</vt:lpstr>
      <vt:lpstr>Fall through Roof Deck</vt:lpstr>
      <vt:lpstr>Fall through Roof Deck</vt:lpstr>
    </vt:vector>
  </TitlesOfParts>
  <Company>University of Miami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Natalizio</dc:creator>
  <cp:lastModifiedBy>Terry Darga</cp:lastModifiedBy>
  <cp:revision>15</cp:revision>
  <dcterms:created xsi:type="dcterms:W3CDTF">2011-07-26T19:15:39Z</dcterms:created>
  <dcterms:modified xsi:type="dcterms:W3CDTF">2011-09-22T15:35:54Z</dcterms:modified>
</cp:coreProperties>
</file>