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8"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26B"/>
    <a:srgbClr val="F6A11C"/>
    <a:srgbClr val="3569B2"/>
    <a:srgbClr val="350F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13FFB-D012-47B5-A0B4-01140B88C08A}" type="datetimeFigureOut">
              <a:rPr lang="en-US" smtClean="0"/>
              <a:pPr/>
              <a:t>09/21/2011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CC9AF-8F76-49AA-A88F-F809FAD651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2&amp;src_anchor_name=1926.502(d)(17)"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osha.gov/pls/oshaweb/owalink.query_links?src_doc_type=STANDARDS&amp;src_unique_file=1926_0502&amp;src_anchor_name=1926.502(d)(2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n-US"/>
              <a:t>Fall Protection</a:t>
            </a:r>
          </a:p>
        </p:txBody>
      </p:sp>
      <p:sp>
        <p:nvSpPr>
          <p:cNvPr id="55299" name="Rectangle 6"/>
          <p:cNvSpPr>
            <a:spLocks noGrp="1" noChangeArrowheads="1"/>
          </p:cNvSpPr>
          <p:nvPr>
            <p:ph type="ftr" sz="quarter" idx="4"/>
          </p:nvPr>
        </p:nvSpPr>
        <p:spPr>
          <a:noFill/>
        </p:spPr>
        <p:txBody>
          <a:bodyPr/>
          <a:lstStyle/>
          <a:p>
            <a:r>
              <a:rPr lang="en-US"/>
              <a:t>Susan Harwood Grant Training Program</a:t>
            </a:r>
          </a:p>
        </p:txBody>
      </p:sp>
      <p:sp>
        <p:nvSpPr>
          <p:cNvPr id="55300" name="Rectangle 7"/>
          <p:cNvSpPr>
            <a:spLocks noGrp="1" noChangeArrowheads="1"/>
          </p:cNvSpPr>
          <p:nvPr>
            <p:ph type="sldNum" sz="quarter" idx="5"/>
          </p:nvPr>
        </p:nvSpPr>
        <p:spPr>
          <a:noFill/>
        </p:spPr>
        <p:txBody>
          <a:bodyPr/>
          <a:lstStyle/>
          <a:p>
            <a:fld id="{13BB41CB-29FC-4646-AA6C-69A26F435CA3}" type="slidenum">
              <a:rPr lang="en-US"/>
              <a:pPr/>
              <a:t>7</a:t>
            </a:fld>
            <a:endParaRPr lang="en-US"/>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p:spPr>
        <p:txBody>
          <a:bodyPr/>
          <a:lstStyle/>
          <a:p>
            <a:pPr eaLnBrk="1" hangingPunct="1"/>
            <a:r>
              <a:rPr lang="en-US" smtClean="0"/>
              <a:t>Do these stop/prevent the fall?</a:t>
            </a:r>
          </a:p>
          <a:p>
            <a:pPr eaLnBrk="1" hangingPunct="1"/>
            <a:r>
              <a:rPr lang="en-US" smtClean="0"/>
              <a:t>CAZ – No, it merely attempts to limit employee access. Human error, misjudgment, and inattentiveness can be a problem</a:t>
            </a:r>
          </a:p>
          <a:p>
            <a:pPr eaLnBrk="1" hangingPunct="1"/>
            <a:r>
              <a:rPr lang="en-US" smtClean="0"/>
              <a:t>CDZ – Similar to CAZ, a CDZ is an area defined in Subpart R where positive fall protection is not required, and a “plan” can be used to protect employees. Human error, misjudgment, and inattentiveness can be a problem</a:t>
            </a:r>
          </a:p>
          <a:p>
            <a:pPr eaLnBrk="1" hangingPunct="1"/>
            <a:r>
              <a:rPr lang="en-US" smtClean="0"/>
              <a:t>Safety Monitors – Do not necessarily prevent falls, their function is to warn employees of potential hazards as they occur. Human error, misjudgment, and inattentiveness can be a problem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a:t>Fall Protection</a:t>
            </a:r>
          </a:p>
        </p:txBody>
      </p:sp>
      <p:sp>
        <p:nvSpPr>
          <p:cNvPr id="64515" name="Rectangle 6"/>
          <p:cNvSpPr>
            <a:spLocks noGrp="1" noChangeArrowheads="1"/>
          </p:cNvSpPr>
          <p:nvPr>
            <p:ph type="ftr" sz="quarter" idx="4"/>
          </p:nvPr>
        </p:nvSpPr>
        <p:spPr>
          <a:noFill/>
        </p:spPr>
        <p:txBody>
          <a:bodyPr/>
          <a:lstStyle/>
          <a:p>
            <a:r>
              <a:rPr lang="en-US"/>
              <a:t>Susan Harwood Grant Training Program</a:t>
            </a:r>
          </a:p>
        </p:txBody>
      </p:sp>
      <p:sp>
        <p:nvSpPr>
          <p:cNvPr id="64516" name="Rectangle 7"/>
          <p:cNvSpPr>
            <a:spLocks noGrp="1" noChangeArrowheads="1"/>
          </p:cNvSpPr>
          <p:nvPr>
            <p:ph type="sldNum" sz="quarter" idx="5"/>
          </p:nvPr>
        </p:nvSpPr>
        <p:spPr>
          <a:noFill/>
        </p:spPr>
        <p:txBody>
          <a:bodyPr/>
          <a:lstStyle/>
          <a:p>
            <a:fld id="{51D144F7-81AD-4C1A-BAFE-90F18360EE08}" type="slidenum">
              <a:rPr lang="en-US"/>
              <a:pPr/>
              <a:t>21</a:t>
            </a:fld>
            <a:endParaRPr lang="en-US"/>
          </a:p>
        </p:txBody>
      </p:sp>
      <p:sp>
        <p:nvSpPr>
          <p:cNvPr id="64517" name="Rectangle 2"/>
          <p:cNvSpPr>
            <a:spLocks noGrp="1" noRot="1" noChangeAspect="1" noChangeArrowheads="1" noTextEdit="1"/>
          </p:cNvSpPr>
          <p:nvPr>
            <p:ph type="sldImg"/>
          </p:nvPr>
        </p:nvSpPr>
        <p:spPr>
          <a:xfrm>
            <a:off x="1187450" y="696913"/>
            <a:ext cx="4545013" cy="3409950"/>
          </a:xfrm>
          <a:ln/>
        </p:spPr>
      </p:sp>
      <p:sp>
        <p:nvSpPr>
          <p:cNvPr id="64518" name="Rectangle 3"/>
          <p:cNvSpPr>
            <a:spLocks noGrp="1" noChangeArrowheads="1"/>
          </p:cNvSpPr>
          <p:nvPr>
            <p:ph type="body" idx="1"/>
          </p:nvPr>
        </p:nvSpPr>
        <p:spPr>
          <a:xfrm>
            <a:off x="882551" y="4340679"/>
            <a:ext cx="5076527" cy="4106333"/>
          </a:xfrm>
          <a:noFill/>
          <a:ln/>
        </p:spPr>
        <p:txBody>
          <a:bodyPr/>
          <a:lstStyle/>
          <a:p>
            <a:pPr eaLnBrk="1" hangingPunct="1"/>
            <a:r>
              <a:rPr lang="en-US" smtClean="0"/>
              <a:t>Another possible anchorage connector that can be inserted in bolt holes.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US"/>
              <a:t>Fall Protection</a:t>
            </a:r>
          </a:p>
        </p:txBody>
      </p:sp>
      <p:sp>
        <p:nvSpPr>
          <p:cNvPr id="65539" name="Rectangle 6"/>
          <p:cNvSpPr>
            <a:spLocks noGrp="1" noChangeArrowheads="1"/>
          </p:cNvSpPr>
          <p:nvPr>
            <p:ph type="ftr" sz="quarter" idx="4"/>
          </p:nvPr>
        </p:nvSpPr>
        <p:spPr>
          <a:noFill/>
        </p:spPr>
        <p:txBody>
          <a:bodyPr/>
          <a:lstStyle/>
          <a:p>
            <a:r>
              <a:rPr lang="en-US"/>
              <a:t>Susan Harwood Grant Training Program</a:t>
            </a:r>
          </a:p>
        </p:txBody>
      </p:sp>
      <p:sp>
        <p:nvSpPr>
          <p:cNvPr id="65540" name="Rectangle 7"/>
          <p:cNvSpPr>
            <a:spLocks noGrp="1" noChangeArrowheads="1"/>
          </p:cNvSpPr>
          <p:nvPr>
            <p:ph type="sldNum" sz="quarter" idx="5"/>
          </p:nvPr>
        </p:nvSpPr>
        <p:spPr>
          <a:noFill/>
        </p:spPr>
        <p:txBody>
          <a:bodyPr/>
          <a:lstStyle/>
          <a:p>
            <a:fld id="{630C5FA2-21F2-4EF3-8AAD-F0F674A3D57E}" type="slidenum">
              <a:rPr lang="en-US"/>
              <a:pPr/>
              <a:t>22</a:t>
            </a:fld>
            <a:endParaRPr lang="en-US"/>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eaLnBrk="1" hangingPunct="1"/>
            <a:r>
              <a:rPr lang="en-US" smtClean="0"/>
              <a:t>What happens when the employee reaches the next joist? He/she needs a second beamer to make the traverse over the joist end, otherwise will not be tied off 100% of the time. Also, some prefabricated building rafters/joists may not be suitable for the application of a beamer, as the flange is too thin to support the potential impact.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US"/>
              <a:t>Fall Protection</a:t>
            </a:r>
          </a:p>
        </p:txBody>
      </p:sp>
      <p:sp>
        <p:nvSpPr>
          <p:cNvPr id="66563" name="Rectangle 6"/>
          <p:cNvSpPr>
            <a:spLocks noGrp="1" noChangeArrowheads="1"/>
          </p:cNvSpPr>
          <p:nvPr>
            <p:ph type="ftr" sz="quarter" idx="4"/>
          </p:nvPr>
        </p:nvSpPr>
        <p:spPr>
          <a:noFill/>
        </p:spPr>
        <p:txBody>
          <a:bodyPr/>
          <a:lstStyle/>
          <a:p>
            <a:r>
              <a:rPr lang="en-US"/>
              <a:t>Susan Harwood Grant Training Program</a:t>
            </a:r>
          </a:p>
        </p:txBody>
      </p:sp>
      <p:sp>
        <p:nvSpPr>
          <p:cNvPr id="66564" name="Rectangle 7"/>
          <p:cNvSpPr>
            <a:spLocks noGrp="1" noChangeArrowheads="1"/>
          </p:cNvSpPr>
          <p:nvPr>
            <p:ph type="sldNum" sz="quarter" idx="5"/>
          </p:nvPr>
        </p:nvSpPr>
        <p:spPr>
          <a:noFill/>
        </p:spPr>
        <p:txBody>
          <a:bodyPr/>
          <a:lstStyle/>
          <a:p>
            <a:fld id="{7C6B0EE3-3008-4591-96FB-B287248529C7}" type="slidenum">
              <a:rPr lang="en-US"/>
              <a:pPr/>
              <a:t>23</a:t>
            </a:fld>
            <a:endParaRPr 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r>
              <a:rPr lang="en-US" smtClean="0"/>
              <a:t>Many beams are coped back (top flange removed) to a point where the beamer is narrow enough to slip off of the end. This has happened, and employees below have been hit by the falling beamer! (Not to mention the fact that the employee above may lose his/her balance)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US"/>
              <a:t>Fall Protection</a:t>
            </a:r>
          </a:p>
        </p:txBody>
      </p:sp>
      <p:sp>
        <p:nvSpPr>
          <p:cNvPr id="67587" name="Rectangle 6"/>
          <p:cNvSpPr>
            <a:spLocks noGrp="1" noChangeArrowheads="1"/>
          </p:cNvSpPr>
          <p:nvPr>
            <p:ph type="ftr" sz="quarter" idx="4"/>
          </p:nvPr>
        </p:nvSpPr>
        <p:spPr>
          <a:noFill/>
        </p:spPr>
        <p:txBody>
          <a:bodyPr/>
          <a:lstStyle/>
          <a:p>
            <a:r>
              <a:rPr lang="en-US"/>
              <a:t>Susan Harwood Grant Training Program</a:t>
            </a:r>
          </a:p>
        </p:txBody>
      </p:sp>
      <p:sp>
        <p:nvSpPr>
          <p:cNvPr id="67588" name="Rectangle 7"/>
          <p:cNvSpPr>
            <a:spLocks noGrp="1" noChangeArrowheads="1"/>
          </p:cNvSpPr>
          <p:nvPr>
            <p:ph type="sldNum" sz="quarter" idx="5"/>
          </p:nvPr>
        </p:nvSpPr>
        <p:spPr>
          <a:noFill/>
        </p:spPr>
        <p:txBody>
          <a:bodyPr/>
          <a:lstStyle/>
          <a:p>
            <a:fld id="{7131D5B1-1D17-4C03-AC4B-44B39EC33969}" type="slidenum">
              <a:rPr lang="en-US"/>
              <a:pPr/>
              <a:t>24</a:t>
            </a:fld>
            <a:endParaRPr lang="en-US"/>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r>
              <a:rPr lang="en-US" smtClean="0"/>
              <a:t>Shall be designed, installed, and used, under the supervision of a qualified person, as part of a complete personal fall arrest system, which maintains a safety factor of at least two.</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en-US"/>
              <a:t>Fall Protection</a:t>
            </a:r>
          </a:p>
        </p:txBody>
      </p:sp>
      <p:sp>
        <p:nvSpPr>
          <p:cNvPr id="68611" name="Rectangle 6"/>
          <p:cNvSpPr>
            <a:spLocks noGrp="1" noChangeArrowheads="1"/>
          </p:cNvSpPr>
          <p:nvPr>
            <p:ph type="ftr" sz="quarter" idx="4"/>
          </p:nvPr>
        </p:nvSpPr>
        <p:spPr>
          <a:noFill/>
        </p:spPr>
        <p:txBody>
          <a:bodyPr/>
          <a:lstStyle/>
          <a:p>
            <a:r>
              <a:rPr lang="en-US"/>
              <a:t>Susan Harwood Grant Training Program</a:t>
            </a:r>
          </a:p>
        </p:txBody>
      </p:sp>
      <p:sp>
        <p:nvSpPr>
          <p:cNvPr id="68612" name="Rectangle 7"/>
          <p:cNvSpPr>
            <a:spLocks noGrp="1" noChangeArrowheads="1"/>
          </p:cNvSpPr>
          <p:nvPr>
            <p:ph type="sldNum" sz="quarter" idx="5"/>
          </p:nvPr>
        </p:nvSpPr>
        <p:spPr>
          <a:noFill/>
        </p:spPr>
        <p:txBody>
          <a:bodyPr/>
          <a:lstStyle/>
          <a:p>
            <a:fld id="{23BD2D74-5B3F-41D9-95DD-5FE7BCEC22C9}" type="slidenum">
              <a:rPr lang="en-US"/>
              <a:pPr/>
              <a:t>25</a:t>
            </a:fld>
            <a:endParaRPr lang="en-US"/>
          </a:p>
        </p:txBody>
      </p:sp>
      <p:sp>
        <p:nvSpPr>
          <p:cNvPr id="68613" name="Rectangle 2"/>
          <p:cNvSpPr>
            <a:spLocks noGrp="1" noRot="1" noChangeAspect="1" noChangeArrowheads="1" noTextEdit="1"/>
          </p:cNvSpPr>
          <p:nvPr>
            <p:ph type="sldImg"/>
          </p:nvPr>
        </p:nvSpPr>
        <p:spPr>
          <a:xfrm>
            <a:off x="1187450" y="696913"/>
            <a:ext cx="4545013" cy="3409950"/>
          </a:xfrm>
          <a:ln/>
        </p:spPr>
      </p:sp>
      <p:sp>
        <p:nvSpPr>
          <p:cNvPr id="68614" name="Rectangle 3"/>
          <p:cNvSpPr>
            <a:spLocks noGrp="1" noChangeArrowheads="1"/>
          </p:cNvSpPr>
          <p:nvPr>
            <p:ph type="body" idx="1"/>
          </p:nvPr>
        </p:nvSpPr>
        <p:spPr>
          <a:xfrm>
            <a:off x="882551" y="4340679"/>
            <a:ext cx="5076527" cy="4106333"/>
          </a:xfrm>
          <a:noFill/>
          <a:ln/>
        </p:spPr>
        <p:txBody>
          <a:bodyPr/>
          <a:lstStyle/>
          <a:p>
            <a:pPr eaLnBrk="1" hangingPunct="1"/>
            <a:r>
              <a:rPr lang="en-US" smtClean="0"/>
              <a:t>This shows the potential moment force on the connection of a 3 foot high stanchion.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p:spPr>
        <p:txBody>
          <a:bodyPr/>
          <a:lstStyle/>
          <a:p>
            <a:r>
              <a:rPr lang="en-US"/>
              <a:t>Fall Protection</a:t>
            </a:r>
          </a:p>
        </p:txBody>
      </p:sp>
      <p:sp>
        <p:nvSpPr>
          <p:cNvPr id="69635" name="Rectangle 6"/>
          <p:cNvSpPr>
            <a:spLocks noGrp="1" noChangeArrowheads="1"/>
          </p:cNvSpPr>
          <p:nvPr>
            <p:ph type="ftr" sz="quarter" idx="4"/>
          </p:nvPr>
        </p:nvSpPr>
        <p:spPr>
          <a:noFill/>
        </p:spPr>
        <p:txBody>
          <a:bodyPr/>
          <a:lstStyle/>
          <a:p>
            <a:r>
              <a:rPr lang="en-US"/>
              <a:t>Susan Harwood Grant Training Program</a:t>
            </a:r>
          </a:p>
        </p:txBody>
      </p:sp>
      <p:sp>
        <p:nvSpPr>
          <p:cNvPr id="69636" name="Rectangle 7"/>
          <p:cNvSpPr>
            <a:spLocks noGrp="1" noChangeArrowheads="1"/>
          </p:cNvSpPr>
          <p:nvPr>
            <p:ph type="sldNum" sz="quarter" idx="5"/>
          </p:nvPr>
        </p:nvSpPr>
        <p:spPr>
          <a:noFill/>
        </p:spPr>
        <p:txBody>
          <a:bodyPr/>
          <a:lstStyle/>
          <a:p>
            <a:fld id="{6D9D91DA-728E-483D-9550-C4404CBED88D}" type="slidenum">
              <a:rPr lang="en-US"/>
              <a:pPr/>
              <a:t>26</a:t>
            </a:fld>
            <a:endParaRPr lang="en-US"/>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lnSpc>
                <a:spcPct val="80000"/>
              </a:lnSpc>
            </a:pPr>
            <a:endParaRPr lang="en-US" sz="900" dirty="0"/>
          </a:p>
          <a:p>
            <a:pPr eaLnBrk="1" hangingPunct="1">
              <a:lnSpc>
                <a:spcPct val="80000"/>
              </a:lnSpc>
            </a:pPr>
            <a:r>
              <a:rPr lang="en-US" sz="900" dirty="0"/>
              <a:t>Note: Body belts are excluded as of 1/1/98</a:t>
            </a:r>
          </a:p>
          <a:p>
            <a:pPr eaLnBrk="1" hangingPunct="1">
              <a:lnSpc>
                <a:spcPct val="80000"/>
              </a:lnSpc>
            </a:pPr>
            <a:r>
              <a:rPr lang="en-US" sz="900" dirty="0"/>
              <a:t>Note: If the personal fall arrest system meets the criteria and protocols contained in Appendix C to subpart M, and if the system is being used by an employee having a combined person and tool weight of less than 310 pounds (140 kg), the system will be considered to be in compliance with the provisions of paragraph (d)(16) of this section. If the system is used by an employee having a combined tool and body weight of 310 pounds (140 kg) or more, then the employer must appropriately modify the criteria and protocols of the Appendix to provide proper protection for such heavier weights, or the system will not be deemed to be in compliance with the requirements of paragraph (d)(16) of this section.</a:t>
            </a:r>
            <a:endParaRPr lang="en-US" sz="900" b="1" dirty="0">
              <a:hlinkClick r:id="rId3"/>
            </a:endParaRPr>
          </a:p>
          <a:p>
            <a:pPr eaLnBrk="1" hangingPunct="1">
              <a:lnSpc>
                <a:spcPct val="80000"/>
              </a:lnSpc>
            </a:pPr>
            <a:r>
              <a:rPr lang="en-US" sz="900" b="1" dirty="0">
                <a:hlinkClick r:id="rId3"/>
              </a:rPr>
              <a:t>1926.502(d)(17)</a:t>
            </a:r>
            <a:r>
              <a:rPr lang="en-US" sz="900" dirty="0"/>
              <a:t> </a:t>
            </a:r>
          </a:p>
          <a:p>
            <a:pPr eaLnBrk="1" hangingPunct="1">
              <a:lnSpc>
                <a:spcPct val="80000"/>
              </a:lnSpc>
            </a:pPr>
            <a:r>
              <a:rPr lang="en-US" sz="900" dirty="0"/>
              <a:t>The attachment point of the body belt shall be located in the center of the wearer's back. The attachment point of the body harness shall be located in the center of the wearer's back near shoulder level, or above the wearer's head.</a:t>
            </a:r>
            <a:endParaRPr lang="en-US" sz="900" b="1" dirty="0"/>
          </a:p>
          <a:p>
            <a:pPr eaLnBrk="1" hangingPunct="1">
              <a:lnSpc>
                <a:spcPct val="80000"/>
              </a:lnSpc>
            </a:pPr>
            <a:r>
              <a:rPr lang="en-US" sz="900" b="1" dirty="0"/>
              <a:t>1926.502(d)(18)</a:t>
            </a:r>
            <a:r>
              <a:rPr lang="en-US" sz="900" dirty="0"/>
              <a:t> </a:t>
            </a:r>
          </a:p>
          <a:p>
            <a:pPr eaLnBrk="1" hangingPunct="1">
              <a:lnSpc>
                <a:spcPct val="80000"/>
              </a:lnSpc>
            </a:pPr>
            <a:r>
              <a:rPr lang="en-US" sz="900" dirty="0"/>
              <a:t>Body belts, harnesses, and components shall be used only for employee protection (as part of a personal fall arrest system or positioning device system) and not to hoist materials.</a:t>
            </a:r>
            <a:endParaRPr lang="en-US" sz="900" b="1" dirty="0"/>
          </a:p>
          <a:p>
            <a:pPr eaLnBrk="1" hangingPunct="1">
              <a:lnSpc>
                <a:spcPct val="80000"/>
              </a:lnSpc>
            </a:pPr>
            <a:r>
              <a:rPr lang="en-US" sz="900" b="1" dirty="0"/>
              <a:t>1926.502(d)(19)</a:t>
            </a:r>
            <a:r>
              <a:rPr lang="en-US" sz="900" dirty="0"/>
              <a:t> </a:t>
            </a:r>
          </a:p>
          <a:p>
            <a:pPr eaLnBrk="1" hangingPunct="1">
              <a:lnSpc>
                <a:spcPct val="80000"/>
              </a:lnSpc>
            </a:pPr>
            <a:r>
              <a:rPr lang="en-US" sz="900" dirty="0"/>
              <a:t>Personal fall arrest systems and components subjected to impact loading shall be immediately removed from service and shall not be used again for employee protection until inspected and determined by a competent person to be undamaged and suitable for reuse.</a:t>
            </a:r>
            <a:endParaRPr lang="en-US" sz="900" b="1" dirty="0"/>
          </a:p>
          <a:p>
            <a:pPr eaLnBrk="1" hangingPunct="1">
              <a:lnSpc>
                <a:spcPct val="80000"/>
              </a:lnSpc>
            </a:pPr>
            <a:r>
              <a:rPr lang="en-US" sz="900" b="1" dirty="0"/>
              <a:t>1926.502(d)(20)</a:t>
            </a:r>
            <a:r>
              <a:rPr lang="en-US" sz="900" dirty="0"/>
              <a:t> </a:t>
            </a:r>
          </a:p>
          <a:p>
            <a:pPr eaLnBrk="1" hangingPunct="1">
              <a:lnSpc>
                <a:spcPct val="80000"/>
              </a:lnSpc>
            </a:pPr>
            <a:r>
              <a:rPr lang="en-US" sz="900" dirty="0"/>
              <a:t>The employer shall provide for prompt rescue of employees in the event of a fall or shall assure that employees are able to rescue themselves.</a:t>
            </a:r>
            <a:endParaRPr lang="en-US" sz="900" b="1" i="1" dirty="0"/>
          </a:p>
          <a:p>
            <a:pPr eaLnBrk="1" hangingPunct="1">
              <a:lnSpc>
                <a:spcPct val="80000"/>
              </a:lnSpc>
            </a:pPr>
            <a:r>
              <a:rPr lang="en-US" sz="900" b="1" i="1" dirty="0"/>
              <a:t>..1926.502(d)(21)</a:t>
            </a:r>
            <a:r>
              <a:rPr lang="en-US" sz="900" dirty="0"/>
              <a:t> </a:t>
            </a:r>
            <a:endParaRPr lang="en-US" sz="900" b="1" dirty="0">
              <a:hlinkClick r:id="rId4"/>
            </a:endParaRPr>
          </a:p>
          <a:p>
            <a:pPr eaLnBrk="1" hangingPunct="1">
              <a:lnSpc>
                <a:spcPct val="80000"/>
              </a:lnSpc>
            </a:pPr>
            <a:r>
              <a:rPr lang="en-US" sz="900" b="1" dirty="0">
                <a:hlinkClick r:id="rId4"/>
              </a:rPr>
              <a:t>1926.502(d)(21)</a:t>
            </a:r>
            <a:r>
              <a:rPr lang="en-US" sz="900" dirty="0"/>
              <a:t> </a:t>
            </a:r>
          </a:p>
          <a:p>
            <a:pPr eaLnBrk="1" hangingPunct="1">
              <a:lnSpc>
                <a:spcPct val="80000"/>
              </a:lnSpc>
            </a:pPr>
            <a:r>
              <a:rPr lang="en-US" sz="900" dirty="0"/>
              <a:t>Personal fall arrest systems shall be inspected prior to each use for wear, damage and other deterioration, and defective components shall be removed from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a:t>Fall Protection</a:t>
            </a:r>
          </a:p>
        </p:txBody>
      </p:sp>
      <p:sp>
        <p:nvSpPr>
          <p:cNvPr id="70659" name="Rectangle 6"/>
          <p:cNvSpPr>
            <a:spLocks noGrp="1" noChangeArrowheads="1"/>
          </p:cNvSpPr>
          <p:nvPr>
            <p:ph type="ftr" sz="quarter" idx="4"/>
          </p:nvPr>
        </p:nvSpPr>
        <p:spPr>
          <a:noFill/>
        </p:spPr>
        <p:txBody>
          <a:bodyPr/>
          <a:lstStyle/>
          <a:p>
            <a:r>
              <a:rPr lang="en-US"/>
              <a:t>Susan Harwood Grant Training Program</a:t>
            </a:r>
          </a:p>
        </p:txBody>
      </p:sp>
      <p:sp>
        <p:nvSpPr>
          <p:cNvPr id="70660" name="Rectangle 7"/>
          <p:cNvSpPr>
            <a:spLocks noGrp="1" noChangeArrowheads="1"/>
          </p:cNvSpPr>
          <p:nvPr>
            <p:ph type="sldNum" sz="quarter" idx="5"/>
          </p:nvPr>
        </p:nvSpPr>
        <p:spPr>
          <a:noFill/>
        </p:spPr>
        <p:txBody>
          <a:bodyPr/>
          <a:lstStyle/>
          <a:p>
            <a:fld id="{A42BB4CA-2C8B-4A40-8176-C9A9C99B7800}" type="slidenum">
              <a:rPr lang="en-US"/>
              <a:pPr/>
              <a:t>31</a:t>
            </a:fld>
            <a:endParaRPr lang="en-US"/>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p:spPr>
        <p:txBody>
          <a:bodyPr/>
          <a:lstStyle/>
          <a:p>
            <a:pPr eaLnBrk="1" hangingPunct="1"/>
            <a:r>
              <a:rPr lang="en-US" smtClean="0"/>
              <a:t>See interpretations for additional guidance.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a:t>Fall Protection</a:t>
            </a:r>
          </a:p>
        </p:txBody>
      </p:sp>
      <p:sp>
        <p:nvSpPr>
          <p:cNvPr id="71683" name="Rectangle 6"/>
          <p:cNvSpPr>
            <a:spLocks noGrp="1" noChangeArrowheads="1"/>
          </p:cNvSpPr>
          <p:nvPr>
            <p:ph type="ftr" sz="quarter" idx="4"/>
          </p:nvPr>
        </p:nvSpPr>
        <p:spPr>
          <a:noFill/>
        </p:spPr>
        <p:txBody>
          <a:bodyPr/>
          <a:lstStyle/>
          <a:p>
            <a:r>
              <a:rPr lang="en-US"/>
              <a:t>Susan Harwood Grant Training Program</a:t>
            </a:r>
          </a:p>
        </p:txBody>
      </p:sp>
      <p:sp>
        <p:nvSpPr>
          <p:cNvPr id="71684" name="Rectangle 7"/>
          <p:cNvSpPr>
            <a:spLocks noGrp="1" noChangeArrowheads="1"/>
          </p:cNvSpPr>
          <p:nvPr>
            <p:ph type="sldNum" sz="quarter" idx="5"/>
          </p:nvPr>
        </p:nvSpPr>
        <p:spPr>
          <a:noFill/>
        </p:spPr>
        <p:txBody>
          <a:bodyPr/>
          <a:lstStyle/>
          <a:p>
            <a:fld id="{CE04ED88-1258-4C8B-B6D7-A4E9E88653D0}" type="slidenum">
              <a:rPr lang="en-US"/>
              <a:pPr/>
              <a:t>32</a:t>
            </a:fld>
            <a:endParaRPr lang="en-US"/>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eaLnBrk="1" hangingPunct="1"/>
            <a:r>
              <a:rPr lang="en-US" smtClean="0"/>
              <a:t>See interpretations for additional guidance.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a:t>Fall Protection</a:t>
            </a:r>
          </a:p>
        </p:txBody>
      </p:sp>
      <p:sp>
        <p:nvSpPr>
          <p:cNvPr id="72707" name="Rectangle 6"/>
          <p:cNvSpPr>
            <a:spLocks noGrp="1" noChangeArrowheads="1"/>
          </p:cNvSpPr>
          <p:nvPr>
            <p:ph type="ftr" sz="quarter" idx="4"/>
          </p:nvPr>
        </p:nvSpPr>
        <p:spPr>
          <a:noFill/>
        </p:spPr>
        <p:txBody>
          <a:bodyPr/>
          <a:lstStyle/>
          <a:p>
            <a:r>
              <a:rPr lang="en-US"/>
              <a:t>Susan Harwood Grant Training Program</a:t>
            </a:r>
          </a:p>
        </p:txBody>
      </p:sp>
      <p:sp>
        <p:nvSpPr>
          <p:cNvPr id="72708" name="Rectangle 7"/>
          <p:cNvSpPr>
            <a:spLocks noGrp="1" noChangeArrowheads="1"/>
          </p:cNvSpPr>
          <p:nvPr>
            <p:ph type="sldNum" sz="quarter" idx="5"/>
          </p:nvPr>
        </p:nvSpPr>
        <p:spPr>
          <a:noFill/>
        </p:spPr>
        <p:txBody>
          <a:bodyPr/>
          <a:lstStyle/>
          <a:p>
            <a:fld id="{A4543D98-BF67-4CD8-930B-890BB8431DB2}" type="slidenum">
              <a:rPr lang="en-US"/>
              <a:pPr/>
              <a:t>33</a:t>
            </a:fld>
            <a:endParaRPr lang="en-US"/>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eaLnBrk="1" hangingPunct="1"/>
            <a:r>
              <a:rPr lang="en-US" smtClean="0"/>
              <a:t>See interpretations for additional guidance.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a:t>Fall Protection</a:t>
            </a:r>
          </a:p>
        </p:txBody>
      </p:sp>
      <p:sp>
        <p:nvSpPr>
          <p:cNvPr id="73731" name="Rectangle 6"/>
          <p:cNvSpPr>
            <a:spLocks noGrp="1" noChangeArrowheads="1"/>
          </p:cNvSpPr>
          <p:nvPr>
            <p:ph type="ftr" sz="quarter" idx="4"/>
          </p:nvPr>
        </p:nvSpPr>
        <p:spPr>
          <a:noFill/>
        </p:spPr>
        <p:txBody>
          <a:bodyPr/>
          <a:lstStyle/>
          <a:p>
            <a:r>
              <a:rPr lang="en-US"/>
              <a:t>Susan Harwood Grant Training Program</a:t>
            </a:r>
          </a:p>
        </p:txBody>
      </p:sp>
      <p:sp>
        <p:nvSpPr>
          <p:cNvPr id="73732" name="Rectangle 7"/>
          <p:cNvSpPr>
            <a:spLocks noGrp="1" noChangeArrowheads="1"/>
          </p:cNvSpPr>
          <p:nvPr>
            <p:ph type="sldNum" sz="quarter" idx="5"/>
          </p:nvPr>
        </p:nvSpPr>
        <p:spPr>
          <a:noFill/>
        </p:spPr>
        <p:txBody>
          <a:bodyPr/>
          <a:lstStyle/>
          <a:p>
            <a:fld id="{DC73EFEC-FF94-4229-A4BB-D039B19C42AC}" type="slidenum">
              <a:rPr lang="en-US"/>
              <a:pPr/>
              <a:t>36</a:t>
            </a:fld>
            <a:endParaRPr lang="en-US"/>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pPr eaLnBrk="1" hangingPunct="1"/>
            <a:r>
              <a:rPr lang="en-US" smtClean="0"/>
              <a:t>For use on vertical surfaces only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US"/>
              <a:t>Fall Protection</a:t>
            </a:r>
          </a:p>
        </p:txBody>
      </p:sp>
      <p:sp>
        <p:nvSpPr>
          <p:cNvPr id="56323" name="Rectangle 6"/>
          <p:cNvSpPr>
            <a:spLocks noGrp="1" noChangeArrowheads="1"/>
          </p:cNvSpPr>
          <p:nvPr>
            <p:ph type="ftr" sz="quarter" idx="4"/>
          </p:nvPr>
        </p:nvSpPr>
        <p:spPr>
          <a:noFill/>
        </p:spPr>
        <p:txBody>
          <a:bodyPr/>
          <a:lstStyle/>
          <a:p>
            <a:r>
              <a:rPr lang="en-US"/>
              <a:t>Susan Harwood Grant Training Program</a:t>
            </a:r>
          </a:p>
        </p:txBody>
      </p:sp>
      <p:sp>
        <p:nvSpPr>
          <p:cNvPr id="56324" name="Rectangle 7"/>
          <p:cNvSpPr>
            <a:spLocks noGrp="1" noChangeArrowheads="1"/>
          </p:cNvSpPr>
          <p:nvPr>
            <p:ph type="sldNum" sz="quarter" idx="5"/>
          </p:nvPr>
        </p:nvSpPr>
        <p:spPr>
          <a:noFill/>
        </p:spPr>
        <p:txBody>
          <a:bodyPr/>
          <a:lstStyle/>
          <a:p>
            <a:fld id="{5799FEF6-7DA1-4724-8F32-2D8812BD629A}" type="slidenum">
              <a:rPr lang="en-US"/>
              <a:pPr/>
              <a:t>8</a:t>
            </a:fld>
            <a:endParaRPr lang="en-US"/>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ln/>
        </p:spPr>
        <p:txBody>
          <a:bodyPr/>
          <a:lstStyle/>
          <a:p>
            <a:pPr eaLnBrk="1" hangingPunct="1"/>
            <a:r>
              <a:rPr lang="en-US" smtClean="0"/>
              <a:t>While a plan is not required for all projects, and is not required to be written in any case, having a written, jobsite and hazard-specific plan is recommend. Remember that training (employee orientation to the specifics) is a critical component of a good plan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a:t>Fall Protection</a:t>
            </a:r>
          </a:p>
        </p:txBody>
      </p:sp>
      <p:sp>
        <p:nvSpPr>
          <p:cNvPr id="74755" name="Rectangle 6"/>
          <p:cNvSpPr>
            <a:spLocks noGrp="1" noChangeArrowheads="1"/>
          </p:cNvSpPr>
          <p:nvPr>
            <p:ph type="ftr" sz="quarter" idx="4"/>
          </p:nvPr>
        </p:nvSpPr>
        <p:spPr>
          <a:noFill/>
        </p:spPr>
        <p:txBody>
          <a:bodyPr/>
          <a:lstStyle/>
          <a:p>
            <a:r>
              <a:rPr lang="en-US"/>
              <a:t>Susan Harwood Grant Training Program</a:t>
            </a:r>
          </a:p>
        </p:txBody>
      </p:sp>
      <p:sp>
        <p:nvSpPr>
          <p:cNvPr id="74756" name="Rectangle 7"/>
          <p:cNvSpPr>
            <a:spLocks noGrp="1" noChangeArrowheads="1"/>
          </p:cNvSpPr>
          <p:nvPr>
            <p:ph type="sldNum" sz="quarter" idx="5"/>
          </p:nvPr>
        </p:nvSpPr>
        <p:spPr>
          <a:noFill/>
        </p:spPr>
        <p:txBody>
          <a:bodyPr/>
          <a:lstStyle/>
          <a:p>
            <a:fld id="{60AF6E43-F929-4E6A-A409-2529129EDBA8}" type="slidenum">
              <a:rPr lang="en-US"/>
              <a:pPr/>
              <a:t>39</a:t>
            </a:fld>
            <a:endParaRPr lang="en-US"/>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pPr eaLnBrk="1" hangingPunct="1"/>
            <a:r>
              <a:rPr lang="en-US" smtClean="0"/>
              <a:t>42” plus or minus 3”, must support 200# in an outward or downward direction. Must be surfaced to prevent injury. All posts cut flush.</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US"/>
              <a:t>Fall Protection</a:t>
            </a:r>
          </a:p>
        </p:txBody>
      </p:sp>
      <p:sp>
        <p:nvSpPr>
          <p:cNvPr id="75779" name="Rectangle 6"/>
          <p:cNvSpPr>
            <a:spLocks noGrp="1" noChangeArrowheads="1"/>
          </p:cNvSpPr>
          <p:nvPr>
            <p:ph type="ftr" sz="quarter" idx="4"/>
          </p:nvPr>
        </p:nvSpPr>
        <p:spPr>
          <a:noFill/>
        </p:spPr>
        <p:txBody>
          <a:bodyPr/>
          <a:lstStyle/>
          <a:p>
            <a:r>
              <a:rPr lang="en-US"/>
              <a:t>Susan Harwood Grant Training Program</a:t>
            </a:r>
          </a:p>
        </p:txBody>
      </p:sp>
      <p:sp>
        <p:nvSpPr>
          <p:cNvPr id="75780" name="Rectangle 7"/>
          <p:cNvSpPr>
            <a:spLocks noGrp="1" noChangeArrowheads="1"/>
          </p:cNvSpPr>
          <p:nvPr>
            <p:ph type="sldNum" sz="quarter" idx="5"/>
          </p:nvPr>
        </p:nvSpPr>
        <p:spPr>
          <a:noFill/>
        </p:spPr>
        <p:txBody>
          <a:bodyPr/>
          <a:lstStyle/>
          <a:p>
            <a:fld id="{5B5942BF-330C-47D2-BFC2-05C93CCEE755}" type="slidenum">
              <a:rPr lang="en-US"/>
              <a:pPr/>
              <a:t>40</a:t>
            </a:fld>
            <a:endParaRPr lang="en-US"/>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eaLnBrk="1" hangingPunct="1"/>
            <a:r>
              <a:rPr lang="en-US" smtClean="0"/>
              <a:t>Although allowed (and in some instances required by site conditions, such as to prevent a fall to the inside of a scaffold from an outrigger), the use of cross bracing as either guardrail is not a recommended practice.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a:t>Fall Protection</a:t>
            </a:r>
          </a:p>
        </p:txBody>
      </p:sp>
      <p:sp>
        <p:nvSpPr>
          <p:cNvPr id="76803" name="Rectangle 6"/>
          <p:cNvSpPr>
            <a:spLocks noGrp="1" noChangeArrowheads="1"/>
          </p:cNvSpPr>
          <p:nvPr>
            <p:ph type="ftr" sz="quarter" idx="4"/>
          </p:nvPr>
        </p:nvSpPr>
        <p:spPr>
          <a:noFill/>
        </p:spPr>
        <p:txBody>
          <a:bodyPr/>
          <a:lstStyle/>
          <a:p>
            <a:r>
              <a:rPr lang="en-US"/>
              <a:t>Susan Harwood Grant Training Program</a:t>
            </a:r>
          </a:p>
        </p:txBody>
      </p:sp>
      <p:sp>
        <p:nvSpPr>
          <p:cNvPr id="76804" name="Rectangle 7"/>
          <p:cNvSpPr>
            <a:spLocks noGrp="1" noChangeArrowheads="1"/>
          </p:cNvSpPr>
          <p:nvPr>
            <p:ph type="sldNum" sz="quarter" idx="5"/>
          </p:nvPr>
        </p:nvSpPr>
        <p:spPr>
          <a:noFill/>
        </p:spPr>
        <p:txBody>
          <a:bodyPr/>
          <a:lstStyle/>
          <a:p>
            <a:fld id="{08DF5D24-C164-4224-A639-68C62E3D4A11}" type="slidenum">
              <a:rPr lang="en-US"/>
              <a:pPr/>
              <a:t>41</a:t>
            </a:fld>
            <a:endParaRPr lang="en-US"/>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p:spPr>
        <p:txBody>
          <a:bodyPr/>
          <a:lstStyle/>
          <a:p>
            <a:pPr eaLnBrk="1" hangingPunct="1"/>
            <a:r>
              <a:rPr lang="en-US" smtClean="0"/>
              <a:t>Although allowed (and in some instances required by site conditions, such as to prevent a fall to the inside of a scaffold from an outrigger), the use of cross bracing as either guardrail is not a recommended practice.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a:t>Fall Protection</a:t>
            </a:r>
          </a:p>
        </p:txBody>
      </p:sp>
      <p:sp>
        <p:nvSpPr>
          <p:cNvPr id="77827" name="Rectangle 6"/>
          <p:cNvSpPr>
            <a:spLocks noGrp="1" noChangeArrowheads="1"/>
          </p:cNvSpPr>
          <p:nvPr>
            <p:ph type="ftr" sz="quarter" idx="4"/>
          </p:nvPr>
        </p:nvSpPr>
        <p:spPr>
          <a:noFill/>
        </p:spPr>
        <p:txBody>
          <a:bodyPr/>
          <a:lstStyle/>
          <a:p>
            <a:r>
              <a:rPr lang="en-US"/>
              <a:t>Susan Harwood Grant Training Program</a:t>
            </a:r>
          </a:p>
        </p:txBody>
      </p:sp>
      <p:sp>
        <p:nvSpPr>
          <p:cNvPr id="77828" name="Rectangle 7"/>
          <p:cNvSpPr>
            <a:spLocks noGrp="1" noChangeArrowheads="1"/>
          </p:cNvSpPr>
          <p:nvPr>
            <p:ph type="sldNum" sz="quarter" idx="5"/>
          </p:nvPr>
        </p:nvSpPr>
        <p:spPr>
          <a:noFill/>
        </p:spPr>
        <p:txBody>
          <a:bodyPr/>
          <a:lstStyle/>
          <a:p>
            <a:fld id="{C9B71A83-C951-4CAA-B652-35206C23A300}" type="slidenum">
              <a:rPr lang="en-US"/>
              <a:pPr/>
              <a:t>42</a:t>
            </a:fld>
            <a:endParaRPr lang="en-US"/>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pPr eaLnBrk="1" hangingPunct="1"/>
            <a:r>
              <a:rPr lang="en-US" smtClean="0"/>
              <a:t>Although allowed (and in some instances required by site conditions, such as to prevent a fall to the inside of a scaffold from an outrigger), the use of cross bracing as either guardrail is not a recommended practice.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p>
            <a:r>
              <a:rPr lang="en-US"/>
              <a:t>Fall Protection</a:t>
            </a:r>
          </a:p>
        </p:txBody>
      </p:sp>
      <p:sp>
        <p:nvSpPr>
          <p:cNvPr id="78851" name="Rectangle 6"/>
          <p:cNvSpPr>
            <a:spLocks noGrp="1" noChangeArrowheads="1"/>
          </p:cNvSpPr>
          <p:nvPr>
            <p:ph type="ftr" sz="quarter" idx="4"/>
          </p:nvPr>
        </p:nvSpPr>
        <p:spPr>
          <a:noFill/>
        </p:spPr>
        <p:txBody>
          <a:bodyPr/>
          <a:lstStyle/>
          <a:p>
            <a:r>
              <a:rPr lang="en-US"/>
              <a:t>Susan Harwood Grant Training Program</a:t>
            </a:r>
          </a:p>
        </p:txBody>
      </p:sp>
      <p:sp>
        <p:nvSpPr>
          <p:cNvPr id="78852" name="Rectangle 7"/>
          <p:cNvSpPr>
            <a:spLocks noGrp="1" noChangeArrowheads="1"/>
          </p:cNvSpPr>
          <p:nvPr>
            <p:ph type="sldNum" sz="quarter" idx="5"/>
          </p:nvPr>
        </p:nvSpPr>
        <p:spPr>
          <a:noFill/>
        </p:spPr>
        <p:txBody>
          <a:bodyPr/>
          <a:lstStyle/>
          <a:p>
            <a:fld id="{B6AA9E7E-8BDD-4A39-9F97-A50B7F90678D}" type="slidenum">
              <a:rPr lang="en-US"/>
              <a:pPr/>
              <a:t>43</a:t>
            </a:fld>
            <a:endParaRPr lang="en-US"/>
          </a:p>
        </p:txBody>
      </p:sp>
      <p:sp>
        <p:nvSpPr>
          <p:cNvPr id="78853" name="Rectangle 2"/>
          <p:cNvSpPr>
            <a:spLocks noGrp="1" noRot="1" noChangeAspect="1" noChangeArrowheads="1" noTextEdit="1"/>
          </p:cNvSpPr>
          <p:nvPr>
            <p:ph type="sldImg"/>
          </p:nvPr>
        </p:nvSpPr>
        <p:spPr>
          <a:ln/>
        </p:spPr>
      </p:sp>
      <p:sp>
        <p:nvSpPr>
          <p:cNvPr id="78854" name="Rectangle 3"/>
          <p:cNvSpPr>
            <a:spLocks noGrp="1" noChangeArrowheads="1"/>
          </p:cNvSpPr>
          <p:nvPr>
            <p:ph type="body" idx="1"/>
          </p:nvPr>
        </p:nvSpPr>
        <p:spPr>
          <a:noFill/>
          <a:ln/>
        </p:spPr>
        <p:txBody>
          <a:bodyPr/>
          <a:lstStyle/>
          <a:p>
            <a:pPr eaLnBrk="1" hangingPunct="1"/>
            <a:r>
              <a:rPr lang="en-US" smtClean="0"/>
              <a:t>Test after installation, or certification by competent person – do you want to become liable for that system by signing off on it?</a:t>
            </a:r>
          </a:p>
          <a:p>
            <a:pPr eaLnBrk="1" hangingPunct="1"/>
            <a:r>
              <a:rPr lang="en-US" smtClean="0"/>
              <a:t>Ensure that employees cannot contact lower levels or net support structure</a:t>
            </a:r>
          </a:p>
          <a:p>
            <a:pPr eaLnBrk="1" hangingPunct="1"/>
            <a:r>
              <a:rPr lang="en-US" smtClean="0"/>
              <a:t>Even if employees do not hit deck or steel, a thirty foot (allowable) fall into a net can still cause injuries</a:t>
            </a:r>
          </a:p>
          <a:p>
            <a:pPr eaLnBrk="1" hangingPunct="1"/>
            <a:r>
              <a:rPr lang="en-US" smtClean="0"/>
              <a:t>Inspect for debris</a:t>
            </a:r>
          </a:p>
          <a:p>
            <a:pPr eaLnBrk="1" hangingPunct="1"/>
            <a:r>
              <a:rPr lang="en-US" smtClean="0"/>
              <a:t>Ensure that employees cannot contact lower levels or net support structure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p>
            <a:r>
              <a:rPr lang="en-US"/>
              <a:t>Fall Protection</a:t>
            </a:r>
          </a:p>
        </p:txBody>
      </p:sp>
      <p:sp>
        <p:nvSpPr>
          <p:cNvPr id="79875" name="Rectangle 6"/>
          <p:cNvSpPr>
            <a:spLocks noGrp="1" noChangeArrowheads="1"/>
          </p:cNvSpPr>
          <p:nvPr>
            <p:ph type="ftr" sz="quarter" idx="4"/>
          </p:nvPr>
        </p:nvSpPr>
        <p:spPr>
          <a:noFill/>
        </p:spPr>
        <p:txBody>
          <a:bodyPr/>
          <a:lstStyle/>
          <a:p>
            <a:r>
              <a:rPr lang="en-US"/>
              <a:t>Susan Harwood Grant Training Program</a:t>
            </a:r>
          </a:p>
        </p:txBody>
      </p:sp>
      <p:sp>
        <p:nvSpPr>
          <p:cNvPr id="79876" name="Rectangle 7"/>
          <p:cNvSpPr>
            <a:spLocks noGrp="1" noChangeArrowheads="1"/>
          </p:cNvSpPr>
          <p:nvPr>
            <p:ph type="sldNum" sz="quarter" idx="5"/>
          </p:nvPr>
        </p:nvSpPr>
        <p:spPr>
          <a:noFill/>
        </p:spPr>
        <p:txBody>
          <a:bodyPr/>
          <a:lstStyle/>
          <a:p>
            <a:fld id="{AFC59B68-107E-4CA3-9335-A0EF575D03C7}" type="slidenum">
              <a:rPr lang="en-US"/>
              <a:pPr/>
              <a:t>46</a:t>
            </a:fld>
            <a:endParaRPr lang="en-US"/>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r>
              <a:rPr lang="en-US" smtClean="0"/>
              <a:t>911 is not necessarily an adequate response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US"/>
              <a:t>Fall Protection</a:t>
            </a:r>
          </a:p>
        </p:txBody>
      </p:sp>
      <p:sp>
        <p:nvSpPr>
          <p:cNvPr id="80899" name="Rectangle 6"/>
          <p:cNvSpPr>
            <a:spLocks noGrp="1" noChangeArrowheads="1"/>
          </p:cNvSpPr>
          <p:nvPr>
            <p:ph type="ftr" sz="quarter" idx="4"/>
          </p:nvPr>
        </p:nvSpPr>
        <p:spPr>
          <a:noFill/>
        </p:spPr>
        <p:txBody>
          <a:bodyPr/>
          <a:lstStyle/>
          <a:p>
            <a:r>
              <a:rPr lang="en-US"/>
              <a:t>Susan Harwood Grant Training Program</a:t>
            </a:r>
          </a:p>
        </p:txBody>
      </p:sp>
      <p:sp>
        <p:nvSpPr>
          <p:cNvPr id="80900" name="Rectangle 7"/>
          <p:cNvSpPr>
            <a:spLocks noGrp="1" noChangeArrowheads="1"/>
          </p:cNvSpPr>
          <p:nvPr>
            <p:ph type="sldNum" sz="quarter" idx="5"/>
          </p:nvPr>
        </p:nvSpPr>
        <p:spPr>
          <a:noFill/>
        </p:spPr>
        <p:txBody>
          <a:bodyPr/>
          <a:lstStyle/>
          <a:p>
            <a:fld id="{2DBD6657-538A-4075-819B-5F389AE4DA78}" type="slidenum">
              <a:rPr lang="en-US"/>
              <a:pPr/>
              <a:t>48</a:t>
            </a:fld>
            <a:endParaRPr lang="en-US"/>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r>
              <a:rPr lang="en-US" smtClean="0"/>
              <a:t>Follow requirements in 1926.550(g) for the use of personnel platforms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n-US"/>
              <a:t>Fall Protection</a:t>
            </a:r>
          </a:p>
        </p:txBody>
      </p:sp>
      <p:sp>
        <p:nvSpPr>
          <p:cNvPr id="57347" name="Rectangle 6"/>
          <p:cNvSpPr>
            <a:spLocks noGrp="1" noChangeArrowheads="1"/>
          </p:cNvSpPr>
          <p:nvPr>
            <p:ph type="ftr" sz="quarter" idx="4"/>
          </p:nvPr>
        </p:nvSpPr>
        <p:spPr>
          <a:noFill/>
        </p:spPr>
        <p:txBody>
          <a:bodyPr/>
          <a:lstStyle/>
          <a:p>
            <a:r>
              <a:rPr lang="en-US"/>
              <a:t>Susan Harwood Grant Training Program</a:t>
            </a:r>
          </a:p>
        </p:txBody>
      </p:sp>
      <p:sp>
        <p:nvSpPr>
          <p:cNvPr id="57348" name="Rectangle 7"/>
          <p:cNvSpPr>
            <a:spLocks noGrp="1" noChangeArrowheads="1"/>
          </p:cNvSpPr>
          <p:nvPr>
            <p:ph type="sldNum" sz="quarter" idx="5"/>
          </p:nvPr>
        </p:nvSpPr>
        <p:spPr>
          <a:noFill/>
        </p:spPr>
        <p:txBody>
          <a:bodyPr/>
          <a:lstStyle/>
          <a:p>
            <a:fld id="{649BE81B-5F83-4AA6-9772-952C55A6FA08}" type="slidenum">
              <a:rPr lang="en-US"/>
              <a:pPr/>
              <a:t>9</a:t>
            </a:fld>
            <a:endParaRPr lang="en-US"/>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xfrm>
            <a:off x="913805" y="4343704"/>
            <a:ext cx="5334000" cy="4113892"/>
          </a:xfrm>
          <a:noFill/>
          <a:ln/>
        </p:spPr>
        <p:txBody>
          <a:bodyPr/>
          <a:lstStyle/>
          <a:p>
            <a:pPr eaLnBrk="1" hangingPunct="1"/>
            <a:r>
              <a:rPr lang="en-US" sz="2300" dirty="0"/>
              <a:t>OSHA recognizes that accidents involving falls are generally complex events frequently involving a variety of factors. Only a systematic approach to fall exposures will help to minimize the potential for these accidents</a:t>
            </a:r>
          </a:p>
          <a:p>
            <a:pPr eaLnBrk="1" hangingPunct="1"/>
            <a:endParaRPr lang="en-US" sz="2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US"/>
              <a:t>Fall Protection</a:t>
            </a:r>
          </a:p>
        </p:txBody>
      </p:sp>
      <p:sp>
        <p:nvSpPr>
          <p:cNvPr id="58371" name="Rectangle 6"/>
          <p:cNvSpPr>
            <a:spLocks noGrp="1" noChangeArrowheads="1"/>
          </p:cNvSpPr>
          <p:nvPr>
            <p:ph type="ftr" sz="quarter" idx="4"/>
          </p:nvPr>
        </p:nvSpPr>
        <p:spPr>
          <a:noFill/>
        </p:spPr>
        <p:txBody>
          <a:bodyPr/>
          <a:lstStyle/>
          <a:p>
            <a:r>
              <a:rPr lang="en-US"/>
              <a:t>Susan Harwood Grant Training Program</a:t>
            </a:r>
          </a:p>
        </p:txBody>
      </p:sp>
      <p:sp>
        <p:nvSpPr>
          <p:cNvPr id="58372" name="Rectangle 7"/>
          <p:cNvSpPr>
            <a:spLocks noGrp="1" noChangeArrowheads="1"/>
          </p:cNvSpPr>
          <p:nvPr>
            <p:ph type="sldNum" sz="quarter" idx="5"/>
          </p:nvPr>
        </p:nvSpPr>
        <p:spPr>
          <a:noFill/>
        </p:spPr>
        <p:txBody>
          <a:bodyPr/>
          <a:lstStyle/>
          <a:p>
            <a:fld id="{0E90AC04-2C71-4D71-93AD-CAED9CFF24C0}" type="slidenum">
              <a:rPr lang="en-US"/>
              <a:pPr/>
              <a:t>11</a:t>
            </a:fld>
            <a:endParaRPr lang="en-US"/>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p:spPr>
        <p:txBody>
          <a:bodyPr/>
          <a:lstStyle/>
          <a:p>
            <a:pPr eaLnBrk="1" hangingPunct="1"/>
            <a:r>
              <a:rPr lang="en-US" smtClean="0"/>
              <a:t>When performing roofing activities, not necessarily working on roofs…</a:t>
            </a:r>
          </a:p>
          <a:p>
            <a:pPr eaLnBrk="1" hangingPunct="1"/>
            <a:r>
              <a:rPr lang="en-US" b="1" smtClean="0"/>
              <a:t>Roof</a:t>
            </a:r>
            <a:r>
              <a:rPr lang="en-US" smtClean="0"/>
              <a:t> means the exterior surface on the top of a building. This does not include floors or formwork which, because a building has not been completed, temporarily become the top surface of a building.</a:t>
            </a:r>
            <a:endParaRPr lang="en-US" b="1" smtClean="0"/>
          </a:p>
          <a:p>
            <a:pPr eaLnBrk="1" hangingPunct="1"/>
            <a:r>
              <a:rPr lang="en-US" b="1" smtClean="0"/>
              <a:t>Roofing work</a:t>
            </a:r>
            <a:r>
              <a:rPr lang="en-US" smtClean="0"/>
              <a:t> means the hoisting, storage, application, and removal of roofing materials and equipment, including related insulation, sheet metal, and vapor barrier work, but not including the construction of the roof deck.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US"/>
              <a:t>Fall Protection</a:t>
            </a:r>
          </a:p>
        </p:txBody>
      </p:sp>
      <p:sp>
        <p:nvSpPr>
          <p:cNvPr id="59395" name="Rectangle 6"/>
          <p:cNvSpPr>
            <a:spLocks noGrp="1" noChangeArrowheads="1"/>
          </p:cNvSpPr>
          <p:nvPr>
            <p:ph type="ftr" sz="quarter" idx="4"/>
          </p:nvPr>
        </p:nvSpPr>
        <p:spPr>
          <a:noFill/>
        </p:spPr>
        <p:txBody>
          <a:bodyPr/>
          <a:lstStyle/>
          <a:p>
            <a:r>
              <a:rPr lang="en-US"/>
              <a:t>Susan Harwood Grant Training Program</a:t>
            </a:r>
          </a:p>
        </p:txBody>
      </p:sp>
      <p:sp>
        <p:nvSpPr>
          <p:cNvPr id="59396" name="Rectangle 7"/>
          <p:cNvSpPr>
            <a:spLocks noGrp="1" noChangeArrowheads="1"/>
          </p:cNvSpPr>
          <p:nvPr>
            <p:ph type="sldNum" sz="quarter" idx="5"/>
          </p:nvPr>
        </p:nvSpPr>
        <p:spPr>
          <a:noFill/>
        </p:spPr>
        <p:txBody>
          <a:bodyPr/>
          <a:lstStyle/>
          <a:p>
            <a:fld id="{C1E8F1CC-24D5-4E3F-A8F8-50D2D11215AF}" type="slidenum">
              <a:rPr lang="en-US"/>
              <a:pPr/>
              <a:t>12</a:t>
            </a:fld>
            <a:endParaRPr lang="en-US"/>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pPr eaLnBrk="1" hangingPunct="1"/>
            <a:r>
              <a:rPr lang="en-US" smtClean="0"/>
              <a:t>When performing roofing activities, not necessarily working on roofs</a:t>
            </a:r>
          </a:p>
          <a:p>
            <a:pPr eaLnBrk="1" hangingPunct="1"/>
            <a:r>
              <a:rPr lang="en-US" b="1" smtClean="0"/>
              <a:t>Low-slope roof</a:t>
            </a:r>
            <a:r>
              <a:rPr lang="en-US" smtClean="0"/>
              <a:t> means a roof having a slope less than or equal to 4 in 12 (vertical to horizontal).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a:t>Fall Protection</a:t>
            </a:r>
          </a:p>
        </p:txBody>
      </p:sp>
      <p:sp>
        <p:nvSpPr>
          <p:cNvPr id="60419" name="Rectangle 6"/>
          <p:cNvSpPr>
            <a:spLocks noGrp="1" noChangeArrowheads="1"/>
          </p:cNvSpPr>
          <p:nvPr>
            <p:ph type="ftr" sz="quarter" idx="4"/>
          </p:nvPr>
        </p:nvSpPr>
        <p:spPr>
          <a:noFill/>
        </p:spPr>
        <p:txBody>
          <a:bodyPr/>
          <a:lstStyle/>
          <a:p>
            <a:r>
              <a:rPr lang="en-US"/>
              <a:t>Susan Harwood Grant Training Program</a:t>
            </a:r>
          </a:p>
        </p:txBody>
      </p:sp>
      <p:sp>
        <p:nvSpPr>
          <p:cNvPr id="60420" name="Rectangle 7"/>
          <p:cNvSpPr>
            <a:spLocks noGrp="1" noChangeArrowheads="1"/>
          </p:cNvSpPr>
          <p:nvPr>
            <p:ph type="sldNum" sz="quarter" idx="5"/>
          </p:nvPr>
        </p:nvSpPr>
        <p:spPr>
          <a:noFill/>
        </p:spPr>
        <p:txBody>
          <a:bodyPr/>
          <a:lstStyle/>
          <a:p>
            <a:fld id="{D3618A36-E9FB-4EA5-A16A-915842803087}" type="slidenum">
              <a:rPr lang="en-US"/>
              <a:pPr/>
              <a:t>14</a:t>
            </a:fld>
            <a:endParaRPr 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US"/>
              <a:t>Fall Protection</a:t>
            </a:r>
          </a:p>
        </p:txBody>
      </p:sp>
      <p:sp>
        <p:nvSpPr>
          <p:cNvPr id="61443" name="Rectangle 6"/>
          <p:cNvSpPr>
            <a:spLocks noGrp="1" noChangeArrowheads="1"/>
          </p:cNvSpPr>
          <p:nvPr>
            <p:ph type="ftr" sz="quarter" idx="4"/>
          </p:nvPr>
        </p:nvSpPr>
        <p:spPr>
          <a:noFill/>
        </p:spPr>
        <p:txBody>
          <a:bodyPr/>
          <a:lstStyle/>
          <a:p>
            <a:r>
              <a:rPr lang="en-US"/>
              <a:t>Susan Harwood Grant Training Program</a:t>
            </a:r>
          </a:p>
        </p:txBody>
      </p:sp>
      <p:sp>
        <p:nvSpPr>
          <p:cNvPr id="61444" name="Rectangle 7"/>
          <p:cNvSpPr>
            <a:spLocks noGrp="1" noChangeArrowheads="1"/>
          </p:cNvSpPr>
          <p:nvPr>
            <p:ph type="sldNum" sz="quarter" idx="5"/>
          </p:nvPr>
        </p:nvSpPr>
        <p:spPr>
          <a:noFill/>
        </p:spPr>
        <p:txBody>
          <a:bodyPr/>
          <a:lstStyle/>
          <a:p>
            <a:fld id="{93A519E8-F846-4A54-87F9-1BDA01DD6025}" type="slidenum">
              <a:rPr lang="en-US"/>
              <a:pPr/>
              <a:t>15</a:t>
            </a:fld>
            <a:endParaRPr lang="en-US"/>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p:spPr>
        <p:txBody>
          <a:bodyPr/>
          <a:lstStyle/>
          <a:p>
            <a:pPr eaLnBrk="1" hangingPunct="1"/>
            <a:r>
              <a:rPr lang="en-US" smtClean="0"/>
              <a:t>See interpretations for guidance</a:t>
            </a:r>
          </a:p>
          <a:p>
            <a:pPr eaLnBrk="1" hangingPunct="1"/>
            <a:r>
              <a:rPr lang="en-US" b="1" smtClean="0"/>
              <a:t>Steep roof</a:t>
            </a:r>
            <a:r>
              <a:rPr lang="en-US" smtClean="0"/>
              <a:t> means a roof having a slope greater than 4 in 12 (vertical to horizontal).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US"/>
              <a:t>Fall Protection</a:t>
            </a:r>
          </a:p>
        </p:txBody>
      </p:sp>
      <p:sp>
        <p:nvSpPr>
          <p:cNvPr id="62467" name="Rectangle 6"/>
          <p:cNvSpPr>
            <a:spLocks noGrp="1" noChangeArrowheads="1"/>
          </p:cNvSpPr>
          <p:nvPr>
            <p:ph type="ftr" sz="quarter" idx="4"/>
          </p:nvPr>
        </p:nvSpPr>
        <p:spPr>
          <a:noFill/>
        </p:spPr>
        <p:txBody>
          <a:bodyPr/>
          <a:lstStyle/>
          <a:p>
            <a:r>
              <a:rPr lang="en-US"/>
              <a:t>Susan Harwood Grant Training Program</a:t>
            </a:r>
          </a:p>
        </p:txBody>
      </p:sp>
      <p:sp>
        <p:nvSpPr>
          <p:cNvPr id="62468" name="Rectangle 7"/>
          <p:cNvSpPr>
            <a:spLocks noGrp="1" noChangeArrowheads="1"/>
          </p:cNvSpPr>
          <p:nvPr>
            <p:ph type="sldNum" sz="quarter" idx="5"/>
          </p:nvPr>
        </p:nvSpPr>
        <p:spPr>
          <a:noFill/>
        </p:spPr>
        <p:txBody>
          <a:bodyPr/>
          <a:lstStyle/>
          <a:p>
            <a:fld id="{56DA6F9C-4825-415B-BD51-6CB219924FD6}" type="slidenum">
              <a:rPr lang="en-US"/>
              <a:pPr/>
              <a:t>16</a:t>
            </a:fld>
            <a:endParaRPr lang="en-US"/>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pPr eaLnBrk="1" hangingPunct="1"/>
            <a:r>
              <a:rPr lang="en-US" smtClean="0"/>
              <a:t>Ensure that employees cannot slide through guardrail</a:t>
            </a:r>
          </a:p>
          <a:p>
            <a:pPr eaLnBrk="1" hangingPunct="1"/>
            <a:r>
              <a:rPr lang="en-US" smtClean="0"/>
              <a:t>See </a:t>
            </a:r>
            <a:r>
              <a:rPr lang="en-US" b="1" smtClean="0"/>
              <a:t>STD 03-00-001 - STD 3-0.1A - Plain Language Revision of OSHA Instruction STD 3.1, Interim Fall Protection Compliance Guidelines for Residential Construction</a:t>
            </a:r>
            <a:r>
              <a:rPr lang="en-US" smtClean="0"/>
              <a:t> for complete details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a:t>Fall Protection</a:t>
            </a:r>
          </a:p>
        </p:txBody>
      </p:sp>
      <p:sp>
        <p:nvSpPr>
          <p:cNvPr id="63491" name="Rectangle 6"/>
          <p:cNvSpPr>
            <a:spLocks noGrp="1" noChangeArrowheads="1"/>
          </p:cNvSpPr>
          <p:nvPr>
            <p:ph type="ftr" sz="quarter" idx="4"/>
          </p:nvPr>
        </p:nvSpPr>
        <p:spPr>
          <a:noFill/>
        </p:spPr>
        <p:txBody>
          <a:bodyPr/>
          <a:lstStyle/>
          <a:p>
            <a:r>
              <a:rPr lang="en-US"/>
              <a:t>Susan Harwood Grant Training Program</a:t>
            </a:r>
          </a:p>
        </p:txBody>
      </p:sp>
      <p:sp>
        <p:nvSpPr>
          <p:cNvPr id="63492" name="Rectangle 7"/>
          <p:cNvSpPr>
            <a:spLocks noGrp="1" noChangeArrowheads="1"/>
          </p:cNvSpPr>
          <p:nvPr>
            <p:ph type="sldNum" sz="quarter" idx="5"/>
          </p:nvPr>
        </p:nvSpPr>
        <p:spPr>
          <a:noFill/>
        </p:spPr>
        <p:txBody>
          <a:bodyPr/>
          <a:lstStyle/>
          <a:p>
            <a:fld id="{0C914E58-3C4D-43CA-B066-245BD0427792}" type="slidenum">
              <a:rPr lang="en-US"/>
              <a:pPr/>
              <a:t>18</a:t>
            </a:fld>
            <a:endParaRPr lang="en-US"/>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r>
              <a:rPr lang="en-US" smtClean="0"/>
              <a:t>NOTE---HORIZONTAL LIFELINES---ONLY OPTION IS TWICE MAXIMUM ARRESTING FORCE – which will require some calculation, unless using a manufactured system in accordance with the manufacturers’ requirements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cap="all" baseline="0">
                <a:solidFill>
                  <a:srgbClr val="3569B2"/>
                </a:solidFill>
                <a:latin typeface="Lucida San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Box 6"/>
          <p:cNvSpPr txBox="1"/>
          <p:nvPr userDrawn="1"/>
        </p:nvSpPr>
        <p:spPr>
          <a:xfrm>
            <a:off x="172278" y="662609"/>
            <a:ext cx="344557" cy="369332"/>
          </a:xfrm>
          <a:prstGeom prst="rect">
            <a:avLst/>
          </a:prstGeom>
          <a:solidFill>
            <a:schemeClr val="bg1"/>
          </a:solidFill>
        </p:spPr>
        <p:txBody>
          <a:bodyPr wrap="squar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C2D2333-32D8-48C8-A999-2AD933BB1A6F}"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1790C4B-16A8-41D8-8B93-3A70D69E7E0D}"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E41E1AB-8BAA-47F8-A9DE-221648728082}"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377713-41E6-4BB6-8606-E1EB89931906}"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4EE32E-154B-7245-85F5-3E96C5773896}" type="datetimeFigureOut">
              <a:rPr lang="en-US" smtClean="0"/>
              <a:pPr/>
              <a:t>09/21/2011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FE940A-B68B-1149-83CF-351CD40EB9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956" y="168622"/>
            <a:ext cx="832595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6956" y="1600200"/>
            <a:ext cx="8229600" cy="39259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0" y="579434"/>
            <a:ext cx="457200" cy="461665"/>
          </a:xfrm>
          <a:prstGeom prst="rect">
            <a:avLst/>
          </a:prstGeom>
          <a:noFill/>
        </p:spPr>
        <p:txBody>
          <a:bodyPr wrap="square" rtlCol="0">
            <a:spAutoFit/>
          </a:bodyPr>
          <a:lstStyle/>
          <a:p>
            <a:pPr>
              <a:buClr>
                <a:srgbClr val="F6A11C"/>
              </a:buClr>
              <a:buFont typeface="Wingdings" pitchFamily="2" charset="2"/>
              <a:buChar char="q"/>
            </a:pPr>
            <a:endParaRPr lang="en-US" sz="2400" dirty="0">
              <a:latin typeface="Lucida Sans" pitchFamily="34" charset="0"/>
            </a:endParaRPr>
          </a:p>
        </p:txBody>
      </p:sp>
      <p:grpSp>
        <p:nvGrpSpPr>
          <p:cNvPr id="13" name="Group 12"/>
          <p:cNvGrpSpPr/>
          <p:nvPr userDrawn="1"/>
        </p:nvGrpSpPr>
        <p:grpSpPr>
          <a:xfrm>
            <a:off x="5578982" y="6075553"/>
            <a:ext cx="3621013" cy="650559"/>
            <a:chOff x="2925072" y="484059"/>
            <a:chExt cx="3621013" cy="867412"/>
          </a:xfrm>
        </p:grpSpPr>
        <p:sp>
          <p:nvSpPr>
            <p:cNvPr id="14" name="Subtitle 2"/>
            <p:cNvSpPr txBox="1">
              <a:spLocks/>
            </p:cNvSpPr>
            <p:nvPr/>
          </p:nvSpPr>
          <p:spPr>
            <a:xfrm>
              <a:off x="2925072" y="792328"/>
              <a:ext cx="3621013" cy="515507"/>
            </a:xfrm>
            <a:prstGeom prst="rect">
              <a:avLst/>
            </a:prstGeom>
          </p:spPr>
          <p:txBody>
            <a:bodyPr vert="horz" lIns="91440" tIns="45720" rIns="91440" bIns="45720" rtlCol="0">
              <a:normAutofit fontScale="62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150" normalizeH="0" baseline="0" noProof="0" dirty="0" smtClean="0">
                  <a:ln>
                    <a:noFill/>
                  </a:ln>
                  <a:solidFill>
                    <a:srgbClr val="3569B2"/>
                  </a:solidFill>
                  <a:effectLst/>
                  <a:uLnTx/>
                  <a:uFillTx/>
                  <a:latin typeface="BlairMdITC TT-Medium"/>
                  <a:ea typeface="+mn-ea"/>
                  <a:cs typeface="BlairMdITC TT-Medium"/>
                </a:rPr>
                <a:t>Safety</a:t>
              </a:r>
              <a:r>
                <a:rPr kumimoji="0" lang="en-US" sz="2400" b="1" i="0" u="none" strike="noStrike" kern="1200" cap="none" spc="-150" normalizeH="0" baseline="0" noProof="0" dirty="0" smtClean="0">
                  <a:ln>
                    <a:noFill/>
                  </a:ln>
                  <a:solidFill>
                    <a:srgbClr val="3569B2"/>
                  </a:solidFill>
                  <a:effectLst/>
                  <a:uLnTx/>
                  <a:uFillTx/>
                  <a:latin typeface="BlairMdITC TT-Medium"/>
                  <a:ea typeface="+mn-ea"/>
                  <a:cs typeface="BlairMdITC TT-Medium"/>
                </a:rPr>
                <a:t>on</a:t>
              </a:r>
              <a:r>
                <a:rPr kumimoji="0" lang="en-US" sz="3600" b="1" i="0" u="none" strike="noStrike" kern="1200" cap="none" spc="-150" normalizeH="0" baseline="0" noProof="0" dirty="0" smtClean="0">
                  <a:ln>
                    <a:noFill/>
                  </a:ln>
                  <a:solidFill>
                    <a:srgbClr val="3569B2"/>
                  </a:solidFill>
                  <a:effectLst/>
                  <a:uLnTx/>
                  <a:uFillTx/>
                  <a:latin typeface="BlairMdITC TT-Medium"/>
                  <a:ea typeface="+mn-ea"/>
                  <a:cs typeface="BlairMdITC TT-Medium"/>
                </a:rPr>
                <a:t>Call</a:t>
              </a:r>
              <a:endParaRPr kumimoji="0" lang="en-US" sz="3600" b="1" i="0" u="none" strike="noStrike" kern="1200" cap="none" spc="-150" normalizeH="0" baseline="0" noProof="0" dirty="0">
                <a:ln>
                  <a:noFill/>
                </a:ln>
                <a:solidFill>
                  <a:srgbClr val="3569B2"/>
                </a:solidFill>
                <a:effectLst/>
                <a:uLnTx/>
                <a:uFillTx/>
                <a:latin typeface="BlairMdITC TT-Medium"/>
                <a:ea typeface="+mn-ea"/>
                <a:cs typeface="BlairMdITC TT-Medium"/>
              </a:endParaRPr>
            </a:p>
          </p:txBody>
        </p:sp>
        <p:sp>
          <p:nvSpPr>
            <p:cNvPr id="15" name="Right Triangle 14"/>
            <p:cNvSpPr/>
            <p:nvPr/>
          </p:nvSpPr>
          <p:spPr>
            <a:xfrm rot="16200000">
              <a:off x="5489586" y="539239"/>
              <a:ext cx="867412" cy="757052"/>
            </a:xfrm>
            <a:prstGeom prst="rtTriangle">
              <a:avLst/>
            </a:prstGeom>
            <a:solidFill>
              <a:srgbClr val="F6A1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Content Placeholder 5" descr="HNI_CMYK_DOT.png"/>
          <p:cNvPicPr>
            <a:picLocks noChangeAspect="1"/>
          </p:cNvPicPr>
          <p:nvPr userDrawn="1"/>
        </p:nvPicPr>
        <p:blipFill>
          <a:blip r:embed="rId17"/>
          <a:srcRect l="-20459" r="-20459"/>
          <a:stretch>
            <a:fillRect/>
          </a:stretch>
        </p:blipFill>
        <p:spPr bwMode="auto">
          <a:xfrm>
            <a:off x="190500" y="677863"/>
            <a:ext cx="312738" cy="171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457200" rtl="0" eaLnBrk="1" latinLnBrk="0" hangingPunct="1">
        <a:spcBef>
          <a:spcPct val="0"/>
        </a:spcBef>
        <a:buFont typeface="Wingdings" pitchFamily="2" charset="2"/>
        <a:buNone/>
        <a:defRPr sz="2400" b="1" kern="1200" cap="all" baseline="0">
          <a:solidFill>
            <a:srgbClr val="3569B2"/>
          </a:solidFill>
          <a:latin typeface="Lucida Sans" pitchFamily="34" charset="0"/>
          <a:ea typeface="+mj-ea"/>
          <a:cs typeface="+mj-cs"/>
        </a:defRPr>
      </a:lvl1pPr>
    </p:titleStyle>
    <p:bodyStyle>
      <a:lvl1pPr marL="342900" indent="-3429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1pPr>
      <a:lvl2pPr marL="742950" indent="-28575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2pPr>
      <a:lvl3pPr marL="1143000" indent="-2286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3pPr>
      <a:lvl4pPr marL="1600200" indent="-2286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4pPr>
      <a:lvl5pPr marL="2057400" indent="-228600" algn="l" defTabSz="457200" rtl="0" eaLnBrk="1" latinLnBrk="0" hangingPunct="1">
        <a:lnSpc>
          <a:spcPct val="150000"/>
        </a:lnSpc>
        <a:spcBef>
          <a:spcPts val="0"/>
        </a:spcBef>
        <a:buFont typeface="Arial"/>
        <a:buChar char="»"/>
        <a:defRPr sz="2000" kern="1200">
          <a:solidFill>
            <a:srgbClr val="7B726B"/>
          </a:solidFill>
          <a:latin typeface="Lucida Sans Unicode" pitchFamily="34" charset="0"/>
          <a:ea typeface="+mn-ea"/>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latin typeface="Lucida Sans" pitchFamily="34" charset="0"/>
              </a:rPr>
              <a:t>Fall protection systems</a:t>
            </a:r>
            <a:endParaRPr lang="en-US" b="1" dirty="0">
              <a:latin typeface="Lucida Sans"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r>
              <a:rPr lang="en-US" dirty="0" smtClean="0"/>
              <a:t>Fall Protection Systems and Components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Methods of Roof Fall Protection</a:t>
            </a:r>
          </a:p>
        </p:txBody>
      </p:sp>
      <p:pic>
        <p:nvPicPr>
          <p:cNvPr id="13314" name="Picture 7" descr="slide86_thumb"/>
          <p:cNvPicPr>
            <a:picLocks noGrp="1" noChangeAspect="1" noChangeArrowheads="1"/>
          </p:cNvPicPr>
          <p:nvPr>
            <p:ph idx="1"/>
          </p:nvPr>
        </p:nvPicPr>
        <p:blipFill>
          <a:blip r:embed="rId3"/>
          <a:srcRect/>
          <a:stretch>
            <a:fillRect/>
          </a:stretch>
        </p:blipFill>
        <p:spPr>
          <a:xfrm>
            <a:off x="2586988" y="1600200"/>
            <a:ext cx="4049399" cy="3925888"/>
          </a:xfrm>
        </p:spPr>
      </p:pic>
      <p:sp>
        <p:nvSpPr>
          <p:cNvPr id="13316" name="Text Box 4"/>
          <p:cNvSpPr txBox="1">
            <a:spLocks noChangeArrowheads="1"/>
          </p:cNvSpPr>
          <p:nvPr/>
        </p:nvSpPr>
        <p:spPr bwMode="auto">
          <a:xfrm>
            <a:off x="2133600" y="2133600"/>
            <a:ext cx="1752600" cy="615553"/>
          </a:xfrm>
          <a:prstGeom prst="rect">
            <a:avLst/>
          </a:prstGeom>
          <a:solidFill>
            <a:srgbClr val="F6A11C"/>
          </a:solidFill>
          <a:ln w="9525">
            <a:noFill/>
            <a:miter lim="800000"/>
            <a:headEnd/>
            <a:tailEnd/>
          </a:ln>
        </p:spPr>
        <p:txBody>
          <a:bodyPr>
            <a:spAutoFit/>
          </a:bodyPr>
          <a:lstStyle/>
          <a:p>
            <a:pPr algn="ctr">
              <a:lnSpc>
                <a:spcPct val="85000"/>
              </a:lnSpc>
              <a:spcBef>
                <a:spcPct val="40000"/>
              </a:spcBef>
            </a:pPr>
            <a:r>
              <a:rPr lang="en-US" sz="2000" b="1">
                <a:solidFill>
                  <a:srgbClr val="7B726B"/>
                </a:solidFill>
                <a:latin typeface="Lucida Sans Unicode" pitchFamily="34" charset="0"/>
                <a:cs typeface="Lucida Sans Unicode" pitchFamily="34" charset="0"/>
              </a:rPr>
              <a:t>Safety Monitors </a:t>
            </a:r>
            <a:endParaRPr lang="en-US" sz="2000">
              <a:solidFill>
                <a:srgbClr val="7B726B"/>
              </a:solidFill>
              <a:latin typeface="Lucida Sans Unicode" pitchFamily="34" charset="0"/>
              <a:cs typeface="Lucida Sans Unicode" pitchFamily="34" charset="0"/>
            </a:endParaRPr>
          </a:p>
        </p:txBody>
      </p:sp>
      <p:sp>
        <p:nvSpPr>
          <p:cNvPr id="13317" name="Text Box 5"/>
          <p:cNvSpPr txBox="1">
            <a:spLocks noChangeArrowheads="1"/>
          </p:cNvSpPr>
          <p:nvPr/>
        </p:nvSpPr>
        <p:spPr bwMode="auto">
          <a:xfrm>
            <a:off x="228600" y="4038600"/>
            <a:ext cx="2743200" cy="615553"/>
          </a:xfrm>
          <a:prstGeom prst="rect">
            <a:avLst/>
          </a:prstGeom>
          <a:solidFill>
            <a:srgbClr val="F6A11C"/>
          </a:solidFill>
          <a:ln w="9525">
            <a:noFill/>
            <a:miter lim="800000"/>
            <a:headEnd/>
            <a:tailEnd/>
          </a:ln>
        </p:spPr>
        <p:txBody>
          <a:bodyPr>
            <a:spAutoFit/>
          </a:bodyPr>
          <a:lstStyle/>
          <a:p>
            <a:pPr algn="ctr">
              <a:lnSpc>
                <a:spcPct val="85000"/>
              </a:lnSpc>
              <a:spcBef>
                <a:spcPct val="40000"/>
              </a:spcBef>
            </a:pPr>
            <a:r>
              <a:rPr lang="en-US" sz="2000" b="1">
                <a:solidFill>
                  <a:srgbClr val="7B726B"/>
                </a:solidFill>
                <a:latin typeface="Lucida Sans Unicode" pitchFamily="34" charset="0"/>
                <a:cs typeface="Lucida Sans Unicode" pitchFamily="34" charset="0"/>
              </a:rPr>
              <a:t>Guardrails and warning lines</a:t>
            </a:r>
            <a:endParaRPr lang="en-US" sz="2000">
              <a:solidFill>
                <a:srgbClr val="7B726B"/>
              </a:solidFill>
              <a:latin typeface="Lucida Sans Unicode" pitchFamily="34" charset="0"/>
              <a:cs typeface="Lucida Sans Unicode" pitchFamily="34" charset="0"/>
            </a:endParaRPr>
          </a:p>
        </p:txBody>
      </p:sp>
      <p:sp>
        <p:nvSpPr>
          <p:cNvPr id="13318" name="Text Box 6"/>
          <p:cNvSpPr txBox="1">
            <a:spLocks noChangeArrowheads="1"/>
          </p:cNvSpPr>
          <p:nvPr/>
        </p:nvSpPr>
        <p:spPr bwMode="auto">
          <a:xfrm>
            <a:off x="6019800" y="1828800"/>
            <a:ext cx="1447800" cy="353943"/>
          </a:xfrm>
          <a:prstGeom prst="rect">
            <a:avLst/>
          </a:prstGeom>
          <a:solidFill>
            <a:srgbClr val="F6A11C"/>
          </a:solidFill>
          <a:ln w="9525">
            <a:noFill/>
            <a:miter lim="800000"/>
            <a:headEnd/>
            <a:tailEnd/>
          </a:ln>
        </p:spPr>
        <p:txBody>
          <a:bodyPr>
            <a:spAutoFit/>
          </a:bodyPr>
          <a:lstStyle/>
          <a:p>
            <a:pPr algn="ctr">
              <a:lnSpc>
                <a:spcPct val="85000"/>
              </a:lnSpc>
              <a:spcBef>
                <a:spcPct val="40000"/>
              </a:spcBef>
            </a:pPr>
            <a:r>
              <a:rPr lang="en-US" sz="2000" b="1" dirty="0">
                <a:solidFill>
                  <a:srgbClr val="7B726B"/>
                </a:solidFill>
                <a:latin typeface="Lucida Sans Unicode" pitchFamily="34" charset="0"/>
                <a:cs typeface="Lucida Sans Unicode" pitchFamily="34" charset="0"/>
              </a:rPr>
              <a:t>Fall Arrest</a:t>
            </a:r>
            <a:endParaRPr lang="en-US" sz="2000" dirty="0">
              <a:solidFill>
                <a:srgbClr val="7B726B"/>
              </a:solidFill>
              <a:latin typeface="Lucida Sans Unicode" pitchFamily="34" charset="0"/>
              <a:cs typeface="Lucida Sans Unicode"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Flat/Low Slope</a:t>
            </a:r>
          </a:p>
        </p:txBody>
      </p:sp>
      <p:sp>
        <p:nvSpPr>
          <p:cNvPr id="14339" name="Rectangle 3"/>
          <p:cNvSpPr>
            <a:spLocks noGrp="1" noChangeArrowheads="1"/>
          </p:cNvSpPr>
          <p:nvPr>
            <p:ph type="body" idx="1"/>
          </p:nvPr>
        </p:nvSpPr>
        <p:spPr/>
        <p:txBody>
          <a:bodyPr/>
          <a:lstStyle/>
          <a:p>
            <a:r>
              <a:rPr lang="en-US" dirty="0" smtClean="0"/>
              <a:t>4:12 Slope or Less</a:t>
            </a:r>
          </a:p>
          <a:p>
            <a:r>
              <a:rPr lang="en-US" dirty="0" smtClean="0"/>
              <a:t>Beyond the Use of Guardrails, OSHA Allows the Use of:</a:t>
            </a:r>
          </a:p>
          <a:p>
            <a:pPr lvl="1"/>
            <a:r>
              <a:rPr lang="en-US" dirty="0" smtClean="0"/>
              <a:t>Warning Lines</a:t>
            </a:r>
          </a:p>
          <a:p>
            <a:pPr lvl="1"/>
            <a:r>
              <a:rPr lang="en-US" dirty="0" smtClean="0"/>
              <a:t>Safety Monitors</a:t>
            </a:r>
          </a:p>
          <a:p>
            <a:r>
              <a:rPr lang="en-US" dirty="0" smtClean="0"/>
              <a:t>Recommended:</a:t>
            </a:r>
          </a:p>
          <a:p>
            <a:pPr lvl="1"/>
            <a:r>
              <a:rPr lang="en-US" dirty="0" smtClean="0"/>
              <a:t>Guardrails or PFAS where feasible.</a:t>
            </a:r>
          </a:p>
          <a:p>
            <a:pPr lvl="1"/>
            <a:r>
              <a:rPr lang="en-US" dirty="0" smtClean="0"/>
              <a:t>Limited use of lines and monitors on flat roofs only.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158526"/>
            <a:ext cx="8229600" cy="1143000"/>
          </a:xfrm>
        </p:spPr>
        <p:txBody>
          <a:bodyPr/>
          <a:lstStyle/>
          <a:p>
            <a:r>
              <a:rPr lang="en-US" dirty="0" smtClean="0"/>
              <a:t>Roof Warning Lines</a:t>
            </a:r>
          </a:p>
        </p:txBody>
      </p:sp>
      <p:sp>
        <p:nvSpPr>
          <p:cNvPr id="15364" name="Rectangle 3"/>
          <p:cNvSpPr>
            <a:spLocks noGrp="1" noChangeArrowheads="1"/>
          </p:cNvSpPr>
          <p:nvPr>
            <p:ph type="body" sz="half" idx="1"/>
          </p:nvPr>
        </p:nvSpPr>
        <p:spPr>
          <a:xfrm>
            <a:off x="457200" y="1600200"/>
            <a:ext cx="3389086" cy="4525963"/>
          </a:xfrm>
        </p:spPr>
        <p:txBody>
          <a:bodyPr/>
          <a:lstStyle/>
          <a:p>
            <a:r>
              <a:rPr lang="en-US" dirty="0" smtClean="0"/>
              <a:t>Must be 6 feet back from edges.</a:t>
            </a:r>
          </a:p>
          <a:p>
            <a:r>
              <a:rPr lang="en-US" dirty="0" smtClean="0"/>
              <a:t>Warning lines must be maintained at 34 - 39” above the working surface.</a:t>
            </a:r>
          </a:p>
          <a:p>
            <a:endParaRPr lang="en-US" dirty="0" smtClean="0"/>
          </a:p>
        </p:txBody>
      </p:sp>
      <p:pic>
        <p:nvPicPr>
          <p:cNvPr id="15362" name="Picture 10" descr="slide89_thumb"/>
          <p:cNvPicPr>
            <a:picLocks noGrp="1" noChangeAspect="1" noChangeArrowheads="1"/>
          </p:cNvPicPr>
          <p:nvPr>
            <p:ph sz="half" idx="2"/>
          </p:nvPr>
        </p:nvPicPr>
        <p:blipFill>
          <a:blip r:embed="rId2"/>
          <a:srcRect/>
          <a:stretch>
            <a:fillRect/>
          </a:stretch>
        </p:blipFill>
        <p:spPr>
          <a:xfrm>
            <a:off x="3864444" y="1301525"/>
            <a:ext cx="5016318" cy="4572000"/>
          </a:xfrm>
        </p:spPr>
      </p:pic>
      <p:sp>
        <p:nvSpPr>
          <p:cNvPr id="15365" name="Line 7"/>
          <p:cNvSpPr>
            <a:spLocks noChangeShapeType="1"/>
          </p:cNvSpPr>
          <p:nvPr/>
        </p:nvSpPr>
        <p:spPr bwMode="auto">
          <a:xfrm>
            <a:off x="5304960" y="2714184"/>
            <a:ext cx="533400" cy="533400"/>
          </a:xfrm>
          <a:prstGeom prst="line">
            <a:avLst/>
          </a:prstGeom>
          <a:noFill/>
          <a:ln w="76200">
            <a:solidFill>
              <a:srgbClr val="FF0000"/>
            </a:solidFill>
            <a:round/>
            <a:headEnd/>
            <a:tailEnd type="triangle" w="med" len="med"/>
          </a:ln>
        </p:spPr>
        <p:txBody>
          <a:bodyPr wrap="none" anchor="ctr"/>
          <a:lstStyle/>
          <a:p>
            <a:endParaRPr lang="en-US"/>
          </a:p>
        </p:txBody>
      </p:sp>
      <p:sp>
        <p:nvSpPr>
          <p:cNvPr id="15366" name="Line 8"/>
          <p:cNvSpPr>
            <a:spLocks noChangeShapeType="1"/>
          </p:cNvSpPr>
          <p:nvPr/>
        </p:nvSpPr>
        <p:spPr bwMode="auto">
          <a:xfrm flipV="1">
            <a:off x="5286822" y="4753440"/>
            <a:ext cx="1066800" cy="76200"/>
          </a:xfrm>
          <a:prstGeom prst="line">
            <a:avLst/>
          </a:prstGeom>
          <a:noFill/>
          <a:ln w="76200">
            <a:solidFill>
              <a:srgbClr val="FF0000"/>
            </a:solidFill>
            <a:round/>
            <a:headEnd/>
            <a:tailEnd type="triangle" w="med" len="me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Safety Monitor</a:t>
            </a:r>
          </a:p>
        </p:txBody>
      </p:sp>
      <p:sp>
        <p:nvSpPr>
          <p:cNvPr id="16388" name="Rectangle 3"/>
          <p:cNvSpPr>
            <a:spLocks noGrp="1" noChangeArrowheads="1"/>
          </p:cNvSpPr>
          <p:nvPr>
            <p:ph type="body" sz="half" idx="1"/>
          </p:nvPr>
        </p:nvSpPr>
        <p:spPr>
          <a:xfrm>
            <a:off x="442686" y="1498602"/>
            <a:ext cx="4038600" cy="4525963"/>
          </a:xfrm>
        </p:spPr>
        <p:txBody>
          <a:bodyPr/>
          <a:lstStyle/>
          <a:p>
            <a:r>
              <a:rPr lang="en-US" dirty="0" smtClean="0"/>
              <a:t>Oversees work outside the warning lines.  </a:t>
            </a:r>
          </a:p>
          <a:p>
            <a:r>
              <a:rPr lang="en-US" dirty="0" smtClean="0"/>
              <a:t>Establishes the procedure to protect. </a:t>
            </a:r>
          </a:p>
          <a:p>
            <a:r>
              <a:rPr lang="en-US" dirty="0" smtClean="0"/>
              <a:t>Workers must receive special training.</a:t>
            </a:r>
          </a:p>
          <a:p>
            <a:r>
              <a:rPr lang="en-US" dirty="0" smtClean="0"/>
              <a:t>Use should be extremely limited</a:t>
            </a:r>
          </a:p>
        </p:txBody>
      </p:sp>
      <p:pic>
        <p:nvPicPr>
          <p:cNvPr id="16386" name="Picture 9" descr="slide90_thumb"/>
          <p:cNvPicPr>
            <a:picLocks noGrp="1" noChangeAspect="1" noChangeArrowheads="1"/>
          </p:cNvPicPr>
          <p:nvPr>
            <p:ph sz="half" idx="2"/>
          </p:nvPr>
        </p:nvPicPr>
        <p:blipFill>
          <a:blip r:embed="rId3"/>
          <a:srcRect/>
          <a:stretch>
            <a:fillRect/>
          </a:stretch>
        </p:blipFill>
        <p:spPr>
          <a:xfrm>
            <a:off x="4445004" y="1612575"/>
            <a:ext cx="4531623" cy="3291840"/>
          </a:xfrm>
        </p:spPr>
      </p:pic>
      <p:sp>
        <p:nvSpPr>
          <p:cNvPr id="16389" name="AutoShape 8"/>
          <p:cNvSpPr>
            <a:spLocks noChangeArrowheads="1"/>
          </p:cNvSpPr>
          <p:nvPr/>
        </p:nvSpPr>
        <p:spPr bwMode="auto">
          <a:xfrm>
            <a:off x="5138062" y="1634681"/>
            <a:ext cx="3200400" cy="3200400"/>
          </a:xfrm>
          <a:custGeom>
            <a:avLst/>
            <a:gdLst>
              <a:gd name="T0" fmla="*/ 1333500 w 21600"/>
              <a:gd name="T1" fmla="*/ 0 h 21600"/>
              <a:gd name="T2" fmla="*/ 390543 w 21600"/>
              <a:gd name="T3" fmla="*/ 357068 h 21600"/>
              <a:gd name="T4" fmla="*/ 0 w 21600"/>
              <a:gd name="T5" fmla="*/ 1219200 h 21600"/>
              <a:gd name="T6" fmla="*/ 390543 w 21600"/>
              <a:gd name="T7" fmla="*/ 2081333 h 21600"/>
              <a:gd name="T8" fmla="*/ 1333500 w 21600"/>
              <a:gd name="T9" fmla="*/ 2438400 h 21600"/>
              <a:gd name="T10" fmla="*/ 2276458 w 21600"/>
              <a:gd name="T11" fmla="*/ 2081333 h 21600"/>
              <a:gd name="T12" fmla="*/ 2667000 w 21600"/>
              <a:gd name="T13" fmla="*/ 1219200 h 21600"/>
              <a:gd name="T14" fmla="*/ 2276458 w 21600"/>
              <a:gd name="T15" fmla="*/ 35706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556" y="15912"/>
                </a:moveTo>
                <a:cubicBezTo>
                  <a:pt x="18670" y="14440"/>
                  <a:pt x="19273" y="12645"/>
                  <a:pt x="19273" y="10800"/>
                </a:cubicBezTo>
                <a:cubicBezTo>
                  <a:pt x="19273" y="6120"/>
                  <a:pt x="15479" y="2327"/>
                  <a:pt x="10800" y="2327"/>
                </a:cubicBezTo>
                <a:cubicBezTo>
                  <a:pt x="8954" y="2326"/>
                  <a:pt x="7159" y="2929"/>
                  <a:pt x="5687" y="4043"/>
                </a:cubicBezTo>
                <a:close/>
                <a:moveTo>
                  <a:pt x="4043" y="5687"/>
                </a:moveTo>
                <a:cubicBezTo>
                  <a:pt x="2929" y="7159"/>
                  <a:pt x="2327" y="8954"/>
                  <a:pt x="2327" y="10799"/>
                </a:cubicBezTo>
                <a:cubicBezTo>
                  <a:pt x="2327" y="15479"/>
                  <a:pt x="6120" y="19273"/>
                  <a:pt x="10800" y="19273"/>
                </a:cubicBezTo>
                <a:cubicBezTo>
                  <a:pt x="12645" y="19273"/>
                  <a:pt x="14440" y="18670"/>
                  <a:pt x="15912" y="17556"/>
                </a:cubicBezTo>
                <a:close/>
              </a:path>
            </a:pathLst>
          </a:custGeom>
          <a:solidFill>
            <a:srgbClr val="FF0000"/>
          </a:solidFill>
          <a:ln w="0">
            <a:solidFill>
              <a:srgbClr val="FF0000">
                <a:alpha val="44000"/>
              </a:srgbClr>
            </a:solidFill>
            <a:miter lim="800000"/>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144012"/>
            <a:ext cx="8229600" cy="1143000"/>
          </a:xfrm>
        </p:spPr>
        <p:txBody>
          <a:bodyPr/>
          <a:lstStyle/>
          <a:p>
            <a:r>
              <a:rPr lang="en-US" dirty="0" smtClean="0"/>
              <a:t>High Slope</a:t>
            </a:r>
          </a:p>
        </p:txBody>
      </p:sp>
      <p:sp>
        <p:nvSpPr>
          <p:cNvPr id="17412" name="Rectangle 3"/>
          <p:cNvSpPr>
            <a:spLocks noGrp="1" noChangeArrowheads="1"/>
          </p:cNvSpPr>
          <p:nvPr>
            <p:ph type="body" sz="half" idx="1"/>
          </p:nvPr>
        </p:nvSpPr>
        <p:spPr>
          <a:xfrm>
            <a:off x="457200" y="1498602"/>
            <a:ext cx="4038600" cy="4525963"/>
          </a:xfrm>
        </p:spPr>
        <p:txBody>
          <a:bodyPr/>
          <a:lstStyle/>
          <a:p>
            <a:r>
              <a:rPr lang="en-US" dirty="0" smtClean="0"/>
              <a:t>Over 4:12 Slope</a:t>
            </a:r>
          </a:p>
          <a:p>
            <a:r>
              <a:rPr lang="en-US" dirty="0" smtClean="0"/>
              <a:t>OSHA Mandates:</a:t>
            </a:r>
          </a:p>
          <a:p>
            <a:pPr lvl="1"/>
            <a:r>
              <a:rPr lang="en-US" dirty="0" smtClean="0"/>
              <a:t>Guardrails</a:t>
            </a:r>
          </a:p>
          <a:p>
            <a:pPr lvl="1"/>
            <a:r>
              <a:rPr lang="en-US" dirty="0" smtClean="0"/>
              <a:t>Catch Platforms</a:t>
            </a:r>
          </a:p>
          <a:p>
            <a:pPr lvl="1"/>
            <a:r>
              <a:rPr lang="en-US" dirty="0" smtClean="0"/>
              <a:t>Nets</a:t>
            </a:r>
          </a:p>
          <a:p>
            <a:pPr lvl="1"/>
            <a:r>
              <a:rPr lang="en-US" dirty="0" smtClean="0"/>
              <a:t>Restraint Devices</a:t>
            </a:r>
          </a:p>
          <a:p>
            <a:pPr lvl="1"/>
            <a:r>
              <a:rPr lang="en-US" dirty="0" smtClean="0"/>
              <a:t>Personal Fall Arrest Systems (PFAS)</a:t>
            </a:r>
          </a:p>
        </p:txBody>
      </p:sp>
      <p:pic>
        <p:nvPicPr>
          <p:cNvPr id="17410" name="Picture 9" descr="slide91_thumb"/>
          <p:cNvPicPr>
            <a:picLocks noGrp="1" noChangeAspect="1" noChangeArrowheads="1"/>
          </p:cNvPicPr>
          <p:nvPr>
            <p:ph sz="quarter" idx="2"/>
          </p:nvPr>
        </p:nvPicPr>
        <p:blipFill>
          <a:blip r:embed="rId3"/>
          <a:srcRect/>
          <a:stretch>
            <a:fillRect/>
          </a:stretch>
        </p:blipFill>
        <p:spPr>
          <a:xfrm>
            <a:off x="4675644" y="1600200"/>
            <a:ext cx="3739349" cy="2926080"/>
          </a:xfr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Roof Guardrails</a:t>
            </a:r>
          </a:p>
        </p:txBody>
      </p:sp>
      <p:pic>
        <p:nvPicPr>
          <p:cNvPr id="18435" name="Picture 7" descr="slide99_1_thumb"/>
          <p:cNvPicPr>
            <a:picLocks noGrp="1" noChangeAspect="1" noChangeArrowheads="1"/>
          </p:cNvPicPr>
          <p:nvPr>
            <p:ph sz="half" idx="1"/>
          </p:nvPr>
        </p:nvPicPr>
        <p:blipFill>
          <a:blip r:embed="rId3"/>
          <a:srcRect/>
          <a:stretch>
            <a:fillRect/>
          </a:stretch>
        </p:blipFill>
        <p:spPr>
          <a:xfrm>
            <a:off x="824266" y="1208322"/>
            <a:ext cx="3304467" cy="4525963"/>
          </a:xfrm>
        </p:spPr>
      </p:pic>
      <p:pic>
        <p:nvPicPr>
          <p:cNvPr id="18437" name="Picture 9" descr="slide99_2_thumb"/>
          <p:cNvPicPr>
            <a:picLocks noGrp="1" noChangeAspect="1" noChangeArrowheads="1"/>
          </p:cNvPicPr>
          <p:nvPr>
            <p:ph sz="half" idx="2"/>
          </p:nvPr>
        </p:nvPicPr>
        <p:blipFill>
          <a:blip r:embed="rId4"/>
          <a:srcRect/>
          <a:stretch>
            <a:fillRect/>
          </a:stretch>
        </p:blipFill>
        <p:spPr>
          <a:xfrm>
            <a:off x="4886197" y="1208322"/>
            <a:ext cx="3562605" cy="4525963"/>
          </a:xfrm>
        </p:spPr>
      </p:pic>
      <p:sp>
        <p:nvSpPr>
          <p:cNvPr id="18436" name="Text Box 4"/>
          <p:cNvSpPr txBox="1">
            <a:spLocks noChangeArrowheads="1"/>
          </p:cNvSpPr>
          <p:nvPr/>
        </p:nvSpPr>
        <p:spPr bwMode="auto">
          <a:xfrm>
            <a:off x="595074" y="5863776"/>
            <a:ext cx="9144000" cy="377026"/>
          </a:xfrm>
          <a:prstGeom prst="rect">
            <a:avLst/>
          </a:prstGeom>
          <a:noFill/>
          <a:ln w="9525">
            <a:noFill/>
            <a:miter lim="800000"/>
            <a:headEnd/>
            <a:tailEnd/>
          </a:ln>
        </p:spPr>
        <p:txBody>
          <a:bodyPr>
            <a:spAutoFit/>
          </a:bodyPr>
          <a:lstStyle/>
          <a:p>
            <a:pPr>
              <a:lnSpc>
                <a:spcPct val="90000"/>
              </a:lnSpc>
              <a:spcBef>
                <a:spcPct val="40000"/>
              </a:spcBef>
            </a:pPr>
            <a:r>
              <a:rPr lang="en-US" sz="2000" b="1" dirty="0">
                <a:solidFill>
                  <a:srgbClr val="7B726B"/>
                </a:solidFill>
                <a:latin typeface="Lucida Sans Unicode" pitchFamily="34" charset="0"/>
                <a:cs typeface="Lucida Sans Unicode" pitchFamily="34" charset="0"/>
              </a:rPr>
              <a:t>Guardrails are a positive option on high slope roofs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44012"/>
            <a:ext cx="8229600" cy="1143000"/>
          </a:xfrm>
        </p:spPr>
        <p:txBody>
          <a:bodyPr/>
          <a:lstStyle/>
          <a:p>
            <a:r>
              <a:rPr lang="en-US" dirty="0" smtClean="0"/>
              <a:t>Personal Fall Arrest Systems</a:t>
            </a:r>
          </a:p>
        </p:txBody>
      </p:sp>
      <p:sp>
        <p:nvSpPr>
          <p:cNvPr id="19459" name="Rectangle 3"/>
          <p:cNvSpPr>
            <a:spLocks noGrp="1" noChangeArrowheads="1"/>
          </p:cNvSpPr>
          <p:nvPr>
            <p:ph type="body" sz="half" idx="1"/>
          </p:nvPr>
        </p:nvSpPr>
        <p:spPr/>
        <p:txBody>
          <a:bodyPr/>
          <a:lstStyle/>
          <a:p>
            <a:r>
              <a:rPr lang="en-US" dirty="0" smtClean="0"/>
              <a:t>Anchorage</a:t>
            </a:r>
          </a:p>
          <a:p>
            <a:r>
              <a:rPr lang="en-US" dirty="0" smtClean="0"/>
              <a:t>Body Harness</a:t>
            </a:r>
          </a:p>
          <a:p>
            <a:r>
              <a:rPr lang="en-US" dirty="0" smtClean="0"/>
              <a:t>Connector</a:t>
            </a:r>
          </a:p>
        </p:txBody>
      </p:sp>
      <p:pic>
        <p:nvPicPr>
          <p:cNvPr id="19468" name="Picture 24" descr="slide111_3_thumb"/>
          <p:cNvPicPr>
            <a:picLocks noGrp="1" noChangeAspect="1" noChangeArrowheads="1"/>
          </p:cNvPicPr>
          <p:nvPr>
            <p:ph sz="quarter" idx="2"/>
          </p:nvPr>
        </p:nvPicPr>
        <p:blipFill>
          <a:blip r:embed="rId2"/>
          <a:srcRect/>
          <a:stretch>
            <a:fillRect/>
          </a:stretch>
        </p:blipFill>
        <p:spPr>
          <a:xfrm>
            <a:off x="5874660" y="3733422"/>
            <a:ext cx="571500" cy="1988820"/>
          </a:xfrm>
        </p:spPr>
      </p:pic>
      <p:pic>
        <p:nvPicPr>
          <p:cNvPr id="19460" name="Picture 20" descr="slide111_1_thumb"/>
          <p:cNvPicPr>
            <a:picLocks noGrp="1" noChangeAspect="1" noChangeArrowheads="1"/>
          </p:cNvPicPr>
          <p:nvPr>
            <p:ph sz="quarter" idx="3"/>
          </p:nvPr>
        </p:nvPicPr>
        <p:blipFill>
          <a:blip r:embed="rId3"/>
          <a:srcRect/>
          <a:stretch>
            <a:fillRect/>
          </a:stretch>
        </p:blipFill>
        <p:spPr>
          <a:xfrm>
            <a:off x="1683648" y="3865777"/>
            <a:ext cx="863258" cy="2187575"/>
          </a:xfrm>
        </p:spPr>
      </p:pic>
      <p:sp>
        <p:nvSpPr>
          <p:cNvPr id="19462" name="Rectangle 11"/>
          <p:cNvSpPr>
            <a:spLocks noChangeArrowheads="1"/>
          </p:cNvSpPr>
          <p:nvPr/>
        </p:nvSpPr>
        <p:spPr bwMode="auto">
          <a:xfrm>
            <a:off x="1654632" y="3363223"/>
            <a:ext cx="1447800" cy="685800"/>
          </a:xfrm>
          <a:prstGeom prst="rect">
            <a:avLst/>
          </a:prstGeom>
          <a:noFill/>
          <a:ln w="25400">
            <a:noFill/>
            <a:miter lim="800000"/>
            <a:headEnd/>
            <a:tailEnd/>
          </a:ln>
        </p:spPr>
        <p:txBody>
          <a:bodyPr/>
          <a:lstStyle/>
          <a:p>
            <a:pPr marL="342900" indent="-342900" algn="ctr">
              <a:lnSpc>
                <a:spcPct val="75000"/>
              </a:lnSpc>
              <a:spcBef>
                <a:spcPct val="45000"/>
              </a:spcBef>
            </a:pPr>
            <a:endParaRPr lang="en-US" sz="1600" b="1" dirty="0" smtClean="0">
              <a:solidFill>
                <a:srgbClr val="7B726B"/>
              </a:solidFill>
              <a:latin typeface="Lucida Sans Unicode" pitchFamily="34" charset="0"/>
              <a:cs typeface="Lucida Sans Unicode" pitchFamily="34" charset="0"/>
            </a:endParaRPr>
          </a:p>
          <a:p>
            <a:pPr marL="342900" indent="-342900" algn="ctr">
              <a:lnSpc>
                <a:spcPct val="75000"/>
              </a:lnSpc>
              <a:spcBef>
                <a:spcPct val="45000"/>
              </a:spcBef>
            </a:pPr>
            <a:r>
              <a:rPr lang="en-US" sz="1600" b="1" dirty="0" smtClean="0">
                <a:solidFill>
                  <a:srgbClr val="7B726B"/>
                </a:solidFill>
                <a:latin typeface="Lucida Sans Unicode" pitchFamily="34" charset="0"/>
                <a:cs typeface="Lucida Sans Unicode" pitchFamily="34" charset="0"/>
              </a:rPr>
              <a:t>Lanyards</a:t>
            </a:r>
            <a:endParaRPr lang="en-US" sz="1600" b="1" dirty="0">
              <a:solidFill>
                <a:srgbClr val="7B726B"/>
              </a:solidFill>
              <a:latin typeface="Lucida Sans Unicode" pitchFamily="34" charset="0"/>
              <a:cs typeface="Lucida Sans Unicode" pitchFamily="34" charset="0"/>
            </a:endParaRPr>
          </a:p>
        </p:txBody>
      </p:sp>
      <p:sp>
        <p:nvSpPr>
          <p:cNvPr id="19463" name="Rectangle 12"/>
          <p:cNvSpPr>
            <a:spLocks noChangeArrowheads="1"/>
          </p:cNvSpPr>
          <p:nvPr/>
        </p:nvSpPr>
        <p:spPr bwMode="auto">
          <a:xfrm>
            <a:off x="5207016" y="1338932"/>
            <a:ext cx="1524000" cy="812800"/>
          </a:xfrm>
          <a:prstGeom prst="rect">
            <a:avLst/>
          </a:prstGeom>
          <a:noFill/>
          <a:ln w="25400">
            <a:noFill/>
            <a:miter lim="800000"/>
            <a:headEnd/>
            <a:tailEnd/>
          </a:ln>
        </p:spPr>
        <p:txBody>
          <a:bodyPr/>
          <a:lstStyle/>
          <a:p>
            <a:pPr marL="342900" indent="-342900" algn="ctr">
              <a:lnSpc>
                <a:spcPct val="75000"/>
              </a:lnSpc>
              <a:spcBef>
                <a:spcPct val="45000"/>
              </a:spcBef>
            </a:pPr>
            <a:endParaRPr lang="en-US" sz="1600" b="1" dirty="0" smtClean="0">
              <a:solidFill>
                <a:srgbClr val="7B726B"/>
              </a:solidFill>
              <a:latin typeface="Lucida Sans Unicode" pitchFamily="34" charset="0"/>
              <a:cs typeface="Lucida Sans Unicode" pitchFamily="34" charset="0"/>
            </a:endParaRPr>
          </a:p>
          <a:p>
            <a:pPr marL="342900" indent="-342900" algn="ctr">
              <a:lnSpc>
                <a:spcPct val="75000"/>
              </a:lnSpc>
              <a:spcBef>
                <a:spcPct val="45000"/>
              </a:spcBef>
            </a:pPr>
            <a:r>
              <a:rPr lang="en-US" sz="1600" b="1" dirty="0" err="1" smtClean="0">
                <a:solidFill>
                  <a:srgbClr val="7B726B"/>
                </a:solidFill>
                <a:latin typeface="Lucida Sans Unicode" pitchFamily="34" charset="0"/>
                <a:cs typeface="Lucida Sans Unicode" pitchFamily="34" charset="0"/>
              </a:rPr>
              <a:t>Caribiners</a:t>
            </a:r>
            <a:endParaRPr lang="en-US" sz="1600" b="1" dirty="0">
              <a:solidFill>
                <a:srgbClr val="7B726B"/>
              </a:solidFill>
              <a:latin typeface="Lucida Sans Unicode" pitchFamily="34" charset="0"/>
              <a:cs typeface="Lucida Sans Unicode" pitchFamily="34" charset="0"/>
            </a:endParaRPr>
          </a:p>
        </p:txBody>
      </p:sp>
      <p:sp>
        <p:nvSpPr>
          <p:cNvPr id="19464" name="Rectangle 13"/>
          <p:cNvSpPr>
            <a:spLocks noChangeArrowheads="1"/>
          </p:cNvSpPr>
          <p:nvPr/>
        </p:nvSpPr>
        <p:spPr bwMode="auto">
          <a:xfrm>
            <a:off x="6781800" y="1352794"/>
            <a:ext cx="2133600" cy="729336"/>
          </a:xfrm>
          <a:prstGeom prst="rect">
            <a:avLst/>
          </a:prstGeom>
          <a:noFill/>
          <a:ln w="25400">
            <a:noFill/>
            <a:miter lim="800000"/>
            <a:headEnd/>
            <a:tailEnd/>
          </a:ln>
        </p:spPr>
        <p:txBody>
          <a:bodyPr/>
          <a:lstStyle/>
          <a:p>
            <a:pPr marL="342900" indent="-342900" algn="ctr">
              <a:lnSpc>
                <a:spcPct val="75000"/>
              </a:lnSpc>
              <a:spcBef>
                <a:spcPct val="45000"/>
              </a:spcBef>
            </a:pPr>
            <a:endParaRPr lang="en-US" sz="1600" b="1" dirty="0" smtClean="0">
              <a:solidFill>
                <a:srgbClr val="7B726B"/>
              </a:solidFill>
              <a:latin typeface="Lucida Sans Unicode" pitchFamily="34" charset="0"/>
              <a:cs typeface="Lucida Sans Unicode" pitchFamily="34" charset="0"/>
            </a:endParaRPr>
          </a:p>
          <a:p>
            <a:pPr marL="342900" indent="-342900" algn="ctr">
              <a:lnSpc>
                <a:spcPct val="75000"/>
              </a:lnSpc>
              <a:spcBef>
                <a:spcPct val="45000"/>
              </a:spcBef>
            </a:pPr>
            <a:r>
              <a:rPr lang="en-US" sz="1600" b="1" dirty="0" smtClean="0">
                <a:solidFill>
                  <a:srgbClr val="7B726B"/>
                </a:solidFill>
                <a:latin typeface="Lucida Sans Unicode" pitchFamily="34" charset="0"/>
                <a:cs typeface="Lucida Sans Unicode" pitchFamily="34" charset="0"/>
              </a:rPr>
              <a:t>Rope Grabs</a:t>
            </a:r>
            <a:endParaRPr lang="en-US" sz="1600" b="1" dirty="0">
              <a:solidFill>
                <a:srgbClr val="7B726B"/>
              </a:solidFill>
              <a:latin typeface="Lucida Sans Unicode" pitchFamily="34" charset="0"/>
              <a:cs typeface="Lucida Sans Unicode" pitchFamily="34" charset="0"/>
            </a:endParaRPr>
          </a:p>
        </p:txBody>
      </p:sp>
      <p:sp>
        <p:nvSpPr>
          <p:cNvPr id="19465" name="Rectangle 14"/>
          <p:cNvSpPr>
            <a:spLocks noChangeArrowheads="1"/>
          </p:cNvSpPr>
          <p:nvPr/>
        </p:nvSpPr>
        <p:spPr bwMode="auto">
          <a:xfrm>
            <a:off x="7184574" y="3167771"/>
            <a:ext cx="1676400" cy="794641"/>
          </a:xfrm>
          <a:prstGeom prst="rect">
            <a:avLst/>
          </a:prstGeom>
          <a:noFill/>
          <a:ln w="25400">
            <a:noFill/>
            <a:miter lim="800000"/>
            <a:headEnd/>
            <a:tailEnd/>
          </a:ln>
        </p:spPr>
        <p:txBody>
          <a:bodyPr/>
          <a:lstStyle/>
          <a:p>
            <a:pPr marL="342900" indent="-342900" algn="ctr">
              <a:lnSpc>
                <a:spcPct val="75000"/>
              </a:lnSpc>
              <a:spcBef>
                <a:spcPct val="45000"/>
              </a:spcBef>
            </a:pPr>
            <a:endParaRPr lang="en-US" sz="1600" b="1" dirty="0" smtClean="0">
              <a:solidFill>
                <a:srgbClr val="7B726B"/>
              </a:solidFill>
              <a:latin typeface="Lucida Sans Unicode" pitchFamily="34" charset="0"/>
              <a:cs typeface="Lucida Sans Unicode" pitchFamily="34" charset="0"/>
            </a:endParaRPr>
          </a:p>
          <a:p>
            <a:pPr marL="342900" indent="-342900" algn="ctr">
              <a:lnSpc>
                <a:spcPct val="75000"/>
              </a:lnSpc>
              <a:spcBef>
                <a:spcPct val="45000"/>
              </a:spcBef>
            </a:pPr>
            <a:r>
              <a:rPr lang="en-US" sz="1600" b="1" dirty="0" smtClean="0">
                <a:solidFill>
                  <a:srgbClr val="7B726B"/>
                </a:solidFill>
                <a:latin typeface="Lucida Sans Unicode" pitchFamily="34" charset="0"/>
                <a:cs typeface="Lucida Sans Unicode" pitchFamily="34" charset="0"/>
              </a:rPr>
              <a:t>Positioning</a:t>
            </a:r>
            <a:endParaRPr lang="en-US" sz="1600" b="1" dirty="0">
              <a:solidFill>
                <a:srgbClr val="7B726B"/>
              </a:solidFill>
              <a:latin typeface="Lucida Sans Unicode" pitchFamily="34" charset="0"/>
              <a:cs typeface="Lucida Sans Unicode" pitchFamily="34" charset="0"/>
            </a:endParaRPr>
          </a:p>
        </p:txBody>
      </p:sp>
      <p:sp>
        <p:nvSpPr>
          <p:cNvPr id="19466" name="Rectangle 15"/>
          <p:cNvSpPr>
            <a:spLocks noChangeArrowheads="1"/>
          </p:cNvSpPr>
          <p:nvPr/>
        </p:nvSpPr>
        <p:spPr bwMode="auto">
          <a:xfrm>
            <a:off x="3385458" y="1273643"/>
            <a:ext cx="1524000" cy="714829"/>
          </a:xfrm>
          <a:prstGeom prst="rect">
            <a:avLst/>
          </a:prstGeom>
          <a:noFill/>
          <a:ln w="25400">
            <a:noFill/>
            <a:miter lim="800000"/>
            <a:headEnd/>
            <a:tailEnd/>
          </a:ln>
        </p:spPr>
        <p:txBody>
          <a:bodyPr/>
          <a:lstStyle/>
          <a:p>
            <a:pPr marL="342900" indent="-342900" algn="ctr">
              <a:lnSpc>
                <a:spcPct val="75000"/>
              </a:lnSpc>
              <a:spcBef>
                <a:spcPct val="45000"/>
              </a:spcBef>
            </a:pPr>
            <a:endParaRPr lang="en-US" sz="1600" b="1" dirty="0" smtClean="0">
              <a:solidFill>
                <a:srgbClr val="7B726B"/>
              </a:solidFill>
              <a:latin typeface="Lucida Sans Unicode" pitchFamily="34" charset="0"/>
              <a:cs typeface="Lucida Sans Unicode" pitchFamily="34" charset="0"/>
            </a:endParaRPr>
          </a:p>
          <a:p>
            <a:pPr marL="342900" indent="-342900" algn="ctr">
              <a:lnSpc>
                <a:spcPct val="75000"/>
              </a:lnSpc>
              <a:spcBef>
                <a:spcPct val="45000"/>
              </a:spcBef>
            </a:pPr>
            <a:r>
              <a:rPr lang="en-US" sz="1600" b="1" dirty="0" smtClean="0">
                <a:solidFill>
                  <a:srgbClr val="7B726B"/>
                </a:solidFill>
                <a:latin typeface="Lucida Sans Unicode" pitchFamily="34" charset="0"/>
                <a:cs typeface="Lucida Sans Unicode" pitchFamily="34" charset="0"/>
              </a:rPr>
              <a:t>Harnesses</a:t>
            </a:r>
          </a:p>
        </p:txBody>
      </p:sp>
      <p:pic>
        <p:nvPicPr>
          <p:cNvPr id="19467" name="Picture 22" descr="slide111_2_thumb"/>
          <p:cNvPicPr>
            <a:picLocks noChangeAspect="1" noChangeArrowheads="1"/>
          </p:cNvPicPr>
          <p:nvPr/>
        </p:nvPicPr>
        <p:blipFill>
          <a:blip r:embed="rId4"/>
          <a:srcRect/>
          <a:stretch>
            <a:fillRect/>
          </a:stretch>
        </p:blipFill>
        <p:spPr bwMode="auto">
          <a:xfrm>
            <a:off x="3175002" y="1828812"/>
            <a:ext cx="1892300" cy="4114800"/>
          </a:xfrm>
          <a:prstGeom prst="rect">
            <a:avLst/>
          </a:prstGeom>
          <a:noFill/>
          <a:ln w="9525">
            <a:noFill/>
            <a:miter lim="800000"/>
            <a:headEnd/>
            <a:tailEnd/>
          </a:ln>
        </p:spPr>
      </p:pic>
      <p:pic>
        <p:nvPicPr>
          <p:cNvPr id="19469" name="Picture 26" descr="slide111_4_thumb"/>
          <p:cNvPicPr>
            <a:picLocks noChangeAspect="1" noChangeArrowheads="1"/>
          </p:cNvPicPr>
          <p:nvPr/>
        </p:nvPicPr>
        <p:blipFill>
          <a:blip r:embed="rId5"/>
          <a:srcRect/>
          <a:stretch>
            <a:fillRect/>
          </a:stretch>
        </p:blipFill>
        <p:spPr bwMode="auto">
          <a:xfrm>
            <a:off x="5585069" y="1886627"/>
            <a:ext cx="754063" cy="892175"/>
          </a:xfrm>
          <a:prstGeom prst="rect">
            <a:avLst/>
          </a:prstGeom>
          <a:noFill/>
          <a:ln w="9525">
            <a:noFill/>
            <a:miter lim="800000"/>
            <a:headEnd/>
            <a:tailEnd/>
          </a:ln>
        </p:spPr>
      </p:pic>
      <p:pic>
        <p:nvPicPr>
          <p:cNvPr id="19470" name="Picture 27" descr="slide111_5_thumb"/>
          <p:cNvPicPr>
            <a:picLocks noChangeAspect="1" noChangeArrowheads="1"/>
          </p:cNvPicPr>
          <p:nvPr/>
        </p:nvPicPr>
        <p:blipFill>
          <a:blip r:embed="rId6"/>
          <a:srcRect/>
          <a:stretch>
            <a:fillRect/>
          </a:stretch>
        </p:blipFill>
        <p:spPr bwMode="auto">
          <a:xfrm>
            <a:off x="7271658" y="1912622"/>
            <a:ext cx="1143000" cy="754063"/>
          </a:xfrm>
          <a:prstGeom prst="rect">
            <a:avLst/>
          </a:prstGeom>
          <a:noFill/>
          <a:ln w="9525">
            <a:noFill/>
            <a:miter lim="800000"/>
            <a:headEnd/>
            <a:tailEnd/>
          </a:ln>
        </p:spPr>
      </p:pic>
      <p:pic>
        <p:nvPicPr>
          <p:cNvPr id="19471" name="Picture 28" descr="slide111_6_thumb"/>
          <p:cNvPicPr>
            <a:picLocks noChangeAspect="1" noChangeArrowheads="1"/>
          </p:cNvPicPr>
          <p:nvPr/>
        </p:nvPicPr>
        <p:blipFill>
          <a:blip r:embed="rId7"/>
          <a:srcRect/>
          <a:stretch>
            <a:fillRect/>
          </a:stretch>
        </p:blipFill>
        <p:spPr bwMode="auto">
          <a:xfrm>
            <a:off x="7268028" y="3748338"/>
            <a:ext cx="1589088" cy="1211263"/>
          </a:xfrm>
          <a:prstGeom prst="rect">
            <a:avLst/>
          </a:prstGeom>
          <a:noFill/>
          <a:ln w="9525">
            <a:noFill/>
            <a:miter lim="800000"/>
            <a:headEnd/>
            <a:tailEnd/>
          </a:ln>
        </p:spPr>
      </p:pic>
      <p:sp>
        <p:nvSpPr>
          <p:cNvPr id="20" name="Rectangle 10"/>
          <p:cNvSpPr>
            <a:spLocks noChangeArrowheads="1"/>
          </p:cNvSpPr>
          <p:nvPr/>
        </p:nvSpPr>
        <p:spPr bwMode="auto">
          <a:xfrm>
            <a:off x="5446506" y="3189130"/>
            <a:ext cx="1524000" cy="878114"/>
          </a:xfrm>
          <a:prstGeom prst="rect">
            <a:avLst/>
          </a:prstGeom>
          <a:noFill/>
          <a:ln w="25400">
            <a:noFill/>
            <a:miter lim="800000"/>
            <a:headEnd/>
            <a:tailEnd/>
          </a:ln>
        </p:spPr>
        <p:txBody>
          <a:bodyPr/>
          <a:lstStyle/>
          <a:p>
            <a:pPr marL="342900" indent="-342900" algn="ctr">
              <a:lnSpc>
                <a:spcPct val="75000"/>
              </a:lnSpc>
              <a:spcBef>
                <a:spcPct val="45000"/>
              </a:spcBef>
            </a:pPr>
            <a:endParaRPr lang="en-US" sz="1600" b="1" dirty="0" smtClean="0">
              <a:solidFill>
                <a:srgbClr val="7B726B"/>
              </a:solidFill>
              <a:latin typeface="Lucida Sans Unicode" pitchFamily="34" charset="0"/>
              <a:cs typeface="Lucida Sans Unicode" pitchFamily="34" charset="0"/>
            </a:endParaRPr>
          </a:p>
          <a:p>
            <a:pPr marL="342900" indent="-342900" algn="ctr">
              <a:lnSpc>
                <a:spcPct val="75000"/>
              </a:lnSpc>
              <a:spcBef>
                <a:spcPct val="45000"/>
              </a:spcBef>
            </a:pPr>
            <a:r>
              <a:rPr lang="en-US" sz="1600" b="1" dirty="0" smtClean="0">
                <a:solidFill>
                  <a:srgbClr val="7B726B"/>
                </a:solidFill>
                <a:latin typeface="Lucida Sans Unicode" pitchFamily="34" charset="0"/>
                <a:cs typeface="Lucida Sans Unicode" pitchFamily="34" charset="0"/>
              </a:rPr>
              <a:t>Beam Wraps</a:t>
            </a:r>
            <a:endParaRPr lang="en-US" sz="1600" b="1" dirty="0">
              <a:solidFill>
                <a:srgbClr val="7B726B"/>
              </a:solidFill>
              <a:latin typeface="Lucida Sans Unicode" pitchFamily="34" charset="0"/>
              <a:cs typeface="Lucida Sans Unicode" pitchFamily="34" charset="0"/>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Anchorages</a:t>
            </a:r>
          </a:p>
        </p:txBody>
      </p:sp>
      <p:sp>
        <p:nvSpPr>
          <p:cNvPr id="20483" name="Rectangle 3"/>
          <p:cNvSpPr>
            <a:spLocks noGrp="1" noChangeArrowheads="1"/>
          </p:cNvSpPr>
          <p:nvPr>
            <p:ph type="body" idx="1"/>
          </p:nvPr>
        </p:nvSpPr>
        <p:spPr/>
        <p:txBody>
          <a:bodyPr/>
          <a:lstStyle/>
          <a:p>
            <a:r>
              <a:rPr lang="en-US" dirty="0" smtClean="0"/>
              <a:t>Must support 5000 lbs. per employee attached:</a:t>
            </a:r>
          </a:p>
          <a:p>
            <a:pPr lvl="1"/>
            <a:r>
              <a:rPr lang="en-US" dirty="0" smtClean="0"/>
              <a:t>Or as part of a complete personal fall arrest system which maintains a safety factor of at least two. </a:t>
            </a:r>
          </a:p>
          <a:p>
            <a:pPr lvl="1"/>
            <a:r>
              <a:rPr lang="en-US" dirty="0" smtClean="0"/>
              <a:t>Or 3000 lbs. when using fall restraint or a Self-Retracting Lifeline (SRL, Retractable, or “yo-yo”) which limits free fall distance to 2 feet.</a:t>
            </a:r>
          </a:p>
          <a:p>
            <a:r>
              <a:rPr lang="en-US" dirty="0" smtClean="0"/>
              <a:t>Should always be at or above D-ring height.</a:t>
            </a:r>
          </a:p>
          <a:p>
            <a:pPr lvl="1"/>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8526"/>
            <a:ext cx="8229600" cy="1143000"/>
          </a:xfrm>
        </p:spPr>
        <p:txBody>
          <a:bodyPr/>
          <a:lstStyle/>
          <a:p>
            <a:r>
              <a:rPr lang="en-US" dirty="0" smtClean="0"/>
              <a:t>Roof &amp; Deck Anchors</a:t>
            </a:r>
          </a:p>
        </p:txBody>
      </p:sp>
      <p:pic>
        <p:nvPicPr>
          <p:cNvPr id="21507" name="Picture 12" descr="slide113_1_thumb"/>
          <p:cNvPicPr>
            <a:picLocks noGrp="1" noChangeAspect="1" noChangeArrowheads="1"/>
          </p:cNvPicPr>
          <p:nvPr>
            <p:ph sz="half" idx="1"/>
          </p:nvPr>
        </p:nvPicPr>
        <p:blipFill>
          <a:blip r:embed="rId2"/>
          <a:srcRect/>
          <a:stretch>
            <a:fillRect/>
          </a:stretch>
        </p:blipFill>
        <p:spPr>
          <a:xfrm>
            <a:off x="275343" y="2035758"/>
            <a:ext cx="1847850" cy="2000250"/>
          </a:xfrm>
        </p:spPr>
      </p:pic>
      <p:pic>
        <p:nvPicPr>
          <p:cNvPr id="21508" name="Picture 14" descr="slide113_2_thumb"/>
          <p:cNvPicPr>
            <a:picLocks noGrp="1" noChangeAspect="1" noChangeArrowheads="1"/>
          </p:cNvPicPr>
          <p:nvPr>
            <p:ph sz="quarter" idx="2"/>
          </p:nvPr>
        </p:nvPicPr>
        <p:blipFill>
          <a:blip r:embed="rId3"/>
          <a:srcRect/>
          <a:stretch>
            <a:fillRect/>
          </a:stretch>
        </p:blipFill>
        <p:spPr>
          <a:xfrm>
            <a:off x="2423886" y="2035758"/>
            <a:ext cx="1221897" cy="1828800"/>
          </a:xfrm>
        </p:spPr>
      </p:pic>
      <p:pic>
        <p:nvPicPr>
          <p:cNvPr id="21512" name="Picture 16" descr="slide113_3_thumb"/>
          <p:cNvPicPr>
            <a:picLocks noGrp="1" noChangeAspect="1" noChangeArrowheads="1"/>
          </p:cNvPicPr>
          <p:nvPr>
            <p:ph sz="quarter" idx="3"/>
          </p:nvPr>
        </p:nvPicPr>
        <p:blipFill>
          <a:blip r:embed="rId4"/>
          <a:srcRect/>
          <a:stretch>
            <a:fillRect/>
          </a:stretch>
        </p:blipFill>
        <p:spPr>
          <a:xfrm>
            <a:off x="1516429" y="4223333"/>
            <a:ext cx="1437549" cy="2187575"/>
          </a:xfrm>
        </p:spPr>
      </p:pic>
      <p:sp>
        <p:nvSpPr>
          <p:cNvPr id="21509" name="Rectangle 6"/>
          <p:cNvSpPr>
            <a:spLocks noChangeArrowheads="1"/>
          </p:cNvSpPr>
          <p:nvPr/>
        </p:nvSpPr>
        <p:spPr bwMode="auto">
          <a:xfrm>
            <a:off x="5507038" y="731172"/>
            <a:ext cx="1828800" cy="685800"/>
          </a:xfrm>
          <a:prstGeom prst="rect">
            <a:avLst/>
          </a:prstGeom>
          <a:noFill/>
          <a:ln w="9525">
            <a:noFill/>
            <a:miter lim="800000"/>
            <a:headEnd/>
            <a:tailEnd/>
          </a:ln>
        </p:spPr>
        <p:txBody>
          <a:bodyPr/>
          <a:lstStyle/>
          <a:p>
            <a:pPr marL="342900" indent="-342900" algn="ctr">
              <a:lnSpc>
                <a:spcPct val="75000"/>
              </a:lnSpc>
              <a:spcBef>
                <a:spcPct val="45000"/>
              </a:spcBef>
            </a:pPr>
            <a:r>
              <a:rPr lang="en-US" b="1" dirty="0">
                <a:solidFill>
                  <a:srgbClr val="7B726B"/>
                </a:solidFill>
                <a:latin typeface="Lucida Sans Unicode" pitchFamily="34" charset="0"/>
                <a:cs typeface="Lucida Sans Unicode" pitchFamily="34" charset="0"/>
              </a:rPr>
              <a:t>Wood Roof</a:t>
            </a:r>
          </a:p>
          <a:p>
            <a:pPr marL="342900" indent="-342900" algn="ctr">
              <a:lnSpc>
                <a:spcPct val="75000"/>
              </a:lnSpc>
              <a:spcBef>
                <a:spcPct val="45000"/>
              </a:spcBef>
            </a:pPr>
            <a:r>
              <a:rPr lang="en-US" b="1" dirty="0">
                <a:solidFill>
                  <a:srgbClr val="7B726B"/>
                </a:solidFill>
                <a:latin typeface="Lucida Sans Unicode" pitchFamily="34" charset="0"/>
                <a:cs typeface="Lucida Sans Unicode" pitchFamily="34" charset="0"/>
              </a:rPr>
              <a:t>Anchor</a:t>
            </a:r>
          </a:p>
        </p:txBody>
      </p:sp>
      <p:sp>
        <p:nvSpPr>
          <p:cNvPr id="21510" name="Rectangle 7"/>
          <p:cNvSpPr>
            <a:spLocks noChangeArrowheads="1"/>
          </p:cNvSpPr>
          <p:nvPr/>
        </p:nvSpPr>
        <p:spPr bwMode="auto">
          <a:xfrm>
            <a:off x="5609736" y="3715343"/>
            <a:ext cx="1828800" cy="685800"/>
          </a:xfrm>
          <a:prstGeom prst="rect">
            <a:avLst/>
          </a:prstGeom>
          <a:noFill/>
          <a:ln w="9525">
            <a:noFill/>
            <a:miter lim="800000"/>
            <a:headEnd/>
            <a:tailEnd/>
          </a:ln>
        </p:spPr>
        <p:txBody>
          <a:bodyPr/>
          <a:lstStyle/>
          <a:p>
            <a:pPr marL="342900" indent="-342900" algn="ctr">
              <a:lnSpc>
                <a:spcPct val="75000"/>
              </a:lnSpc>
              <a:spcBef>
                <a:spcPct val="45000"/>
              </a:spcBef>
            </a:pPr>
            <a:r>
              <a:rPr lang="en-US" b="1" dirty="0">
                <a:solidFill>
                  <a:srgbClr val="7B726B"/>
                </a:solidFill>
                <a:latin typeface="Lucida Sans Unicode" pitchFamily="34" charset="0"/>
                <a:cs typeface="Lucida Sans Unicode" pitchFamily="34" charset="0"/>
              </a:rPr>
              <a:t>Metal Roof</a:t>
            </a:r>
          </a:p>
          <a:p>
            <a:pPr marL="342900" indent="-342900" algn="ctr">
              <a:lnSpc>
                <a:spcPct val="75000"/>
              </a:lnSpc>
              <a:spcBef>
                <a:spcPct val="45000"/>
              </a:spcBef>
            </a:pPr>
            <a:r>
              <a:rPr lang="en-US" b="1" dirty="0">
                <a:solidFill>
                  <a:srgbClr val="7B726B"/>
                </a:solidFill>
                <a:latin typeface="Lucida Sans Unicode" pitchFamily="34" charset="0"/>
                <a:cs typeface="Lucida Sans Unicode" pitchFamily="34" charset="0"/>
              </a:rPr>
              <a:t>Anchor</a:t>
            </a:r>
          </a:p>
        </p:txBody>
      </p:sp>
      <p:sp>
        <p:nvSpPr>
          <p:cNvPr id="21511" name="Rectangle 8"/>
          <p:cNvSpPr>
            <a:spLocks noChangeArrowheads="1"/>
          </p:cNvSpPr>
          <p:nvPr/>
        </p:nvSpPr>
        <p:spPr bwMode="auto">
          <a:xfrm>
            <a:off x="1378407" y="1409700"/>
            <a:ext cx="1828800" cy="685800"/>
          </a:xfrm>
          <a:prstGeom prst="rect">
            <a:avLst/>
          </a:prstGeom>
          <a:noFill/>
          <a:ln w="9525">
            <a:noFill/>
            <a:miter lim="800000"/>
            <a:headEnd/>
            <a:tailEnd/>
          </a:ln>
        </p:spPr>
        <p:txBody>
          <a:bodyPr/>
          <a:lstStyle/>
          <a:p>
            <a:pPr marL="342900" indent="-342900" algn="ctr">
              <a:lnSpc>
                <a:spcPct val="75000"/>
              </a:lnSpc>
              <a:spcBef>
                <a:spcPct val="45000"/>
              </a:spcBef>
            </a:pPr>
            <a:r>
              <a:rPr lang="en-US" b="1" dirty="0">
                <a:solidFill>
                  <a:srgbClr val="7B726B"/>
                </a:solidFill>
                <a:latin typeface="Lucida Sans Unicode" pitchFamily="34" charset="0"/>
                <a:cs typeface="Lucida Sans Unicode" pitchFamily="34" charset="0"/>
              </a:rPr>
              <a:t>Permanent</a:t>
            </a:r>
          </a:p>
          <a:p>
            <a:pPr marL="342900" indent="-342900" algn="ctr">
              <a:lnSpc>
                <a:spcPct val="75000"/>
              </a:lnSpc>
              <a:spcBef>
                <a:spcPct val="45000"/>
              </a:spcBef>
            </a:pPr>
            <a:r>
              <a:rPr lang="en-US" b="1" dirty="0">
                <a:solidFill>
                  <a:srgbClr val="7B726B"/>
                </a:solidFill>
                <a:latin typeface="Lucida Sans Unicode" pitchFamily="34" charset="0"/>
                <a:cs typeface="Lucida Sans Unicode" pitchFamily="34" charset="0"/>
              </a:rPr>
              <a:t>Anchors</a:t>
            </a:r>
          </a:p>
        </p:txBody>
      </p:sp>
      <p:pic>
        <p:nvPicPr>
          <p:cNvPr id="21513" name="Picture 18" descr="slide113_6_thumb"/>
          <p:cNvPicPr>
            <a:picLocks noChangeAspect="1" noChangeArrowheads="1"/>
          </p:cNvPicPr>
          <p:nvPr/>
        </p:nvPicPr>
        <p:blipFill>
          <a:blip r:embed="rId5"/>
          <a:srcRect/>
          <a:stretch>
            <a:fillRect/>
          </a:stretch>
        </p:blipFill>
        <p:spPr bwMode="auto">
          <a:xfrm>
            <a:off x="7474866" y="1161156"/>
            <a:ext cx="685800" cy="2149475"/>
          </a:xfrm>
          <a:prstGeom prst="rect">
            <a:avLst/>
          </a:prstGeom>
          <a:noFill/>
          <a:ln w="9525">
            <a:noFill/>
            <a:miter lim="800000"/>
            <a:headEnd/>
            <a:tailEnd/>
          </a:ln>
        </p:spPr>
      </p:pic>
      <p:pic>
        <p:nvPicPr>
          <p:cNvPr id="21514" name="Picture 19" descr="slide113_4_thumb"/>
          <p:cNvPicPr>
            <a:picLocks noChangeAspect="1" noChangeArrowheads="1"/>
          </p:cNvPicPr>
          <p:nvPr/>
        </p:nvPicPr>
        <p:blipFill>
          <a:blip r:embed="rId6"/>
          <a:srcRect/>
          <a:stretch>
            <a:fillRect/>
          </a:stretch>
        </p:blipFill>
        <p:spPr bwMode="auto">
          <a:xfrm>
            <a:off x="5617032" y="1447824"/>
            <a:ext cx="1544638" cy="1685925"/>
          </a:xfrm>
          <a:prstGeom prst="rect">
            <a:avLst/>
          </a:prstGeom>
          <a:noFill/>
          <a:ln w="9525">
            <a:noFill/>
            <a:miter lim="800000"/>
            <a:headEnd/>
            <a:tailEnd/>
          </a:ln>
        </p:spPr>
      </p:pic>
      <p:pic>
        <p:nvPicPr>
          <p:cNvPr id="21515" name="Picture 20" descr="slide113_5_thumb"/>
          <p:cNvPicPr>
            <a:picLocks noChangeAspect="1" noChangeArrowheads="1"/>
          </p:cNvPicPr>
          <p:nvPr/>
        </p:nvPicPr>
        <p:blipFill>
          <a:blip r:embed="rId7"/>
          <a:srcRect/>
          <a:stretch>
            <a:fillRect/>
          </a:stretch>
        </p:blipFill>
        <p:spPr bwMode="auto">
          <a:xfrm>
            <a:off x="5438284" y="4394203"/>
            <a:ext cx="2101850" cy="15700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0" y="2130425"/>
            <a:ext cx="9143999" cy="1470025"/>
          </a:xfrm>
        </p:spPr>
        <p:txBody>
          <a:bodyPr>
            <a:normAutofit/>
          </a:bodyPr>
          <a:lstStyle/>
          <a:p>
            <a:r>
              <a:rPr lang="en-US" sz="3600" dirty="0" smtClean="0"/>
              <a:t>Why do we need fall protection?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8526"/>
            <a:ext cx="8229600" cy="1143000"/>
          </a:xfrm>
        </p:spPr>
        <p:txBody>
          <a:bodyPr/>
          <a:lstStyle/>
          <a:p>
            <a:r>
              <a:rPr lang="en-US" dirty="0" smtClean="0"/>
              <a:t>Use of Eye Bolts</a:t>
            </a:r>
          </a:p>
        </p:txBody>
      </p:sp>
      <p:sp>
        <p:nvSpPr>
          <p:cNvPr id="22531" name="Rectangle 3"/>
          <p:cNvSpPr>
            <a:spLocks noGrp="1" noChangeArrowheads="1"/>
          </p:cNvSpPr>
          <p:nvPr>
            <p:ph type="body" sz="half" idx="1"/>
          </p:nvPr>
        </p:nvSpPr>
        <p:spPr>
          <a:xfrm>
            <a:off x="457200" y="1600200"/>
            <a:ext cx="3878946" cy="4525963"/>
          </a:xfrm>
        </p:spPr>
        <p:txBody>
          <a:bodyPr/>
          <a:lstStyle/>
          <a:p>
            <a:r>
              <a:rPr lang="en-US" dirty="0" smtClean="0"/>
              <a:t>Rated for loading parallel to the bolt axis.</a:t>
            </a:r>
          </a:p>
          <a:p>
            <a:r>
              <a:rPr lang="en-US" dirty="0" smtClean="0"/>
              <a:t>If wall mounted, the rating perpendicular to the axis must be good for 5,000 lbs. per employee.</a:t>
            </a:r>
          </a:p>
        </p:txBody>
      </p:sp>
      <p:pic>
        <p:nvPicPr>
          <p:cNvPr id="22532" name="Picture 4" descr="eyebolt"/>
          <p:cNvPicPr>
            <a:picLocks noGrp="1" noChangeAspect="1" noChangeArrowheads="1"/>
          </p:cNvPicPr>
          <p:nvPr>
            <p:ph type="clipArt" sz="half" idx="2"/>
          </p:nvPr>
        </p:nvPicPr>
        <p:blipFill>
          <a:blip r:embed="rId2"/>
          <a:srcRect/>
          <a:stretch>
            <a:fillRect/>
          </a:stretch>
        </p:blipFill>
        <p:spPr>
          <a:xfrm>
            <a:off x="5539032" y="1625609"/>
            <a:ext cx="3492262" cy="2836306"/>
          </a:xfrm>
        </p:spPr>
      </p:pic>
      <p:sp>
        <p:nvSpPr>
          <p:cNvPr id="22533" name="Line 5"/>
          <p:cNvSpPr>
            <a:spLocks noChangeShapeType="1"/>
          </p:cNvSpPr>
          <p:nvPr/>
        </p:nvSpPr>
        <p:spPr bwMode="auto">
          <a:xfrm flipH="1">
            <a:off x="4415976" y="2968182"/>
            <a:ext cx="1066800" cy="0"/>
          </a:xfrm>
          <a:prstGeom prst="line">
            <a:avLst/>
          </a:prstGeom>
          <a:noFill/>
          <a:ln w="76200">
            <a:solidFill>
              <a:srgbClr val="FF0000"/>
            </a:solidFill>
            <a:round/>
            <a:headEnd/>
            <a:tailEnd type="triangle" w="med" len="med"/>
          </a:ln>
        </p:spPr>
        <p:txBody>
          <a:bodyPr/>
          <a:lstStyle/>
          <a:p>
            <a:pPr algn="ctr"/>
            <a:endParaRPr lang="en-US" sz="2000">
              <a:solidFill>
                <a:srgbClr val="7B726B"/>
              </a:solidFill>
              <a:latin typeface="Lucida Sans Unicode" pitchFamily="34" charset="0"/>
              <a:cs typeface="Lucida Sans Unicode" pitchFamily="34" charset="0"/>
            </a:endParaRPr>
          </a:p>
        </p:txBody>
      </p:sp>
      <p:sp>
        <p:nvSpPr>
          <p:cNvPr id="22534" name="Line 6"/>
          <p:cNvSpPr>
            <a:spLocks noChangeShapeType="1"/>
          </p:cNvSpPr>
          <p:nvPr/>
        </p:nvSpPr>
        <p:spPr bwMode="auto">
          <a:xfrm>
            <a:off x="6422574" y="3878952"/>
            <a:ext cx="0" cy="914400"/>
          </a:xfrm>
          <a:prstGeom prst="line">
            <a:avLst/>
          </a:prstGeom>
          <a:noFill/>
          <a:ln w="76200">
            <a:solidFill>
              <a:srgbClr val="FF0000"/>
            </a:solidFill>
            <a:round/>
            <a:headEnd/>
            <a:tailEnd type="triangle" w="med" len="med"/>
          </a:ln>
        </p:spPr>
        <p:txBody>
          <a:bodyPr/>
          <a:lstStyle/>
          <a:p>
            <a:endParaRPr lang="en-US"/>
          </a:p>
        </p:txBody>
      </p:sp>
      <p:sp>
        <p:nvSpPr>
          <p:cNvPr id="22535" name="Text Box 7"/>
          <p:cNvSpPr txBox="1">
            <a:spLocks noChangeArrowheads="1"/>
          </p:cNvSpPr>
          <p:nvPr/>
        </p:nvSpPr>
        <p:spPr bwMode="auto">
          <a:xfrm>
            <a:off x="4336146" y="3153240"/>
            <a:ext cx="1295400" cy="400110"/>
          </a:xfrm>
          <a:prstGeom prst="rect">
            <a:avLst/>
          </a:prstGeom>
          <a:noFill/>
          <a:ln w="9525">
            <a:noFill/>
            <a:miter lim="800000"/>
            <a:headEnd/>
            <a:tailEnd/>
          </a:ln>
        </p:spPr>
        <p:txBody>
          <a:bodyPr>
            <a:spAutoFit/>
          </a:bodyPr>
          <a:lstStyle/>
          <a:p>
            <a:pPr algn="ctr">
              <a:spcBef>
                <a:spcPct val="50000"/>
              </a:spcBef>
            </a:pPr>
            <a:r>
              <a:rPr lang="en-US" sz="2000" b="1" dirty="0">
                <a:solidFill>
                  <a:srgbClr val="7B726B"/>
                </a:solidFill>
                <a:latin typeface="Lucida Sans Unicode" pitchFamily="34" charset="0"/>
                <a:cs typeface="Lucida Sans Unicode" pitchFamily="34" charset="0"/>
              </a:rPr>
              <a:t>Rated</a:t>
            </a:r>
          </a:p>
        </p:txBody>
      </p:sp>
      <p:sp>
        <p:nvSpPr>
          <p:cNvPr id="22536" name="Text Box 8"/>
          <p:cNvSpPr txBox="1">
            <a:spLocks noChangeArrowheads="1"/>
          </p:cNvSpPr>
          <p:nvPr/>
        </p:nvSpPr>
        <p:spPr bwMode="auto">
          <a:xfrm>
            <a:off x="5798460" y="4699014"/>
            <a:ext cx="1295400" cy="400110"/>
          </a:xfrm>
          <a:prstGeom prst="rect">
            <a:avLst/>
          </a:prstGeom>
          <a:noFill/>
          <a:ln w="9525">
            <a:noFill/>
            <a:miter lim="800000"/>
            <a:headEnd/>
            <a:tailEnd/>
          </a:ln>
        </p:spPr>
        <p:txBody>
          <a:bodyPr>
            <a:spAutoFit/>
          </a:bodyPr>
          <a:lstStyle/>
          <a:p>
            <a:pPr algn="ctr">
              <a:spcBef>
                <a:spcPct val="50000"/>
              </a:spcBef>
            </a:pPr>
            <a:r>
              <a:rPr lang="en-US" sz="2000" b="1" dirty="0">
                <a:solidFill>
                  <a:srgbClr val="7B726B"/>
                </a:solidFill>
                <a:latin typeface="Lucida Sans Unicode" pitchFamily="34" charset="0"/>
                <a:cs typeface="Lucida Sans Unicode" pitchFamily="34" charset="0"/>
              </a:rPr>
              <a:t>Needed</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Girder Grip Anchorage Rings</a:t>
            </a:r>
          </a:p>
        </p:txBody>
      </p:sp>
      <p:sp>
        <p:nvSpPr>
          <p:cNvPr id="23555" name="Rectangle 3"/>
          <p:cNvSpPr>
            <a:spLocks noGrp="1" noChangeArrowheads="1"/>
          </p:cNvSpPr>
          <p:nvPr>
            <p:ph type="body" sz="half" idx="4294967295"/>
          </p:nvPr>
        </p:nvSpPr>
        <p:spPr>
          <a:xfrm>
            <a:off x="551532" y="1469574"/>
            <a:ext cx="2946411" cy="4525963"/>
          </a:xfrm>
        </p:spPr>
        <p:txBody>
          <a:bodyPr/>
          <a:lstStyle/>
          <a:p>
            <a:r>
              <a:rPr lang="en-US" dirty="0" smtClean="0"/>
              <a:t>These attachments can be mounted through bolt holes on steel members.</a:t>
            </a:r>
          </a:p>
          <a:p>
            <a:r>
              <a:rPr lang="en-US" dirty="0" smtClean="0"/>
              <a:t>They are rated at 5,000 lbs. in all directions.</a:t>
            </a:r>
          </a:p>
        </p:txBody>
      </p:sp>
      <p:pic>
        <p:nvPicPr>
          <p:cNvPr id="23556" name="Picture 6" descr="slide115_1_thumb"/>
          <p:cNvPicPr>
            <a:picLocks noChangeAspect="1" noChangeArrowheads="1"/>
          </p:cNvPicPr>
          <p:nvPr/>
        </p:nvPicPr>
        <p:blipFill>
          <a:blip r:embed="rId3"/>
          <a:srcRect/>
          <a:stretch>
            <a:fillRect/>
          </a:stretch>
        </p:blipFill>
        <p:spPr bwMode="auto">
          <a:xfrm>
            <a:off x="3555997" y="2374910"/>
            <a:ext cx="2975918" cy="3960586"/>
          </a:xfrm>
          <a:prstGeom prst="rect">
            <a:avLst/>
          </a:prstGeom>
          <a:noFill/>
          <a:ln w="9525">
            <a:noFill/>
            <a:miter lim="800000"/>
            <a:headEnd/>
            <a:tailEnd/>
          </a:ln>
        </p:spPr>
      </p:pic>
      <p:pic>
        <p:nvPicPr>
          <p:cNvPr id="23557" name="Picture 9" descr="slide115_2_thumb"/>
          <p:cNvPicPr>
            <a:picLocks noChangeAspect="1" noChangeArrowheads="1"/>
          </p:cNvPicPr>
          <p:nvPr/>
        </p:nvPicPr>
        <p:blipFill>
          <a:blip r:embed="rId4"/>
          <a:srcRect/>
          <a:stretch>
            <a:fillRect/>
          </a:stretch>
        </p:blipFill>
        <p:spPr bwMode="auto">
          <a:xfrm>
            <a:off x="5176250" y="1052305"/>
            <a:ext cx="3706498" cy="22569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8" descr="slide116_3_thumb"/>
          <p:cNvPicPr>
            <a:picLocks noChangeAspect="1" noChangeArrowheads="1"/>
          </p:cNvPicPr>
          <p:nvPr/>
        </p:nvPicPr>
        <p:blipFill>
          <a:blip r:embed="rId3"/>
          <a:srcRect/>
          <a:stretch>
            <a:fillRect/>
          </a:stretch>
        </p:blipFill>
        <p:spPr bwMode="auto">
          <a:xfrm>
            <a:off x="3962400" y="1660525"/>
            <a:ext cx="4675188" cy="3749675"/>
          </a:xfrm>
          <a:prstGeom prst="rect">
            <a:avLst/>
          </a:prstGeom>
          <a:noFill/>
          <a:ln w="9525">
            <a:noFill/>
            <a:miter lim="800000"/>
            <a:headEnd/>
            <a:tailEnd/>
          </a:ln>
        </p:spPr>
      </p:pic>
      <p:pic>
        <p:nvPicPr>
          <p:cNvPr id="24579" name="Picture 17" descr="slide116_2_thumb"/>
          <p:cNvPicPr>
            <a:picLocks noChangeAspect="1" noChangeArrowheads="1"/>
          </p:cNvPicPr>
          <p:nvPr/>
        </p:nvPicPr>
        <p:blipFill>
          <a:blip r:embed="rId4"/>
          <a:srcRect/>
          <a:stretch>
            <a:fillRect/>
          </a:stretch>
        </p:blipFill>
        <p:spPr bwMode="auto">
          <a:xfrm>
            <a:off x="457200" y="4325250"/>
            <a:ext cx="3349625" cy="2025650"/>
          </a:xfrm>
          <a:prstGeom prst="rect">
            <a:avLst/>
          </a:prstGeom>
          <a:noFill/>
          <a:ln w="9525">
            <a:noFill/>
            <a:miter lim="800000"/>
            <a:headEnd/>
            <a:tailEnd/>
          </a:ln>
        </p:spPr>
      </p:pic>
      <p:pic>
        <p:nvPicPr>
          <p:cNvPr id="24580" name="Picture 15" descr="slide116_1_thumb"/>
          <p:cNvPicPr>
            <a:picLocks noChangeAspect="1" noChangeArrowheads="1"/>
          </p:cNvPicPr>
          <p:nvPr/>
        </p:nvPicPr>
        <p:blipFill>
          <a:blip r:embed="rId5"/>
          <a:srcRect/>
          <a:stretch>
            <a:fillRect/>
          </a:stretch>
        </p:blipFill>
        <p:spPr bwMode="auto">
          <a:xfrm>
            <a:off x="947052" y="2070325"/>
            <a:ext cx="2444750" cy="1779587"/>
          </a:xfrm>
          <a:prstGeom prst="rect">
            <a:avLst/>
          </a:prstGeom>
          <a:noFill/>
          <a:ln w="9525">
            <a:noFill/>
            <a:miter lim="800000"/>
            <a:headEnd/>
            <a:tailEnd/>
          </a:ln>
        </p:spPr>
      </p:pic>
      <p:sp>
        <p:nvSpPr>
          <p:cNvPr id="24582" name="Oval 6"/>
          <p:cNvSpPr>
            <a:spLocks noChangeArrowheads="1"/>
          </p:cNvSpPr>
          <p:nvPr/>
        </p:nvSpPr>
        <p:spPr bwMode="auto">
          <a:xfrm>
            <a:off x="4343400" y="3429000"/>
            <a:ext cx="1219200" cy="1219200"/>
          </a:xfrm>
          <a:prstGeom prst="ellipse">
            <a:avLst/>
          </a:prstGeom>
          <a:noFill/>
          <a:ln w="76200">
            <a:solidFill>
              <a:srgbClr val="FF0000"/>
            </a:solidFill>
            <a:round/>
            <a:headEnd/>
            <a:tailEnd/>
          </a:ln>
        </p:spPr>
        <p:txBody>
          <a:bodyPr wrap="none" anchor="ctr"/>
          <a:lstStyle/>
          <a:p>
            <a:endParaRPr lang="en-US" dirty="0">
              <a:solidFill>
                <a:srgbClr val="FF0000"/>
              </a:solidFill>
            </a:endParaRPr>
          </a:p>
        </p:txBody>
      </p:sp>
      <p:sp>
        <p:nvSpPr>
          <p:cNvPr id="24583" name="Line 7"/>
          <p:cNvSpPr>
            <a:spLocks noChangeShapeType="1"/>
          </p:cNvSpPr>
          <p:nvPr/>
        </p:nvSpPr>
        <p:spPr bwMode="auto">
          <a:xfrm flipV="1">
            <a:off x="1984824" y="2569026"/>
            <a:ext cx="838200" cy="0"/>
          </a:xfrm>
          <a:prstGeom prst="line">
            <a:avLst/>
          </a:prstGeom>
          <a:noFill/>
          <a:ln w="76200">
            <a:solidFill>
              <a:srgbClr val="FF0000"/>
            </a:solidFill>
            <a:round/>
            <a:headEnd type="triangle" w="med" len="med"/>
            <a:tailEnd type="triangle" w="med" len="med"/>
          </a:ln>
        </p:spPr>
        <p:txBody>
          <a:bodyPr/>
          <a:lstStyle/>
          <a:p>
            <a:endParaRPr lang="en-US"/>
          </a:p>
        </p:txBody>
      </p:sp>
      <p:sp>
        <p:nvSpPr>
          <p:cNvPr id="24584" name="Text Box 8"/>
          <p:cNvSpPr txBox="1">
            <a:spLocks noChangeArrowheads="1"/>
          </p:cNvSpPr>
          <p:nvPr/>
        </p:nvSpPr>
        <p:spPr bwMode="auto">
          <a:xfrm>
            <a:off x="1498583" y="1803402"/>
            <a:ext cx="1397955" cy="366713"/>
          </a:xfrm>
          <a:prstGeom prst="rect">
            <a:avLst/>
          </a:prstGeom>
          <a:noFill/>
          <a:ln w="9525">
            <a:noFill/>
            <a:miter lim="800000"/>
            <a:headEnd/>
            <a:tailEnd/>
          </a:ln>
        </p:spPr>
        <p:txBody>
          <a:bodyPr wrap="square">
            <a:spAutoFit/>
          </a:bodyPr>
          <a:lstStyle/>
          <a:p>
            <a:pPr algn="ctr">
              <a:spcBef>
                <a:spcPct val="50000"/>
              </a:spcBef>
            </a:pPr>
            <a:r>
              <a:rPr lang="en-US" b="1" dirty="0">
                <a:solidFill>
                  <a:srgbClr val="7B726B"/>
                </a:solidFill>
                <a:latin typeface="Lucida Sans Unicode" pitchFamily="34" charset="0"/>
                <a:cs typeface="Lucida Sans Unicode" pitchFamily="34" charset="0"/>
              </a:rPr>
              <a:t>TIGHT</a:t>
            </a:r>
          </a:p>
        </p:txBody>
      </p:sp>
      <p:sp>
        <p:nvSpPr>
          <p:cNvPr id="24585" name="Oval 9"/>
          <p:cNvSpPr>
            <a:spLocks noChangeArrowheads="1"/>
          </p:cNvSpPr>
          <p:nvPr/>
        </p:nvSpPr>
        <p:spPr bwMode="auto">
          <a:xfrm>
            <a:off x="838200" y="4419600"/>
            <a:ext cx="914400" cy="838200"/>
          </a:xfrm>
          <a:prstGeom prst="ellipse">
            <a:avLst/>
          </a:prstGeom>
          <a:noFill/>
          <a:ln w="57150">
            <a:solidFill>
              <a:srgbClr val="FF0000"/>
            </a:solidFill>
            <a:round/>
            <a:headEnd/>
            <a:tailEnd/>
          </a:ln>
        </p:spPr>
        <p:txBody>
          <a:bodyPr wrap="none" anchor="ctr"/>
          <a:lstStyle/>
          <a:p>
            <a:endParaRPr lang="en-US"/>
          </a:p>
        </p:txBody>
      </p:sp>
      <p:sp>
        <p:nvSpPr>
          <p:cNvPr id="24586" name="Text Box 10"/>
          <p:cNvSpPr txBox="1">
            <a:spLocks noChangeArrowheads="1"/>
          </p:cNvSpPr>
          <p:nvPr/>
        </p:nvSpPr>
        <p:spPr bwMode="auto">
          <a:xfrm>
            <a:off x="1353467" y="4060374"/>
            <a:ext cx="1770743" cy="366713"/>
          </a:xfrm>
          <a:prstGeom prst="rect">
            <a:avLst/>
          </a:prstGeom>
          <a:noFill/>
          <a:ln w="9525">
            <a:noFill/>
            <a:miter lim="800000"/>
            <a:headEnd/>
            <a:tailEnd/>
          </a:ln>
        </p:spPr>
        <p:txBody>
          <a:bodyPr wrap="square">
            <a:spAutoFit/>
          </a:bodyPr>
          <a:lstStyle/>
          <a:p>
            <a:pPr algn="ctr">
              <a:spcBef>
                <a:spcPct val="50000"/>
              </a:spcBef>
            </a:pPr>
            <a:r>
              <a:rPr lang="en-US" b="1" dirty="0">
                <a:solidFill>
                  <a:srgbClr val="7B726B"/>
                </a:solidFill>
                <a:latin typeface="Lucida Sans Unicode" pitchFamily="34" charset="0"/>
                <a:cs typeface="Lucida Sans Unicode" pitchFamily="34" charset="0"/>
              </a:rPr>
              <a:t>PIN SET</a:t>
            </a:r>
          </a:p>
        </p:txBody>
      </p:sp>
      <p:sp>
        <p:nvSpPr>
          <p:cNvPr id="24587" name="Text Box 11"/>
          <p:cNvSpPr txBox="1">
            <a:spLocks noChangeArrowheads="1"/>
          </p:cNvSpPr>
          <p:nvPr/>
        </p:nvSpPr>
        <p:spPr bwMode="auto">
          <a:xfrm>
            <a:off x="5504544" y="1700993"/>
            <a:ext cx="1770743" cy="369332"/>
          </a:xfrm>
          <a:prstGeom prst="rect">
            <a:avLst/>
          </a:prstGeom>
          <a:noFill/>
          <a:ln w="9525">
            <a:noFill/>
            <a:miter lim="800000"/>
            <a:headEnd/>
            <a:tailEnd/>
          </a:ln>
        </p:spPr>
        <p:txBody>
          <a:bodyPr wrap="square">
            <a:spAutoFit/>
          </a:bodyPr>
          <a:lstStyle/>
          <a:p>
            <a:pPr algn="ctr">
              <a:spcBef>
                <a:spcPct val="50000"/>
              </a:spcBef>
            </a:pPr>
            <a:r>
              <a:rPr lang="en-US" b="1" dirty="0">
                <a:solidFill>
                  <a:srgbClr val="7B726B"/>
                </a:solidFill>
                <a:latin typeface="Lucida Sans Unicode" pitchFamily="34" charset="0"/>
                <a:cs typeface="Lucida Sans Unicode" pitchFamily="34" charset="0"/>
              </a:rPr>
              <a:t>BEAM CLAMP</a:t>
            </a:r>
          </a:p>
        </p:txBody>
      </p:sp>
      <p:sp>
        <p:nvSpPr>
          <p:cNvPr id="24588" name="Rectangle 12"/>
          <p:cNvSpPr>
            <a:spLocks noChangeArrowheads="1"/>
          </p:cNvSpPr>
          <p:nvPr/>
        </p:nvSpPr>
        <p:spPr bwMode="auto">
          <a:xfrm>
            <a:off x="457200" y="1066800"/>
            <a:ext cx="8153400" cy="573234"/>
          </a:xfrm>
          <a:prstGeom prst="rect">
            <a:avLst/>
          </a:prstGeom>
          <a:noFill/>
          <a:ln w="9525">
            <a:noFill/>
            <a:miter lim="800000"/>
            <a:headEnd/>
            <a:tailEnd/>
          </a:ln>
        </p:spPr>
        <p:txBody>
          <a:bodyPr>
            <a:spAutoFit/>
          </a:bodyPr>
          <a:lstStyle/>
          <a:p>
            <a:pPr>
              <a:lnSpc>
                <a:spcPct val="75000"/>
              </a:lnSpc>
              <a:spcBef>
                <a:spcPct val="40000"/>
              </a:spcBef>
            </a:pPr>
            <a:r>
              <a:rPr lang="en-US" sz="2000" dirty="0">
                <a:solidFill>
                  <a:srgbClr val="7B726B"/>
                </a:solidFill>
                <a:latin typeface="Lucida Sans Unicode" pitchFamily="34" charset="0"/>
                <a:cs typeface="Lucida Sans Unicode" pitchFamily="34" charset="0"/>
              </a:rPr>
              <a:t>Beam clamps can make an effective anchorage when used properly, and with the correct </a:t>
            </a:r>
            <a:r>
              <a:rPr lang="en-US" sz="2000" dirty="0" smtClean="0">
                <a:solidFill>
                  <a:srgbClr val="7B726B"/>
                </a:solidFill>
                <a:latin typeface="Lucida Sans Unicode" pitchFamily="34" charset="0"/>
                <a:cs typeface="Lucida Sans Unicode" pitchFamily="34" charset="0"/>
              </a:rPr>
              <a:t>lanyard.</a:t>
            </a:r>
            <a:endParaRPr lang="en-US" sz="2000" dirty="0">
              <a:solidFill>
                <a:srgbClr val="7B726B"/>
              </a:solidFill>
              <a:latin typeface="Lucida Sans Unicode" pitchFamily="34" charset="0"/>
              <a:cs typeface="Lucida Sans Unicode" pitchFamily="34" charset="0"/>
            </a:endParaRPr>
          </a:p>
        </p:txBody>
      </p:sp>
      <p:sp>
        <p:nvSpPr>
          <p:cNvPr id="24589" name="Text Box 13"/>
          <p:cNvSpPr txBox="1">
            <a:spLocks noChangeArrowheads="1"/>
          </p:cNvSpPr>
          <p:nvPr/>
        </p:nvSpPr>
        <p:spPr bwMode="auto">
          <a:xfrm>
            <a:off x="3886200" y="5486400"/>
            <a:ext cx="4876800" cy="707886"/>
          </a:xfrm>
          <a:prstGeom prst="rect">
            <a:avLst/>
          </a:prstGeom>
          <a:noFill/>
          <a:ln w="9525">
            <a:noFill/>
            <a:miter lim="800000"/>
            <a:headEnd/>
            <a:tailEnd/>
          </a:ln>
        </p:spPr>
        <p:txBody>
          <a:bodyPr>
            <a:spAutoFit/>
          </a:bodyPr>
          <a:lstStyle/>
          <a:p>
            <a:pPr>
              <a:spcBef>
                <a:spcPct val="50000"/>
              </a:spcBef>
            </a:pPr>
            <a:r>
              <a:rPr lang="en-US" sz="2000" dirty="0">
                <a:solidFill>
                  <a:srgbClr val="7B726B"/>
                </a:solidFill>
                <a:latin typeface="Lucida Sans Unicode" pitchFamily="34" charset="0"/>
                <a:cs typeface="Lucida Sans Unicode" pitchFamily="34" charset="0"/>
              </a:rPr>
              <a:t>Be sure pin is inserted full length and clamp is tight.</a:t>
            </a:r>
          </a:p>
        </p:txBody>
      </p:sp>
      <p:sp>
        <p:nvSpPr>
          <p:cNvPr id="14" name="Title 13"/>
          <p:cNvSpPr>
            <a:spLocks noGrp="1"/>
          </p:cNvSpPr>
          <p:nvPr>
            <p:ph type="title"/>
          </p:nvPr>
        </p:nvSpPr>
        <p:spPr>
          <a:xfrm>
            <a:off x="496956" y="154108"/>
            <a:ext cx="8325950" cy="1143000"/>
          </a:xfrm>
        </p:spPr>
        <p:txBody>
          <a:bodyPr/>
          <a:lstStyle/>
          <a:p>
            <a:r>
              <a:rPr lang="en-US" dirty="0" smtClean="0"/>
              <a:t>Bean clamps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slide117_thumb"/>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5603" name="Text Box 4"/>
          <p:cNvSpPr txBox="1">
            <a:spLocks noChangeArrowheads="1"/>
          </p:cNvSpPr>
          <p:nvPr/>
        </p:nvSpPr>
        <p:spPr bwMode="auto">
          <a:xfrm>
            <a:off x="228600" y="5791200"/>
            <a:ext cx="7620000" cy="830997"/>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Lucida Sans" pitchFamily="34" charset="0"/>
              </a:rPr>
              <a:t>Beware of potential for pulling off of coped ends on filler beams!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Horizontal Life Lines</a:t>
            </a:r>
          </a:p>
        </p:txBody>
      </p:sp>
      <p:sp>
        <p:nvSpPr>
          <p:cNvPr id="26627" name="Rectangle 3"/>
          <p:cNvSpPr>
            <a:spLocks noGrp="1" noChangeArrowheads="1"/>
          </p:cNvSpPr>
          <p:nvPr>
            <p:ph type="body" sz="half" idx="4294967295"/>
          </p:nvPr>
        </p:nvSpPr>
        <p:spPr>
          <a:xfrm>
            <a:off x="566046" y="1440546"/>
            <a:ext cx="4038600" cy="2449283"/>
          </a:xfrm>
        </p:spPr>
        <p:txBody>
          <a:bodyPr/>
          <a:lstStyle/>
          <a:p>
            <a:r>
              <a:rPr lang="en-US" dirty="0" smtClean="0"/>
              <a:t>Provide maneuverability.</a:t>
            </a:r>
          </a:p>
          <a:p>
            <a:r>
              <a:rPr lang="en-US" dirty="0" smtClean="0"/>
              <a:t>Must be designed, installed and used under the guidance of a qualified </a:t>
            </a:r>
            <a:r>
              <a:rPr lang="en-US" dirty="0" smtClean="0"/>
              <a:t>person.</a:t>
            </a:r>
            <a:endParaRPr lang="en-US" dirty="0" smtClean="0"/>
          </a:p>
          <a:p>
            <a:pPr lvl="1"/>
            <a:endParaRPr lang="en-US" dirty="0" smtClean="0"/>
          </a:p>
        </p:txBody>
      </p:sp>
      <p:pic>
        <p:nvPicPr>
          <p:cNvPr id="26628" name="Picture 6" descr="slide118_1_thumb"/>
          <p:cNvPicPr>
            <a:picLocks noChangeAspect="1" noChangeArrowheads="1"/>
          </p:cNvPicPr>
          <p:nvPr/>
        </p:nvPicPr>
        <p:blipFill>
          <a:blip r:embed="rId3"/>
          <a:srcRect/>
          <a:stretch>
            <a:fillRect/>
          </a:stretch>
        </p:blipFill>
        <p:spPr bwMode="auto">
          <a:xfrm>
            <a:off x="72570" y="4559300"/>
            <a:ext cx="4641850" cy="1970088"/>
          </a:xfrm>
          <a:prstGeom prst="rect">
            <a:avLst/>
          </a:prstGeom>
          <a:noFill/>
          <a:ln w="9525">
            <a:noFill/>
            <a:miter lim="800000"/>
            <a:headEnd/>
            <a:tailEnd/>
          </a:ln>
        </p:spPr>
      </p:pic>
      <p:pic>
        <p:nvPicPr>
          <p:cNvPr id="26629" name="Picture 9" descr="slide118_2_thumb"/>
          <p:cNvPicPr>
            <a:picLocks noChangeAspect="1" noChangeArrowheads="1"/>
          </p:cNvPicPr>
          <p:nvPr/>
        </p:nvPicPr>
        <p:blipFill>
          <a:blip r:embed="rId4"/>
          <a:srcRect/>
          <a:stretch>
            <a:fillRect/>
          </a:stretch>
        </p:blipFill>
        <p:spPr bwMode="auto">
          <a:xfrm>
            <a:off x="4755926" y="2090070"/>
            <a:ext cx="4271962" cy="3786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Line Stanchions</a:t>
            </a:r>
          </a:p>
        </p:txBody>
      </p:sp>
      <p:sp>
        <p:nvSpPr>
          <p:cNvPr id="27651" name="Rectangle 3"/>
          <p:cNvSpPr>
            <a:spLocks noGrp="1" noChangeArrowheads="1"/>
          </p:cNvSpPr>
          <p:nvPr>
            <p:ph type="body" sz="half" idx="4294967295"/>
          </p:nvPr>
        </p:nvSpPr>
        <p:spPr>
          <a:xfrm>
            <a:off x="551532" y="1600200"/>
            <a:ext cx="4038600" cy="4525963"/>
          </a:xfrm>
        </p:spPr>
        <p:txBody>
          <a:bodyPr/>
          <a:lstStyle/>
          <a:p>
            <a:r>
              <a:rPr lang="en-US" dirty="0" smtClean="0"/>
              <a:t>The connection of the line stanchion to the flange must support the bending moment applied to the base.</a:t>
            </a:r>
          </a:p>
        </p:txBody>
      </p:sp>
      <p:pic>
        <p:nvPicPr>
          <p:cNvPr id="27652" name="Picture 4" descr="horiz stanchon"/>
          <p:cNvPicPr>
            <a:picLocks noGrp="1" noChangeAspect="1" noChangeArrowheads="1"/>
          </p:cNvPicPr>
          <p:nvPr>
            <p:ph type="clipArt" sz="half" idx="4294967295"/>
          </p:nvPr>
        </p:nvPicPr>
        <p:blipFill>
          <a:blip r:embed="rId3">
            <a:grayscl/>
          </a:blip>
          <a:srcRect/>
          <a:stretch>
            <a:fillRect/>
          </a:stretch>
        </p:blipFill>
        <p:spPr>
          <a:xfrm>
            <a:off x="4684494" y="1511992"/>
            <a:ext cx="4038600" cy="3570287"/>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Body (Harnesses)</a:t>
            </a:r>
          </a:p>
        </p:txBody>
      </p:sp>
      <p:sp>
        <p:nvSpPr>
          <p:cNvPr id="28675" name="Rectangle 3"/>
          <p:cNvSpPr>
            <a:spLocks noGrp="1" noChangeArrowheads="1"/>
          </p:cNvSpPr>
          <p:nvPr>
            <p:ph type="body" idx="4294967295"/>
          </p:nvPr>
        </p:nvSpPr>
        <p:spPr>
          <a:xfrm>
            <a:off x="479690" y="1600200"/>
            <a:ext cx="8229600" cy="3925888"/>
          </a:xfrm>
        </p:spPr>
        <p:txBody>
          <a:bodyPr/>
          <a:lstStyle/>
          <a:p>
            <a:r>
              <a:rPr lang="en-US" dirty="0" smtClean="0"/>
              <a:t>Need to be inspected frequently (daily before use by the worker, at least monthly by a Competent Person</a:t>
            </a:r>
            <a:r>
              <a:rPr lang="en-US" dirty="0" smtClean="0"/>
              <a:t>).</a:t>
            </a:r>
            <a:endParaRPr lang="en-US" dirty="0" smtClean="0"/>
          </a:p>
          <a:p>
            <a:r>
              <a:rPr lang="en-US" dirty="0" smtClean="0"/>
              <a:t>Should never be </a:t>
            </a:r>
            <a:r>
              <a:rPr lang="en-US" dirty="0" smtClean="0"/>
              <a:t>modified.</a:t>
            </a:r>
            <a:endParaRPr lang="en-US" dirty="0" smtClean="0"/>
          </a:p>
          <a:p>
            <a:r>
              <a:rPr lang="en-US" dirty="0" smtClean="0"/>
              <a:t>Should be taken out of service immediately if defective or exposed to an </a:t>
            </a:r>
            <a:r>
              <a:rPr lang="en-US" dirty="0" smtClean="0"/>
              <a:t>impact.</a:t>
            </a: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8" descr="slide122_2_thumb"/>
          <p:cNvPicPr>
            <a:picLocks noChangeAspect="1" noChangeArrowheads="1"/>
          </p:cNvPicPr>
          <p:nvPr/>
        </p:nvPicPr>
        <p:blipFill>
          <a:blip r:embed="rId2"/>
          <a:srcRect/>
          <a:stretch>
            <a:fillRect/>
          </a:stretch>
        </p:blipFill>
        <p:spPr bwMode="auto">
          <a:xfrm>
            <a:off x="4724400" y="1694538"/>
            <a:ext cx="2193925" cy="4260850"/>
          </a:xfrm>
          <a:prstGeom prst="rect">
            <a:avLst/>
          </a:prstGeom>
          <a:noFill/>
          <a:ln w="9525">
            <a:noFill/>
            <a:miter lim="800000"/>
            <a:headEnd/>
            <a:tailEnd/>
          </a:ln>
        </p:spPr>
      </p:pic>
      <p:pic>
        <p:nvPicPr>
          <p:cNvPr id="29699" name="Picture 16" descr="slide122_1_thumb"/>
          <p:cNvPicPr>
            <a:picLocks noChangeAspect="1" noChangeArrowheads="1"/>
          </p:cNvPicPr>
          <p:nvPr/>
        </p:nvPicPr>
        <p:blipFill>
          <a:blip r:embed="rId3"/>
          <a:srcRect/>
          <a:stretch>
            <a:fillRect/>
          </a:stretch>
        </p:blipFill>
        <p:spPr bwMode="auto">
          <a:xfrm>
            <a:off x="2559277" y="1694538"/>
            <a:ext cx="2103437" cy="4260850"/>
          </a:xfrm>
          <a:prstGeom prst="rect">
            <a:avLst/>
          </a:prstGeom>
          <a:noFill/>
          <a:ln w="9525">
            <a:noFill/>
            <a:miter lim="800000"/>
            <a:headEnd/>
            <a:tailEnd/>
          </a:ln>
        </p:spPr>
      </p:pic>
      <p:sp>
        <p:nvSpPr>
          <p:cNvPr id="29700" name="Rectangle 2"/>
          <p:cNvSpPr>
            <a:spLocks noGrp="1" noChangeArrowheads="1"/>
          </p:cNvSpPr>
          <p:nvPr>
            <p:ph type="title"/>
          </p:nvPr>
        </p:nvSpPr>
        <p:spPr/>
        <p:txBody>
          <a:bodyPr/>
          <a:lstStyle/>
          <a:p>
            <a:r>
              <a:rPr lang="en-US" smtClean="0"/>
              <a:t>Harness Fitting</a:t>
            </a:r>
          </a:p>
        </p:txBody>
      </p:sp>
      <p:sp>
        <p:nvSpPr>
          <p:cNvPr id="29701" name="Rectangle 3"/>
          <p:cNvSpPr>
            <a:spLocks noGrp="1" noChangeArrowheads="1"/>
          </p:cNvSpPr>
          <p:nvPr>
            <p:ph type="body" sz="half" idx="4294967295"/>
          </p:nvPr>
        </p:nvSpPr>
        <p:spPr>
          <a:xfrm>
            <a:off x="1872306" y="1164781"/>
            <a:ext cx="5820246" cy="529758"/>
          </a:xfrm>
        </p:spPr>
        <p:txBody>
          <a:bodyPr>
            <a:normAutofit lnSpcReduction="10000"/>
          </a:bodyPr>
          <a:lstStyle/>
          <a:p>
            <a:pPr algn="ctr">
              <a:buNone/>
            </a:pPr>
            <a:r>
              <a:rPr lang="en-US" dirty="0" smtClean="0"/>
              <a:t>Harness must be sized for the worker</a:t>
            </a:r>
          </a:p>
        </p:txBody>
      </p:sp>
      <p:sp>
        <p:nvSpPr>
          <p:cNvPr id="29702" name="Text Box 6"/>
          <p:cNvSpPr txBox="1">
            <a:spLocks noChangeArrowheads="1"/>
          </p:cNvSpPr>
          <p:nvPr/>
        </p:nvSpPr>
        <p:spPr bwMode="auto">
          <a:xfrm>
            <a:off x="58056" y="1846938"/>
            <a:ext cx="2743200" cy="641350"/>
          </a:xfrm>
          <a:prstGeom prst="rect">
            <a:avLst/>
          </a:prstGeom>
          <a:noFill/>
          <a:ln w="9525">
            <a:noFill/>
            <a:miter lim="800000"/>
            <a:headEnd/>
            <a:tailEnd/>
          </a:ln>
        </p:spPr>
        <p:txBody>
          <a:bodyPr>
            <a:spAutoFit/>
          </a:bodyPr>
          <a:lstStyle/>
          <a:p>
            <a:pPr>
              <a:spcBef>
                <a:spcPct val="50000"/>
              </a:spcBef>
            </a:pPr>
            <a:r>
              <a:rPr lang="en-US" dirty="0">
                <a:solidFill>
                  <a:srgbClr val="7B726B"/>
                </a:solidFill>
                <a:latin typeface="Lucida Sans Unicode" pitchFamily="34" charset="0"/>
                <a:cs typeface="Lucida Sans Unicode" pitchFamily="34" charset="0"/>
              </a:rPr>
              <a:t>Chest strap tightened at mid </a:t>
            </a:r>
            <a:r>
              <a:rPr lang="en-US" dirty="0" smtClean="0">
                <a:solidFill>
                  <a:srgbClr val="7B726B"/>
                </a:solidFill>
                <a:latin typeface="Lucida Sans Unicode" pitchFamily="34" charset="0"/>
                <a:cs typeface="Lucida Sans Unicode" pitchFamily="34" charset="0"/>
              </a:rPr>
              <a:t>chest.</a:t>
            </a:r>
            <a:endParaRPr lang="en-US" dirty="0">
              <a:solidFill>
                <a:srgbClr val="7B726B"/>
              </a:solidFill>
              <a:latin typeface="Lucida Sans Unicode" pitchFamily="34" charset="0"/>
              <a:cs typeface="Lucida Sans Unicode" pitchFamily="34" charset="0"/>
            </a:endParaRPr>
          </a:p>
        </p:txBody>
      </p:sp>
      <p:sp>
        <p:nvSpPr>
          <p:cNvPr id="29703" name="Text Box 7"/>
          <p:cNvSpPr txBox="1">
            <a:spLocks noChangeArrowheads="1"/>
          </p:cNvSpPr>
          <p:nvPr/>
        </p:nvSpPr>
        <p:spPr bwMode="auto">
          <a:xfrm>
            <a:off x="7224480" y="4764312"/>
            <a:ext cx="1670996" cy="923330"/>
          </a:xfrm>
          <a:prstGeom prst="rect">
            <a:avLst/>
          </a:prstGeom>
          <a:noFill/>
          <a:ln w="9525">
            <a:noFill/>
            <a:miter lim="800000"/>
            <a:headEnd/>
            <a:tailEnd/>
          </a:ln>
        </p:spPr>
        <p:txBody>
          <a:bodyPr wrap="square">
            <a:spAutoFit/>
          </a:bodyPr>
          <a:lstStyle/>
          <a:p>
            <a:pPr>
              <a:spcBef>
                <a:spcPct val="50000"/>
              </a:spcBef>
            </a:pPr>
            <a:r>
              <a:rPr lang="en-US" dirty="0">
                <a:solidFill>
                  <a:srgbClr val="7B726B"/>
                </a:solidFill>
                <a:latin typeface="Lucida Sans Unicode" pitchFamily="34" charset="0"/>
                <a:cs typeface="Lucida Sans Unicode" pitchFamily="34" charset="0"/>
              </a:rPr>
              <a:t>Butt strap supports the </a:t>
            </a:r>
            <a:r>
              <a:rPr lang="en-US" dirty="0" smtClean="0">
                <a:solidFill>
                  <a:srgbClr val="7B726B"/>
                </a:solidFill>
                <a:latin typeface="Lucida Sans Unicode" pitchFamily="34" charset="0"/>
                <a:cs typeface="Lucida Sans Unicode" pitchFamily="34" charset="0"/>
              </a:rPr>
              <a:t>load.</a:t>
            </a:r>
            <a:endParaRPr lang="en-US" dirty="0">
              <a:solidFill>
                <a:srgbClr val="7B726B"/>
              </a:solidFill>
              <a:latin typeface="Lucida Sans Unicode" pitchFamily="34" charset="0"/>
              <a:cs typeface="Lucida Sans Unicode" pitchFamily="34" charset="0"/>
            </a:endParaRPr>
          </a:p>
        </p:txBody>
      </p:sp>
      <p:sp>
        <p:nvSpPr>
          <p:cNvPr id="29704" name="Text Box 8"/>
          <p:cNvSpPr txBox="1">
            <a:spLocks noChangeArrowheads="1"/>
          </p:cNvSpPr>
          <p:nvPr/>
        </p:nvSpPr>
        <p:spPr bwMode="auto">
          <a:xfrm>
            <a:off x="101598" y="3294738"/>
            <a:ext cx="2743200" cy="641350"/>
          </a:xfrm>
          <a:prstGeom prst="rect">
            <a:avLst/>
          </a:prstGeom>
          <a:noFill/>
          <a:ln w="9525">
            <a:noFill/>
            <a:miter lim="800000"/>
            <a:headEnd/>
            <a:tailEnd/>
          </a:ln>
        </p:spPr>
        <p:txBody>
          <a:bodyPr>
            <a:spAutoFit/>
          </a:bodyPr>
          <a:lstStyle/>
          <a:p>
            <a:pPr>
              <a:spcBef>
                <a:spcPct val="50000"/>
              </a:spcBef>
            </a:pPr>
            <a:r>
              <a:rPr lang="en-US" dirty="0">
                <a:solidFill>
                  <a:srgbClr val="7B726B"/>
                </a:solidFill>
                <a:latin typeface="Lucida Sans Unicode" pitchFamily="34" charset="0"/>
                <a:cs typeface="Lucida Sans Unicode" pitchFamily="34" charset="0"/>
              </a:rPr>
              <a:t>Proper snugness shoulder to </a:t>
            </a:r>
            <a:r>
              <a:rPr lang="en-US" dirty="0" smtClean="0">
                <a:solidFill>
                  <a:srgbClr val="7B726B"/>
                </a:solidFill>
                <a:latin typeface="Lucida Sans Unicode" pitchFamily="34" charset="0"/>
                <a:cs typeface="Lucida Sans Unicode" pitchFamily="34" charset="0"/>
              </a:rPr>
              <a:t>hips.</a:t>
            </a:r>
            <a:endParaRPr lang="en-US" dirty="0">
              <a:solidFill>
                <a:srgbClr val="7B726B"/>
              </a:solidFill>
              <a:latin typeface="Lucida Sans Unicode" pitchFamily="34" charset="0"/>
              <a:cs typeface="Lucida Sans Unicode" pitchFamily="34" charset="0"/>
            </a:endParaRPr>
          </a:p>
        </p:txBody>
      </p:sp>
      <p:sp>
        <p:nvSpPr>
          <p:cNvPr id="29705" name="Text Box 9"/>
          <p:cNvSpPr txBox="1">
            <a:spLocks noChangeArrowheads="1"/>
          </p:cNvSpPr>
          <p:nvPr/>
        </p:nvSpPr>
        <p:spPr bwMode="auto">
          <a:xfrm>
            <a:off x="101598" y="4633686"/>
            <a:ext cx="2743200" cy="641350"/>
          </a:xfrm>
          <a:prstGeom prst="rect">
            <a:avLst/>
          </a:prstGeom>
          <a:noFill/>
          <a:ln w="9525">
            <a:noFill/>
            <a:miter lim="800000"/>
            <a:headEnd/>
            <a:tailEnd/>
          </a:ln>
        </p:spPr>
        <p:txBody>
          <a:bodyPr>
            <a:spAutoFit/>
          </a:bodyPr>
          <a:lstStyle/>
          <a:p>
            <a:pPr>
              <a:spcBef>
                <a:spcPct val="50000"/>
              </a:spcBef>
            </a:pPr>
            <a:r>
              <a:rPr lang="en-US" dirty="0">
                <a:solidFill>
                  <a:srgbClr val="7B726B"/>
                </a:solidFill>
                <a:latin typeface="Lucida Sans Unicode" pitchFamily="34" charset="0"/>
                <a:cs typeface="Lucida Sans Unicode" pitchFamily="34" charset="0"/>
              </a:rPr>
              <a:t>Leg straps snug but not </a:t>
            </a:r>
            <a:r>
              <a:rPr lang="en-US" dirty="0" smtClean="0">
                <a:solidFill>
                  <a:srgbClr val="7B726B"/>
                </a:solidFill>
                <a:latin typeface="Lucida Sans Unicode" pitchFamily="34" charset="0"/>
                <a:cs typeface="Lucida Sans Unicode" pitchFamily="34" charset="0"/>
              </a:rPr>
              <a:t>binding.</a:t>
            </a:r>
            <a:endParaRPr lang="en-US" dirty="0">
              <a:solidFill>
                <a:srgbClr val="7B726B"/>
              </a:solidFill>
              <a:latin typeface="Lucida Sans Unicode" pitchFamily="34" charset="0"/>
              <a:cs typeface="Lucida Sans Unicode" pitchFamily="34" charset="0"/>
            </a:endParaRPr>
          </a:p>
        </p:txBody>
      </p:sp>
      <p:sp>
        <p:nvSpPr>
          <p:cNvPr id="29706" name="Text Box 10"/>
          <p:cNvSpPr txBox="1">
            <a:spLocks noChangeArrowheads="1"/>
          </p:cNvSpPr>
          <p:nvPr/>
        </p:nvSpPr>
        <p:spPr bwMode="auto">
          <a:xfrm>
            <a:off x="7010394" y="2380338"/>
            <a:ext cx="2438400" cy="641350"/>
          </a:xfrm>
          <a:prstGeom prst="rect">
            <a:avLst/>
          </a:prstGeom>
          <a:noFill/>
          <a:ln w="9525">
            <a:noFill/>
            <a:miter lim="800000"/>
            <a:headEnd/>
            <a:tailEnd/>
          </a:ln>
        </p:spPr>
        <p:txBody>
          <a:bodyPr>
            <a:spAutoFit/>
          </a:bodyPr>
          <a:lstStyle/>
          <a:p>
            <a:pPr>
              <a:spcBef>
                <a:spcPct val="50000"/>
              </a:spcBef>
            </a:pPr>
            <a:r>
              <a:rPr lang="en-US" dirty="0">
                <a:solidFill>
                  <a:srgbClr val="7B726B"/>
                </a:solidFill>
                <a:latin typeface="Lucida Sans Unicode" pitchFamily="34" charset="0"/>
                <a:cs typeface="Lucida Sans Unicode" pitchFamily="34" charset="0"/>
              </a:rPr>
              <a:t>“D” ring between shoulder </a:t>
            </a:r>
            <a:r>
              <a:rPr lang="en-US" dirty="0" smtClean="0">
                <a:solidFill>
                  <a:srgbClr val="7B726B"/>
                </a:solidFill>
                <a:latin typeface="Lucida Sans Unicode" pitchFamily="34" charset="0"/>
                <a:cs typeface="Lucida Sans Unicode" pitchFamily="34" charset="0"/>
              </a:rPr>
              <a:t>blades.</a:t>
            </a:r>
            <a:endParaRPr lang="en-US" dirty="0">
              <a:solidFill>
                <a:srgbClr val="7B726B"/>
              </a:solidFill>
              <a:latin typeface="Lucida Sans Unicode" pitchFamily="34" charset="0"/>
              <a:cs typeface="Lucida Sans Unicode" pitchFamily="34" charset="0"/>
            </a:endParaRPr>
          </a:p>
        </p:txBody>
      </p:sp>
      <p:sp>
        <p:nvSpPr>
          <p:cNvPr id="29707" name="Line 11"/>
          <p:cNvSpPr>
            <a:spLocks noChangeShapeType="1"/>
          </p:cNvSpPr>
          <p:nvPr/>
        </p:nvSpPr>
        <p:spPr bwMode="auto">
          <a:xfrm flipH="1">
            <a:off x="5783946" y="2656110"/>
            <a:ext cx="1313544" cy="76200"/>
          </a:xfrm>
          <a:prstGeom prst="line">
            <a:avLst/>
          </a:prstGeom>
          <a:noFill/>
          <a:ln w="76200">
            <a:solidFill>
              <a:srgbClr val="FF3300"/>
            </a:solidFill>
            <a:round/>
            <a:headEnd/>
            <a:tailEnd type="triangle" w="med" len="med"/>
          </a:ln>
        </p:spPr>
        <p:txBody>
          <a:bodyPr/>
          <a:lstStyle/>
          <a:p>
            <a:endParaRPr lang="en-US"/>
          </a:p>
        </p:txBody>
      </p:sp>
      <p:sp>
        <p:nvSpPr>
          <p:cNvPr id="29708" name="Line 12"/>
          <p:cNvSpPr>
            <a:spLocks noChangeShapeType="1"/>
          </p:cNvSpPr>
          <p:nvPr/>
        </p:nvSpPr>
        <p:spPr bwMode="auto">
          <a:xfrm flipH="1" flipV="1">
            <a:off x="6037944" y="4800594"/>
            <a:ext cx="1219200" cy="304800"/>
          </a:xfrm>
          <a:prstGeom prst="line">
            <a:avLst/>
          </a:prstGeom>
          <a:noFill/>
          <a:ln w="76200">
            <a:solidFill>
              <a:srgbClr val="FF3300"/>
            </a:solidFill>
            <a:round/>
            <a:headEnd/>
            <a:tailEnd type="triangle" w="med" len="med"/>
          </a:ln>
        </p:spPr>
        <p:txBody>
          <a:bodyPr/>
          <a:lstStyle/>
          <a:p>
            <a:endParaRPr lang="en-US"/>
          </a:p>
        </p:txBody>
      </p:sp>
      <p:sp>
        <p:nvSpPr>
          <p:cNvPr id="29709" name="Line 13"/>
          <p:cNvSpPr>
            <a:spLocks noChangeShapeType="1"/>
          </p:cNvSpPr>
          <p:nvPr/>
        </p:nvSpPr>
        <p:spPr bwMode="auto">
          <a:xfrm flipV="1">
            <a:off x="2057400" y="4789710"/>
            <a:ext cx="1143000" cy="152400"/>
          </a:xfrm>
          <a:prstGeom prst="line">
            <a:avLst/>
          </a:prstGeom>
          <a:noFill/>
          <a:ln w="76200">
            <a:solidFill>
              <a:srgbClr val="FF3300"/>
            </a:solidFill>
            <a:round/>
            <a:headEnd/>
            <a:tailEnd type="triangle" w="med" len="med"/>
          </a:ln>
        </p:spPr>
        <p:txBody>
          <a:bodyPr/>
          <a:lstStyle/>
          <a:p>
            <a:endParaRPr lang="en-US"/>
          </a:p>
        </p:txBody>
      </p:sp>
      <p:sp>
        <p:nvSpPr>
          <p:cNvPr id="29710" name="Line 14"/>
          <p:cNvSpPr>
            <a:spLocks noChangeShapeType="1"/>
          </p:cNvSpPr>
          <p:nvPr/>
        </p:nvSpPr>
        <p:spPr bwMode="auto">
          <a:xfrm>
            <a:off x="2057400" y="2227938"/>
            <a:ext cx="914400" cy="685800"/>
          </a:xfrm>
          <a:prstGeom prst="line">
            <a:avLst/>
          </a:prstGeom>
          <a:noFill/>
          <a:ln w="76200">
            <a:solidFill>
              <a:srgbClr val="FF33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Proper Adjustment Is Key</a:t>
            </a:r>
          </a:p>
        </p:txBody>
      </p:sp>
      <p:pic>
        <p:nvPicPr>
          <p:cNvPr id="30724" name="Picture 8" descr="slide123_thumb"/>
          <p:cNvPicPr>
            <a:picLocks noGrp="1" noChangeAspect="1" noChangeArrowheads="1"/>
          </p:cNvPicPr>
          <p:nvPr>
            <p:ph idx="4294967295"/>
          </p:nvPr>
        </p:nvPicPr>
        <p:blipFill>
          <a:blip r:embed="rId2"/>
          <a:srcRect/>
          <a:stretch>
            <a:fillRect/>
          </a:stretch>
        </p:blipFill>
        <p:spPr>
          <a:xfrm>
            <a:off x="4400552" y="1571172"/>
            <a:ext cx="4641850" cy="3925888"/>
          </a:xfrm>
        </p:spPr>
      </p:pic>
      <p:sp>
        <p:nvSpPr>
          <p:cNvPr id="30723" name="Text Box 6"/>
          <p:cNvSpPr txBox="1">
            <a:spLocks noChangeArrowheads="1"/>
          </p:cNvSpPr>
          <p:nvPr/>
        </p:nvSpPr>
        <p:spPr bwMode="auto">
          <a:xfrm>
            <a:off x="439052" y="1542138"/>
            <a:ext cx="3962400" cy="4093428"/>
          </a:xfrm>
          <a:prstGeom prst="rect">
            <a:avLst/>
          </a:prstGeom>
          <a:noFill/>
          <a:ln w="9525">
            <a:noFill/>
            <a:miter lim="800000"/>
            <a:headEnd/>
            <a:tailEnd/>
          </a:ln>
        </p:spPr>
        <p:txBody>
          <a:bodyPr>
            <a:spAutoFit/>
          </a:bodyPr>
          <a:lstStyle/>
          <a:p>
            <a:pPr>
              <a:spcBef>
                <a:spcPct val="50000"/>
              </a:spcBef>
            </a:pPr>
            <a:r>
              <a:rPr lang="en-US" sz="2000" b="1" dirty="0">
                <a:solidFill>
                  <a:srgbClr val="7B726B"/>
                </a:solidFill>
                <a:latin typeface="Lucida Sans Unicode" pitchFamily="34" charset="0"/>
                <a:cs typeface="Lucida Sans Unicode" pitchFamily="34" charset="0"/>
              </a:rPr>
              <a:t>“Rules of Thumb”</a:t>
            </a:r>
          </a:p>
          <a:p>
            <a:pPr marL="231775" indent="-231775">
              <a:spcBef>
                <a:spcPct val="50000"/>
              </a:spcBef>
              <a:buFontTx/>
              <a:buChar char="•"/>
            </a:pPr>
            <a:r>
              <a:rPr lang="en-US" sz="2000" dirty="0" smtClean="0">
                <a:solidFill>
                  <a:srgbClr val="7B726B"/>
                </a:solidFill>
                <a:latin typeface="Lucida Sans Unicode" pitchFamily="34" charset="0"/>
                <a:cs typeface="Lucida Sans Unicode" pitchFamily="34" charset="0"/>
              </a:rPr>
              <a:t>Be </a:t>
            </a:r>
            <a:r>
              <a:rPr lang="en-US" sz="2000" dirty="0">
                <a:solidFill>
                  <a:srgbClr val="7B726B"/>
                </a:solidFill>
                <a:latin typeface="Lucida Sans Unicode" pitchFamily="34" charset="0"/>
                <a:cs typeface="Lucida Sans Unicode" pitchFamily="34" charset="0"/>
              </a:rPr>
              <a:t>able to reach your D-ring with your </a:t>
            </a:r>
            <a:r>
              <a:rPr lang="en-US" sz="2000" dirty="0" smtClean="0">
                <a:solidFill>
                  <a:srgbClr val="7B726B"/>
                </a:solidFill>
                <a:latin typeface="Lucida Sans Unicode" pitchFamily="34" charset="0"/>
                <a:cs typeface="Lucida Sans Unicode" pitchFamily="34" charset="0"/>
              </a:rPr>
              <a:t>thumb.</a:t>
            </a:r>
            <a:endParaRPr lang="en-US" sz="2000" dirty="0">
              <a:solidFill>
                <a:srgbClr val="7B726B"/>
              </a:solidFill>
              <a:latin typeface="Lucida Sans Unicode" pitchFamily="34" charset="0"/>
              <a:cs typeface="Lucida Sans Unicode" pitchFamily="34" charset="0"/>
            </a:endParaRPr>
          </a:p>
          <a:p>
            <a:pPr marL="231775" indent="-231775">
              <a:spcBef>
                <a:spcPct val="50000"/>
              </a:spcBef>
              <a:buFontTx/>
              <a:buChar char="•"/>
            </a:pPr>
            <a:r>
              <a:rPr lang="en-US" sz="2000" dirty="0" smtClean="0">
                <a:solidFill>
                  <a:srgbClr val="7B726B"/>
                </a:solidFill>
                <a:latin typeface="Lucida Sans Unicode" pitchFamily="34" charset="0"/>
                <a:cs typeface="Lucida Sans Unicode" pitchFamily="34" charset="0"/>
              </a:rPr>
              <a:t>Maximum </a:t>
            </a:r>
            <a:r>
              <a:rPr lang="en-US" sz="2000" dirty="0">
                <a:solidFill>
                  <a:srgbClr val="7B726B"/>
                </a:solidFill>
                <a:latin typeface="Lucida Sans Unicode" pitchFamily="34" charset="0"/>
                <a:cs typeface="Lucida Sans Unicode" pitchFamily="34" charset="0"/>
              </a:rPr>
              <a:t>Four (flat) Fingers of Slack at the legs, straps as high as comfortably </a:t>
            </a:r>
            <a:r>
              <a:rPr lang="en-US" sz="2000" dirty="0" smtClean="0">
                <a:solidFill>
                  <a:srgbClr val="7B726B"/>
                </a:solidFill>
                <a:latin typeface="Lucida Sans Unicode" pitchFamily="34" charset="0"/>
                <a:cs typeface="Lucida Sans Unicode" pitchFamily="34" charset="0"/>
              </a:rPr>
              <a:t>possible.</a:t>
            </a:r>
            <a:endParaRPr lang="en-US" sz="2000" dirty="0">
              <a:solidFill>
                <a:srgbClr val="7B726B"/>
              </a:solidFill>
              <a:latin typeface="Lucida Sans Unicode" pitchFamily="34" charset="0"/>
              <a:cs typeface="Lucida Sans Unicode" pitchFamily="34" charset="0"/>
            </a:endParaRPr>
          </a:p>
          <a:p>
            <a:pPr marL="231775" indent="-231775">
              <a:spcBef>
                <a:spcPct val="50000"/>
              </a:spcBef>
              <a:buFontTx/>
              <a:buChar char="•"/>
            </a:pPr>
            <a:r>
              <a:rPr lang="en-US" sz="2000" dirty="0" smtClean="0">
                <a:solidFill>
                  <a:srgbClr val="7B726B"/>
                </a:solidFill>
                <a:latin typeface="Lucida Sans Unicode" pitchFamily="34" charset="0"/>
                <a:cs typeface="Lucida Sans Unicode" pitchFamily="34" charset="0"/>
              </a:rPr>
              <a:t>Ensure </a:t>
            </a:r>
            <a:r>
              <a:rPr lang="en-US" sz="2000" dirty="0">
                <a:solidFill>
                  <a:srgbClr val="7B726B"/>
                </a:solidFill>
                <a:latin typeface="Lucida Sans Unicode" pitchFamily="34" charset="0"/>
                <a:cs typeface="Lucida Sans Unicode" pitchFamily="34" charset="0"/>
              </a:rPr>
              <a:t>chest strap is across the </a:t>
            </a:r>
            <a:r>
              <a:rPr lang="en-US" sz="2000" dirty="0" smtClean="0">
                <a:solidFill>
                  <a:srgbClr val="7B726B"/>
                </a:solidFill>
                <a:latin typeface="Lucida Sans Unicode" pitchFamily="34" charset="0"/>
                <a:cs typeface="Lucida Sans Unicode" pitchFamily="34" charset="0"/>
              </a:rPr>
              <a:t>chest/breastbone.</a:t>
            </a:r>
            <a:endParaRPr lang="en-US" sz="2000" dirty="0">
              <a:solidFill>
                <a:srgbClr val="7B726B"/>
              </a:solidFill>
              <a:latin typeface="Lucida Sans Unicode" pitchFamily="34" charset="0"/>
              <a:cs typeface="Lucida Sans Unicode" pitchFamily="34" charset="0"/>
            </a:endParaRPr>
          </a:p>
          <a:p>
            <a:pPr marL="231775" indent="-231775">
              <a:spcBef>
                <a:spcPct val="50000"/>
              </a:spcBef>
              <a:buFontTx/>
              <a:buChar char="•"/>
            </a:pPr>
            <a:r>
              <a:rPr lang="en-US" sz="2000" dirty="0" smtClean="0">
                <a:solidFill>
                  <a:srgbClr val="7B726B"/>
                </a:solidFill>
                <a:latin typeface="Lucida Sans Unicode" pitchFamily="34" charset="0"/>
                <a:cs typeface="Lucida Sans Unicode" pitchFamily="34" charset="0"/>
              </a:rPr>
              <a:t>Have </a:t>
            </a:r>
            <a:r>
              <a:rPr lang="en-US" sz="2000" dirty="0">
                <a:solidFill>
                  <a:srgbClr val="7B726B"/>
                </a:solidFill>
                <a:latin typeface="Lucida Sans Unicode" pitchFamily="34" charset="0"/>
                <a:cs typeface="Lucida Sans Unicode" pitchFamily="34" charset="0"/>
              </a:rPr>
              <a:t>a buddy double check for twists, </a:t>
            </a:r>
            <a:r>
              <a:rPr lang="en-US" sz="2000" dirty="0" smtClean="0">
                <a:solidFill>
                  <a:srgbClr val="7B726B"/>
                </a:solidFill>
                <a:latin typeface="Lucida Sans Unicode" pitchFamily="34" charset="0"/>
                <a:cs typeface="Lucida Sans Unicode" pitchFamily="34" charset="0"/>
              </a:rPr>
              <a:t>etc.</a:t>
            </a:r>
            <a:endParaRPr lang="en-US" sz="2000" dirty="0">
              <a:solidFill>
                <a:srgbClr val="7B726B"/>
              </a:solidFill>
              <a:latin typeface="Lucida Sans Unicode" pitchFamily="34" charset="0"/>
              <a:cs typeface="Lucida Sans Unicode"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Harness Pressure Points</a:t>
            </a:r>
          </a:p>
        </p:txBody>
      </p:sp>
      <p:pic>
        <p:nvPicPr>
          <p:cNvPr id="31746" name="Picture 11" descr="slide124_2_thumb"/>
          <p:cNvPicPr>
            <a:picLocks noGrp="1" noChangeAspect="1" noChangeArrowheads="1"/>
          </p:cNvPicPr>
          <p:nvPr>
            <p:ph sz="half" idx="4294967295"/>
          </p:nvPr>
        </p:nvPicPr>
        <p:blipFill>
          <a:blip r:embed="rId2"/>
          <a:srcRect/>
          <a:stretch>
            <a:fillRect/>
          </a:stretch>
        </p:blipFill>
        <p:spPr>
          <a:xfrm>
            <a:off x="4802889" y="1308561"/>
            <a:ext cx="3267075" cy="4354513"/>
          </a:xfrm>
        </p:spPr>
      </p:pic>
      <p:pic>
        <p:nvPicPr>
          <p:cNvPr id="31748" name="Picture 9" descr="slide124_1_thumb"/>
          <p:cNvPicPr>
            <a:picLocks noGrp="1" noChangeAspect="1" noChangeArrowheads="1"/>
          </p:cNvPicPr>
          <p:nvPr>
            <p:ph sz="half" idx="4294967295"/>
          </p:nvPr>
        </p:nvPicPr>
        <p:blipFill>
          <a:blip r:embed="rId3"/>
          <a:srcRect/>
          <a:stretch>
            <a:fillRect/>
          </a:stretch>
        </p:blipFill>
        <p:spPr>
          <a:xfrm>
            <a:off x="1146606" y="1304707"/>
            <a:ext cx="3209925" cy="4275137"/>
          </a:xfrm>
        </p:spPr>
      </p:pic>
      <p:sp>
        <p:nvSpPr>
          <p:cNvPr id="31749" name="Text Box 5"/>
          <p:cNvSpPr txBox="1">
            <a:spLocks noChangeArrowheads="1"/>
          </p:cNvSpPr>
          <p:nvPr/>
        </p:nvSpPr>
        <p:spPr bwMode="auto">
          <a:xfrm>
            <a:off x="130626" y="1680036"/>
            <a:ext cx="2209800" cy="1190625"/>
          </a:xfrm>
          <a:prstGeom prst="rect">
            <a:avLst/>
          </a:prstGeom>
          <a:solidFill>
            <a:schemeClr val="bg1"/>
          </a:solidFill>
          <a:ln w="9525">
            <a:noFill/>
            <a:miter lim="800000"/>
            <a:headEnd/>
            <a:tailEnd/>
          </a:ln>
        </p:spPr>
        <p:txBody>
          <a:bodyPr>
            <a:spAutoFit/>
          </a:bodyPr>
          <a:lstStyle/>
          <a:p>
            <a:pPr algn="ctr">
              <a:spcBef>
                <a:spcPct val="50000"/>
              </a:spcBef>
            </a:pPr>
            <a:r>
              <a:rPr lang="en-US">
                <a:solidFill>
                  <a:srgbClr val="7B726B"/>
                </a:solidFill>
                <a:latin typeface="Lucida Sans Unicode" pitchFamily="34" charset="0"/>
                <a:cs typeface="Lucida Sans Unicode" pitchFamily="34" charset="0"/>
              </a:rPr>
              <a:t>Spread load across butt strap and belt strap if on the harness</a:t>
            </a:r>
          </a:p>
        </p:txBody>
      </p:sp>
      <p:sp>
        <p:nvSpPr>
          <p:cNvPr id="31750" name="Text Box 6"/>
          <p:cNvSpPr txBox="1">
            <a:spLocks noChangeArrowheads="1"/>
          </p:cNvSpPr>
          <p:nvPr/>
        </p:nvSpPr>
        <p:spPr bwMode="auto">
          <a:xfrm>
            <a:off x="4800606" y="5167086"/>
            <a:ext cx="3276600" cy="641350"/>
          </a:xfrm>
          <a:prstGeom prst="rect">
            <a:avLst/>
          </a:prstGeom>
          <a:solidFill>
            <a:schemeClr val="bg1"/>
          </a:solidFill>
          <a:ln w="9525">
            <a:noFill/>
            <a:miter lim="800000"/>
            <a:headEnd/>
            <a:tailEnd/>
          </a:ln>
        </p:spPr>
        <p:txBody>
          <a:bodyPr>
            <a:spAutoFit/>
          </a:bodyPr>
          <a:lstStyle/>
          <a:p>
            <a:pPr algn="ctr">
              <a:spcBef>
                <a:spcPct val="50000"/>
              </a:spcBef>
            </a:pPr>
            <a:r>
              <a:rPr lang="en-US" dirty="0">
                <a:solidFill>
                  <a:srgbClr val="7B726B"/>
                </a:solidFill>
                <a:latin typeface="Lucida Sans Unicode" pitchFamily="34" charset="0"/>
                <a:cs typeface="Lucida Sans Unicode" pitchFamily="34" charset="0"/>
              </a:rPr>
              <a:t>Excess pressure here can cut blood flow to the legs</a:t>
            </a:r>
          </a:p>
        </p:txBody>
      </p:sp>
      <p:sp>
        <p:nvSpPr>
          <p:cNvPr id="31751" name="Text Box 7"/>
          <p:cNvSpPr txBox="1">
            <a:spLocks noChangeArrowheads="1"/>
          </p:cNvSpPr>
          <p:nvPr/>
        </p:nvSpPr>
        <p:spPr bwMode="auto">
          <a:xfrm>
            <a:off x="130626" y="5812974"/>
            <a:ext cx="9144000" cy="641350"/>
          </a:xfrm>
          <a:prstGeom prst="rect">
            <a:avLst/>
          </a:prstGeom>
          <a:noFill/>
          <a:ln w="9525">
            <a:noFill/>
            <a:miter lim="800000"/>
            <a:headEnd/>
            <a:tailEnd/>
          </a:ln>
        </p:spPr>
        <p:txBody>
          <a:bodyPr>
            <a:spAutoFit/>
          </a:bodyPr>
          <a:lstStyle/>
          <a:p>
            <a:pPr>
              <a:spcBef>
                <a:spcPct val="50000"/>
              </a:spcBef>
            </a:pPr>
            <a:r>
              <a:rPr lang="en-US" b="1" dirty="0">
                <a:solidFill>
                  <a:srgbClr val="7B726B"/>
                </a:solidFill>
                <a:latin typeface="Lucida Sans Unicode" pitchFamily="34" charset="0"/>
                <a:cs typeface="Lucida Sans Unicode" pitchFamily="34" charset="0"/>
              </a:rPr>
              <a:t>Some studies have indicated permanent damage to the lower extremities when the worker hangs for more than twenty (20) minutes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44012"/>
            <a:ext cx="8229600" cy="1143000"/>
          </a:xfrm>
        </p:spPr>
        <p:txBody>
          <a:bodyPr/>
          <a:lstStyle/>
          <a:p>
            <a:r>
              <a:rPr lang="en-US" dirty="0" smtClean="0"/>
              <a:t>Anatomy of a Fall</a:t>
            </a:r>
          </a:p>
        </p:txBody>
      </p:sp>
      <p:sp>
        <p:nvSpPr>
          <p:cNvPr id="5123" name="Rectangle 3"/>
          <p:cNvSpPr>
            <a:spLocks noGrp="1" noChangeArrowheads="1"/>
          </p:cNvSpPr>
          <p:nvPr>
            <p:ph type="body" sz="half" idx="1"/>
          </p:nvPr>
        </p:nvSpPr>
        <p:spPr>
          <a:xfrm>
            <a:off x="457199" y="1600200"/>
            <a:ext cx="4485407" cy="4525963"/>
          </a:xfrm>
        </p:spPr>
        <p:txBody>
          <a:bodyPr/>
          <a:lstStyle/>
          <a:p>
            <a:r>
              <a:rPr lang="en-US" dirty="0" smtClean="0"/>
              <a:t>It takes most people about 1/3 of a second to become aware.</a:t>
            </a:r>
          </a:p>
          <a:p>
            <a:r>
              <a:rPr lang="en-US" dirty="0" smtClean="0"/>
              <a:t>It takes another 1/3  of a second for the body to react.</a:t>
            </a:r>
          </a:p>
          <a:p>
            <a:r>
              <a:rPr lang="en-US" dirty="0" smtClean="0"/>
              <a:t>A body can fall up to 7 feet in 2/3 of a second.</a:t>
            </a:r>
          </a:p>
        </p:txBody>
      </p:sp>
      <p:pic>
        <p:nvPicPr>
          <p:cNvPr id="5124" name="Picture 4" descr="fall anatomy"/>
          <p:cNvPicPr>
            <a:picLocks noGrp="1" noChangeAspect="1" noChangeArrowheads="1"/>
          </p:cNvPicPr>
          <p:nvPr>
            <p:ph type="clipArt" sz="half" idx="2"/>
          </p:nvPr>
        </p:nvPicPr>
        <p:blipFill>
          <a:blip r:embed="rId2">
            <a:grayscl/>
          </a:blip>
          <a:srcRect/>
          <a:stretch>
            <a:fillRect/>
          </a:stretch>
        </p:blipFill>
        <p:spPr>
          <a:xfrm>
            <a:off x="4942606" y="337482"/>
            <a:ext cx="1998387" cy="4525963"/>
          </a:xfrm>
          <a:ln>
            <a:solidFill>
              <a:srgbClr val="7B726B"/>
            </a:solidFill>
          </a:ln>
        </p:spPr>
      </p:pic>
      <p:sp>
        <p:nvSpPr>
          <p:cNvPr id="5125" name="Text Box 5"/>
          <p:cNvSpPr txBox="1">
            <a:spLocks noChangeArrowheads="1"/>
          </p:cNvSpPr>
          <p:nvPr/>
        </p:nvSpPr>
        <p:spPr bwMode="auto">
          <a:xfrm>
            <a:off x="7376796" y="679674"/>
            <a:ext cx="1905000" cy="338554"/>
          </a:xfrm>
          <a:prstGeom prst="rect">
            <a:avLst/>
          </a:prstGeom>
          <a:noFill/>
          <a:ln w="9525">
            <a:noFill/>
            <a:miter lim="800000"/>
            <a:headEnd/>
            <a:tailEnd/>
          </a:ln>
        </p:spPr>
        <p:txBody>
          <a:bodyPr>
            <a:spAutoFit/>
          </a:bodyPr>
          <a:lstStyle/>
          <a:p>
            <a:pPr>
              <a:spcBef>
                <a:spcPct val="50000"/>
              </a:spcBef>
            </a:pPr>
            <a:r>
              <a:rPr lang="en-US" sz="1600" b="1" dirty="0">
                <a:solidFill>
                  <a:srgbClr val="7B726B"/>
                </a:solidFill>
              </a:rPr>
              <a:t>.33sec./2 feet</a:t>
            </a:r>
          </a:p>
        </p:txBody>
      </p:sp>
      <p:sp>
        <p:nvSpPr>
          <p:cNvPr id="5126" name="Text Box 6"/>
          <p:cNvSpPr txBox="1">
            <a:spLocks noChangeArrowheads="1"/>
          </p:cNvSpPr>
          <p:nvPr/>
        </p:nvSpPr>
        <p:spPr bwMode="auto">
          <a:xfrm>
            <a:off x="7395024" y="1365474"/>
            <a:ext cx="1981200" cy="338554"/>
          </a:xfrm>
          <a:prstGeom prst="rect">
            <a:avLst/>
          </a:prstGeom>
          <a:noFill/>
          <a:ln w="9525">
            <a:noFill/>
            <a:miter lim="800000"/>
            <a:headEnd/>
            <a:tailEnd/>
          </a:ln>
        </p:spPr>
        <p:txBody>
          <a:bodyPr>
            <a:spAutoFit/>
          </a:bodyPr>
          <a:lstStyle/>
          <a:p>
            <a:pPr>
              <a:spcBef>
                <a:spcPct val="50000"/>
              </a:spcBef>
            </a:pPr>
            <a:r>
              <a:rPr lang="en-US" sz="1600" b="1" dirty="0">
                <a:solidFill>
                  <a:srgbClr val="7B726B"/>
                </a:solidFill>
              </a:rPr>
              <a:t>.67 sec./7 feet</a:t>
            </a:r>
          </a:p>
        </p:txBody>
      </p:sp>
      <p:sp>
        <p:nvSpPr>
          <p:cNvPr id="5127" name="Text Box 7"/>
          <p:cNvSpPr txBox="1">
            <a:spLocks noChangeArrowheads="1"/>
          </p:cNvSpPr>
          <p:nvPr/>
        </p:nvSpPr>
        <p:spPr bwMode="auto">
          <a:xfrm>
            <a:off x="7434852" y="2277611"/>
            <a:ext cx="1340239" cy="338554"/>
          </a:xfrm>
          <a:prstGeom prst="rect">
            <a:avLst/>
          </a:prstGeom>
          <a:noFill/>
          <a:ln w="9525">
            <a:noFill/>
            <a:miter lim="800000"/>
            <a:headEnd/>
            <a:tailEnd/>
          </a:ln>
        </p:spPr>
        <p:txBody>
          <a:bodyPr wrap="none">
            <a:spAutoFit/>
          </a:bodyPr>
          <a:lstStyle/>
          <a:p>
            <a:r>
              <a:rPr lang="en-US" sz="1600" b="1" dirty="0">
                <a:solidFill>
                  <a:srgbClr val="7B726B"/>
                </a:solidFill>
              </a:rPr>
              <a:t>1 sec./16 feet</a:t>
            </a:r>
          </a:p>
        </p:txBody>
      </p:sp>
      <p:sp>
        <p:nvSpPr>
          <p:cNvPr id="5128" name="Text Box 8"/>
          <p:cNvSpPr txBox="1">
            <a:spLocks noChangeArrowheads="1"/>
          </p:cNvSpPr>
          <p:nvPr/>
        </p:nvSpPr>
        <p:spPr bwMode="auto">
          <a:xfrm>
            <a:off x="7489284" y="6001656"/>
            <a:ext cx="1828800" cy="338554"/>
          </a:xfrm>
          <a:prstGeom prst="rect">
            <a:avLst/>
          </a:prstGeom>
          <a:noFill/>
          <a:ln w="9525">
            <a:noFill/>
            <a:miter lim="800000"/>
            <a:headEnd/>
            <a:tailEnd/>
          </a:ln>
        </p:spPr>
        <p:txBody>
          <a:bodyPr>
            <a:spAutoFit/>
          </a:bodyPr>
          <a:lstStyle/>
          <a:p>
            <a:pPr>
              <a:spcBef>
                <a:spcPct val="50000"/>
              </a:spcBef>
            </a:pPr>
            <a:r>
              <a:rPr lang="en-US" sz="1600" b="1" dirty="0">
                <a:solidFill>
                  <a:srgbClr val="7B726B"/>
                </a:solidFill>
              </a:rPr>
              <a:t>2 sec./64 feet</a:t>
            </a:r>
          </a:p>
        </p:txBody>
      </p:sp>
      <p:sp>
        <p:nvSpPr>
          <p:cNvPr id="5129" name="Line 9"/>
          <p:cNvSpPr>
            <a:spLocks noChangeShapeType="1"/>
          </p:cNvSpPr>
          <p:nvPr/>
        </p:nvSpPr>
        <p:spPr bwMode="auto">
          <a:xfrm>
            <a:off x="5820144" y="878112"/>
            <a:ext cx="1524000" cy="0"/>
          </a:xfrm>
          <a:prstGeom prst="line">
            <a:avLst/>
          </a:prstGeom>
          <a:noFill/>
          <a:ln w="9525">
            <a:solidFill>
              <a:srgbClr val="7B726B"/>
            </a:solidFill>
            <a:round/>
            <a:headEnd/>
            <a:tailEnd/>
          </a:ln>
        </p:spPr>
        <p:txBody>
          <a:bodyPr/>
          <a:lstStyle/>
          <a:p>
            <a:endParaRPr lang="en-US"/>
          </a:p>
        </p:txBody>
      </p:sp>
      <p:sp>
        <p:nvSpPr>
          <p:cNvPr id="5130" name="Line 10"/>
          <p:cNvSpPr>
            <a:spLocks noChangeShapeType="1"/>
          </p:cNvSpPr>
          <p:nvPr/>
        </p:nvSpPr>
        <p:spPr bwMode="auto">
          <a:xfrm>
            <a:off x="5972544" y="1563912"/>
            <a:ext cx="533400" cy="0"/>
          </a:xfrm>
          <a:prstGeom prst="line">
            <a:avLst/>
          </a:prstGeom>
          <a:noFill/>
          <a:ln w="9525">
            <a:solidFill>
              <a:srgbClr val="7B726B"/>
            </a:solidFill>
            <a:round/>
            <a:headEnd/>
            <a:tailEnd/>
          </a:ln>
        </p:spPr>
        <p:txBody>
          <a:bodyPr/>
          <a:lstStyle/>
          <a:p>
            <a:endParaRPr lang="en-US"/>
          </a:p>
        </p:txBody>
      </p:sp>
      <p:sp>
        <p:nvSpPr>
          <p:cNvPr id="5131" name="Line 11"/>
          <p:cNvSpPr>
            <a:spLocks noChangeShapeType="1"/>
          </p:cNvSpPr>
          <p:nvPr/>
        </p:nvSpPr>
        <p:spPr bwMode="auto">
          <a:xfrm flipV="1">
            <a:off x="6201144" y="878112"/>
            <a:ext cx="0" cy="685800"/>
          </a:xfrm>
          <a:prstGeom prst="line">
            <a:avLst/>
          </a:prstGeom>
          <a:noFill/>
          <a:ln w="38100">
            <a:solidFill>
              <a:srgbClr val="7B726B"/>
            </a:solidFill>
            <a:round/>
            <a:headEnd type="triangle" w="med" len="med"/>
            <a:tailEnd type="triangle" w="med" len="med"/>
          </a:ln>
        </p:spPr>
        <p:txBody>
          <a:bodyPr/>
          <a:lstStyle/>
          <a:p>
            <a:endParaRPr lang="en-US"/>
          </a:p>
        </p:txBody>
      </p:sp>
      <p:sp>
        <p:nvSpPr>
          <p:cNvPr id="5132" name="Line 12"/>
          <p:cNvSpPr>
            <a:spLocks noChangeShapeType="1"/>
          </p:cNvSpPr>
          <p:nvPr/>
        </p:nvSpPr>
        <p:spPr bwMode="auto">
          <a:xfrm>
            <a:off x="6596658" y="2478312"/>
            <a:ext cx="304800" cy="0"/>
          </a:xfrm>
          <a:prstGeom prst="line">
            <a:avLst/>
          </a:prstGeom>
          <a:noFill/>
          <a:ln w="9525">
            <a:solidFill>
              <a:srgbClr val="7B726B"/>
            </a:solidFill>
            <a:round/>
            <a:headEnd/>
            <a:tailEnd/>
          </a:ln>
        </p:spPr>
        <p:txBody>
          <a:bodyPr/>
          <a:lstStyle/>
          <a:p>
            <a:endParaRPr lang="en-US"/>
          </a:p>
        </p:txBody>
      </p:sp>
      <p:sp>
        <p:nvSpPr>
          <p:cNvPr id="5133" name="Line 13"/>
          <p:cNvSpPr>
            <a:spLocks noChangeShapeType="1"/>
          </p:cNvSpPr>
          <p:nvPr/>
        </p:nvSpPr>
        <p:spPr bwMode="auto">
          <a:xfrm flipV="1">
            <a:off x="6734544" y="878112"/>
            <a:ext cx="0" cy="1600200"/>
          </a:xfrm>
          <a:prstGeom prst="line">
            <a:avLst/>
          </a:prstGeom>
          <a:noFill/>
          <a:ln w="38100">
            <a:solidFill>
              <a:srgbClr val="7B726B"/>
            </a:solidFill>
            <a:round/>
            <a:headEnd type="triangle" w="med" len="med"/>
            <a:tailEnd type="triangle" w="med" len="med"/>
          </a:ln>
        </p:spPr>
        <p:txBody>
          <a:bodyPr/>
          <a:lstStyle/>
          <a:p>
            <a:endParaRPr lang="en-US"/>
          </a:p>
        </p:txBody>
      </p:sp>
      <p:sp>
        <p:nvSpPr>
          <p:cNvPr id="5134" name="Line 14"/>
          <p:cNvSpPr>
            <a:spLocks noChangeShapeType="1"/>
          </p:cNvSpPr>
          <p:nvPr/>
        </p:nvSpPr>
        <p:spPr bwMode="auto">
          <a:xfrm>
            <a:off x="6963144" y="6212112"/>
            <a:ext cx="304800" cy="0"/>
          </a:xfrm>
          <a:prstGeom prst="line">
            <a:avLst/>
          </a:prstGeom>
          <a:noFill/>
          <a:ln w="9525">
            <a:solidFill>
              <a:srgbClr val="7B726B"/>
            </a:solidFill>
            <a:round/>
            <a:headEnd/>
            <a:tailEnd/>
          </a:ln>
        </p:spPr>
        <p:txBody>
          <a:bodyPr/>
          <a:lstStyle/>
          <a:p>
            <a:endParaRPr lang="en-US"/>
          </a:p>
        </p:txBody>
      </p:sp>
      <p:sp>
        <p:nvSpPr>
          <p:cNvPr id="5135" name="Line 15"/>
          <p:cNvSpPr>
            <a:spLocks noChangeShapeType="1"/>
          </p:cNvSpPr>
          <p:nvPr/>
        </p:nvSpPr>
        <p:spPr bwMode="auto">
          <a:xfrm flipV="1">
            <a:off x="7115544" y="878112"/>
            <a:ext cx="0" cy="5334000"/>
          </a:xfrm>
          <a:prstGeom prst="line">
            <a:avLst/>
          </a:prstGeom>
          <a:noFill/>
          <a:ln w="38100">
            <a:solidFill>
              <a:srgbClr val="7B726B"/>
            </a:solidFill>
            <a:round/>
            <a:headEnd type="triangle" w="med" len="med"/>
            <a:tailEnd type="triangle" w="med" len="med"/>
          </a:ln>
        </p:spPr>
        <p:txBody>
          <a:bodyPr/>
          <a:lstStyle/>
          <a:p>
            <a:endParaRPr lang="en-US"/>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Connectors (Lanyards)</a:t>
            </a:r>
          </a:p>
        </p:txBody>
      </p:sp>
      <p:sp>
        <p:nvSpPr>
          <p:cNvPr id="32771" name="Rectangle 3"/>
          <p:cNvSpPr>
            <a:spLocks noGrp="1" noChangeArrowheads="1"/>
          </p:cNvSpPr>
          <p:nvPr>
            <p:ph type="body" idx="4294967295"/>
          </p:nvPr>
        </p:nvSpPr>
        <p:spPr>
          <a:xfrm>
            <a:off x="522522" y="1556658"/>
            <a:ext cx="8229600" cy="4321628"/>
          </a:xfrm>
        </p:spPr>
        <p:txBody>
          <a:bodyPr>
            <a:noAutofit/>
          </a:bodyPr>
          <a:lstStyle/>
          <a:p>
            <a:r>
              <a:rPr lang="en-US" dirty="0" smtClean="0"/>
              <a:t>Should be inspected before each </a:t>
            </a:r>
            <a:r>
              <a:rPr lang="en-US" dirty="0" smtClean="0"/>
              <a:t>use.</a:t>
            </a:r>
            <a:endParaRPr lang="en-US" dirty="0" smtClean="0"/>
          </a:p>
          <a:p>
            <a:r>
              <a:rPr lang="en-US" dirty="0" smtClean="0"/>
              <a:t>Should not be tied back to themselves (unless specifically designed for such use</a:t>
            </a:r>
            <a:r>
              <a:rPr lang="en-US" dirty="0" smtClean="0"/>
              <a:t>).</a:t>
            </a:r>
            <a:endParaRPr lang="en-US" dirty="0" smtClean="0"/>
          </a:p>
          <a:p>
            <a:r>
              <a:rPr lang="en-US" dirty="0" smtClean="0"/>
              <a:t>Should be worn with the impact absorber/shock pack at the </a:t>
            </a:r>
            <a:r>
              <a:rPr lang="en-US" dirty="0" smtClean="0"/>
              <a:t>d-ring.</a:t>
            </a:r>
            <a:endParaRPr lang="en-US" dirty="0" smtClean="0"/>
          </a:p>
          <a:p>
            <a:r>
              <a:rPr lang="en-US" dirty="0" smtClean="0"/>
              <a:t>Should have the appropriate clip for the intended anchorage </a:t>
            </a:r>
            <a:r>
              <a:rPr lang="en-US" dirty="0" smtClean="0"/>
              <a:t>points.</a:t>
            </a:r>
            <a:endParaRPr lang="en-US" dirty="0" smtClean="0"/>
          </a:p>
          <a:p>
            <a:pPr lvl="1"/>
            <a:r>
              <a:rPr lang="en-US" dirty="0" smtClean="0"/>
              <a:t>Do not use large climbing/rebar/ladder hooks with “beamers</a:t>
            </a:r>
            <a:r>
              <a:rPr lang="en-US" dirty="0" smtClean="0"/>
              <a:t>”.</a:t>
            </a: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Free Fall Distance</a:t>
            </a:r>
          </a:p>
        </p:txBody>
      </p:sp>
      <p:sp>
        <p:nvSpPr>
          <p:cNvPr id="33795" name="Rectangle 3"/>
          <p:cNvSpPr>
            <a:spLocks noGrp="1" noChangeArrowheads="1"/>
          </p:cNvSpPr>
          <p:nvPr>
            <p:ph type="body" idx="4294967295"/>
          </p:nvPr>
        </p:nvSpPr>
        <p:spPr>
          <a:xfrm>
            <a:off x="508008" y="1600200"/>
            <a:ext cx="8229600" cy="3925888"/>
          </a:xfrm>
        </p:spPr>
        <p:txBody>
          <a:bodyPr/>
          <a:lstStyle/>
          <a:p>
            <a:r>
              <a:rPr lang="en-US" dirty="0" smtClean="0"/>
              <a:t>How far a worker falls before shock absorbing or deceleration equipment begins to take </a:t>
            </a:r>
            <a:r>
              <a:rPr lang="en-US" dirty="0" smtClean="0"/>
              <a:t>effect.</a:t>
            </a:r>
            <a:endParaRPr lang="en-US" dirty="0" smtClean="0"/>
          </a:p>
          <a:p>
            <a:pPr lvl="1"/>
            <a:r>
              <a:rPr lang="en-US" dirty="0" smtClean="0"/>
              <a:t>Affects both impact forces and total fall </a:t>
            </a:r>
            <a:r>
              <a:rPr lang="en-US" dirty="0" smtClean="0"/>
              <a:t>distance.</a:t>
            </a:r>
            <a:endParaRPr lang="en-US" dirty="0" smtClean="0"/>
          </a:p>
          <a:p>
            <a:r>
              <a:rPr lang="en-US" dirty="0" smtClean="0"/>
              <a:t>Anchorage point location in relation to D-ring </a:t>
            </a:r>
            <a:r>
              <a:rPr lang="en-US" dirty="0" smtClean="0"/>
              <a:t>height.</a:t>
            </a:r>
            <a:endParaRPr lang="en-US" dirty="0" smtClean="0"/>
          </a:p>
          <a:p>
            <a:pPr lvl="1"/>
            <a:r>
              <a:rPr lang="en-US" dirty="0" smtClean="0"/>
              <a:t>Below the D-ring allows excessive </a:t>
            </a:r>
            <a:r>
              <a:rPr lang="en-US" dirty="0" smtClean="0"/>
              <a:t>falls.</a:t>
            </a:r>
            <a:endParaRPr lang="en-US" dirty="0" smtClean="0"/>
          </a:p>
          <a:p>
            <a:pPr lvl="1"/>
            <a:r>
              <a:rPr lang="en-US" dirty="0" smtClean="0"/>
              <a:t>Above the D-ring minimizes free fall to less than 6</a:t>
            </a:r>
            <a:r>
              <a:rPr lang="en-US" dirty="0" smtClean="0"/>
              <a:t>’.</a:t>
            </a: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Impacting Structures Below </a:t>
            </a:r>
            <a:br>
              <a:rPr lang="en-US" smtClean="0"/>
            </a:br>
            <a:r>
              <a:rPr lang="en-US" smtClean="0"/>
              <a:t>(Total Fall Distance)</a:t>
            </a:r>
          </a:p>
        </p:txBody>
      </p:sp>
      <p:sp>
        <p:nvSpPr>
          <p:cNvPr id="34819" name="Rectangle 3"/>
          <p:cNvSpPr>
            <a:spLocks noGrp="1" noChangeArrowheads="1"/>
          </p:cNvSpPr>
          <p:nvPr>
            <p:ph type="body" idx="4294967295"/>
          </p:nvPr>
        </p:nvSpPr>
        <p:spPr>
          <a:xfrm>
            <a:off x="638634" y="1600200"/>
            <a:ext cx="8229600" cy="3925888"/>
          </a:xfrm>
        </p:spPr>
        <p:txBody>
          <a:bodyPr/>
          <a:lstStyle/>
          <a:p>
            <a:r>
              <a:rPr lang="en-US" dirty="0" smtClean="0"/>
              <a:t>Consider:</a:t>
            </a:r>
          </a:p>
          <a:p>
            <a:pPr lvl="1"/>
            <a:r>
              <a:rPr lang="en-US" dirty="0" smtClean="0"/>
              <a:t>Anchorage </a:t>
            </a:r>
            <a:r>
              <a:rPr lang="en-US" dirty="0" smtClean="0"/>
              <a:t>point location in relation to D-ring </a:t>
            </a:r>
            <a:r>
              <a:rPr lang="en-US" dirty="0" smtClean="0"/>
              <a:t>height</a:t>
            </a:r>
            <a:endParaRPr lang="en-US" dirty="0" smtClean="0"/>
          </a:p>
          <a:p>
            <a:pPr lvl="1"/>
            <a:r>
              <a:rPr lang="en-US" dirty="0" smtClean="0"/>
              <a:t>Lanyard length </a:t>
            </a:r>
            <a:endParaRPr lang="en-US" dirty="0" smtClean="0"/>
          </a:p>
          <a:p>
            <a:pPr lvl="1"/>
            <a:r>
              <a:rPr lang="en-US" dirty="0" smtClean="0"/>
              <a:t>Harness elongation </a:t>
            </a:r>
            <a:endParaRPr lang="en-US" dirty="0" smtClean="0"/>
          </a:p>
          <a:p>
            <a:pPr lvl="1"/>
            <a:r>
              <a:rPr lang="en-US" dirty="0" smtClean="0"/>
              <a:t>Shock </a:t>
            </a:r>
            <a:r>
              <a:rPr lang="en-US" dirty="0" smtClean="0"/>
              <a:t>absorber opening </a:t>
            </a:r>
            <a:r>
              <a:rPr lang="en-US" dirty="0" smtClean="0"/>
              <a:t>length</a:t>
            </a:r>
            <a:endParaRPr lang="en-US" dirty="0" smtClean="0"/>
          </a:p>
          <a:p>
            <a:pPr lvl="1"/>
            <a:r>
              <a:rPr lang="en-US" dirty="0" smtClean="0"/>
              <a:t>Body </a:t>
            </a:r>
            <a:r>
              <a:rPr lang="en-US" dirty="0" smtClean="0"/>
              <a:t>below D-ring</a:t>
            </a:r>
          </a:p>
          <a:p>
            <a:pPr lvl="1"/>
            <a:r>
              <a:rPr lang="en-US" dirty="0" smtClean="0"/>
              <a:t>Body </a:t>
            </a:r>
            <a:r>
              <a:rPr lang="en-US" dirty="0" smtClean="0"/>
              <a:t>viscosity (soft tissue injuries!)</a:t>
            </a:r>
          </a:p>
          <a:p>
            <a:pPr lvl="1"/>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Impacting Structures Below </a:t>
            </a:r>
            <a:br>
              <a:rPr lang="en-US" smtClean="0"/>
            </a:br>
            <a:r>
              <a:rPr lang="en-US" smtClean="0"/>
              <a:t>(Total Fall Distance)</a:t>
            </a:r>
          </a:p>
        </p:txBody>
      </p:sp>
      <p:grpSp>
        <p:nvGrpSpPr>
          <p:cNvPr id="2" name="Group 3"/>
          <p:cNvGrpSpPr>
            <a:grpSpLocks/>
          </p:cNvGrpSpPr>
          <p:nvPr/>
        </p:nvGrpSpPr>
        <p:grpSpPr bwMode="auto">
          <a:xfrm>
            <a:off x="838200" y="2616204"/>
            <a:ext cx="495300" cy="915988"/>
            <a:chOff x="456" y="1296"/>
            <a:chExt cx="432" cy="913"/>
          </a:xfrm>
        </p:grpSpPr>
        <p:sp>
          <p:nvSpPr>
            <p:cNvPr id="35873" name="Oval 4"/>
            <p:cNvSpPr>
              <a:spLocks noChangeArrowheads="1"/>
            </p:cNvSpPr>
            <p:nvPr/>
          </p:nvSpPr>
          <p:spPr bwMode="auto">
            <a:xfrm>
              <a:off x="576" y="1344"/>
              <a:ext cx="192" cy="192"/>
            </a:xfrm>
            <a:prstGeom prst="ellipse">
              <a:avLst/>
            </a:prstGeom>
            <a:solidFill>
              <a:schemeClr val="accent1"/>
            </a:solidFill>
            <a:ln w="9525">
              <a:solidFill>
                <a:schemeClr val="tx1"/>
              </a:solidFill>
              <a:round/>
              <a:headEnd/>
              <a:tailEnd/>
            </a:ln>
          </p:spPr>
          <p:txBody>
            <a:bodyPr wrap="none" anchor="ctr"/>
            <a:lstStyle/>
            <a:p>
              <a:endParaRPr lang="en-US">
                <a:solidFill>
                  <a:srgbClr val="7B726B"/>
                </a:solidFill>
              </a:endParaRPr>
            </a:p>
          </p:txBody>
        </p:sp>
        <p:sp>
          <p:nvSpPr>
            <p:cNvPr id="35874" name="Rectangle 5"/>
            <p:cNvSpPr>
              <a:spLocks noChangeArrowheads="1"/>
            </p:cNvSpPr>
            <p:nvPr/>
          </p:nvSpPr>
          <p:spPr bwMode="auto">
            <a:xfrm>
              <a:off x="624" y="1536"/>
              <a:ext cx="96" cy="336"/>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sp>
          <p:nvSpPr>
            <p:cNvPr id="35875" name="Rectangle 6"/>
            <p:cNvSpPr>
              <a:spLocks noChangeArrowheads="1"/>
            </p:cNvSpPr>
            <p:nvPr/>
          </p:nvSpPr>
          <p:spPr bwMode="auto">
            <a:xfrm>
              <a:off x="456" y="1584"/>
              <a:ext cx="432" cy="48"/>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sp>
          <p:nvSpPr>
            <p:cNvPr id="35876" name="Rectangle 7"/>
            <p:cNvSpPr>
              <a:spLocks noChangeArrowheads="1"/>
            </p:cNvSpPr>
            <p:nvPr/>
          </p:nvSpPr>
          <p:spPr bwMode="auto">
            <a:xfrm rot="-911614">
              <a:off x="716" y="1824"/>
              <a:ext cx="48" cy="384"/>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sp>
          <p:nvSpPr>
            <p:cNvPr id="35877" name="AutoShape 8"/>
            <p:cNvSpPr>
              <a:spLocks noChangeArrowheads="1"/>
            </p:cNvSpPr>
            <p:nvPr/>
          </p:nvSpPr>
          <p:spPr bwMode="auto">
            <a:xfrm rot="-5400000">
              <a:off x="600" y="1272"/>
              <a:ext cx="144" cy="192"/>
            </a:xfrm>
            <a:prstGeom prst="flowChartDelay">
              <a:avLst/>
            </a:prstGeom>
            <a:solidFill>
              <a:srgbClr val="FFFF00"/>
            </a:solidFill>
            <a:ln w="9525">
              <a:solidFill>
                <a:schemeClr val="tx1"/>
              </a:solidFill>
              <a:miter lim="800000"/>
              <a:headEnd/>
              <a:tailEnd/>
            </a:ln>
          </p:spPr>
          <p:txBody>
            <a:bodyPr wrap="none" anchor="ctr"/>
            <a:lstStyle/>
            <a:p>
              <a:endParaRPr lang="en-US">
                <a:solidFill>
                  <a:srgbClr val="7B726B"/>
                </a:solidFill>
              </a:endParaRPr>
            </a:p>
          </p:txBody>
        </p:sp>
        <p:sp>
          <p:nvSpPr>
            <p:cNvPr id="35878" name="Rectangle 9"/>
            <p:cNvSpPr>
              <a:spLocks noChangeArrowheads="1"/>
            </p:cNvSpPr>
            <p:nvPr/>
          </p:nvSpPr>
          <p:spPr bwMode="auto">
            <a:xfrm rot="1237874">
              <a:off x="567" y="1821"/>
              <a:ext cx="47" cy="388"/>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grpSp>
      <p:sp>
        <p:nvSpPr>
          <p:cNvPr id="35844" name="Rectangle 10"/>
          <p:cNvSpPr>
            <a:spLocks noChangeArrowheads="1"/>
          </p:cNvSpPr>
          <p:nvPr/>
        </p:nvSpPr>
        <p:spPr bwMode="auto">
          <a:xfrm>
            <a:off x="457200" y="1701804"/>
            <a:ext cx="3886200" cy="152400"/>
          </a:xfrm>
          <a:prstGeom prst="rect">
            <a:avLst/>
          </a:prstGeom>
          <a:solidFill>
            <a:srgbClr val="800000"/>
          </a:solidFill>
          <a:ln w="9525">
            <a:solidFill>
              <a:schemeClr val="tx1"/>
            </a:solidFill>
            <a:miter lim="800000"/>
            <a:headEnd/>
            <a:tailEnd/>
          </a:ln>
        </p:spPr>
        <p:txBody>
          <a:bodyPr wrap="none" anchor="ctr"/>
          <a:lstStyle/>
          <a:p>
            <a:endParaRPr lang="en-US">
              <a:solidFill>
                <a:srgbClr val="7B726B"/>
              </a:solidFill>
            </a:endParaRPr>
          </a:p>
        </p:txBody>
      </p:sp>
      <p:sp>
        <p:nvSpPr>
          <p:cNvPr id="35845" name="Rectangle 11"/>
          <p:cNvSpPr>
            <a:spLocks noChangeArrowheads="1"/>
          </p:cNvSpPr>
          <p:nvPr/>
        </p:nvSpPr>
        <p:spPr bwMode="auto">
          <a:xfrm>
            <a:off x="457200" y="3530604"/>
            <a:ext cx="3886200" cy="152400"/>
          </a:xfrm>
          <a:prstGeom prst="rect">
            <a:avLst/>
          </a:prstGeom>
          <a:solidFill>
            <a:srgbClr val="800000"/>
          </a:solidFill>
          <a:ln w="9525">
            <a:solidFill>
              <a:schemeClr val="tx1"/>
            </a:solidFill>
            <a:miter lim="800000"/>
            <a:headEnd/>
            <a:tailEnd/>
          </a:ln>
        </p:spPr>
        <p:txBody>
          <a:bodyPr wrap="none" anchor="ctr"/>
          <a:lstStyle/>
          <a:p>
            <a:endParaRPr lang="en-US">
              <a:solidFill>
                <a:srgbClr val="7B726B"/>
              </a:solidFill>
            </a:endParaRPr>
          </a:p>
        </p:txBody>
      </p:sp>
      <p:grpSp>
        <p:nvGrpSpPr>
          <p:cNvPr id="3" name="Group 12"/>
          <p:cNvGrpSpPr>
            <a:grpSpLocks/>
          </p:cNvGrpSpPr>
          <p:nvPr/>
        </p:nvGrpSpPr>
        <p:grpSpPr bwMode="auto">
          <a:xfrm>
            <a:off x="1981200" y="1854204"/>
            <a:ext cx="495300" cy="3124200"/>
            <a:chOff x="1248" y="1296"/>
            <a:chExt cx="312" cy="1729"/>
          </a:xfrm>
        </p:grpSpPr>
        <p:grpSp>
          <p:nvGrpSpPr>
            <p:cNvPr id="4" name="Group 13"/>
            <p:cNvGrpSpPr>
              <a:grpSpLocks/>
            </p:cNvGrpSpPr>
            <p:nvPr/>
          </p:nvGrpSpPr>
          <p:grpSpPr bwMode="auto">
            <a:xfrm rot="1876187">
              <a:off x="1248" y="2448"/>
              <a:ext cx="312" cy="577"/>
              <a:chOff x="456" y="1296"/>
              <a:chExt cx="432" cy="913"/>
            </a:xfrm>
          </p:grpSpPr>
          <p:sp>
            <p:nvSpPr>
              <p:cNvPr id="35867" name="Oval 14"/>
              <p:cNvSpPr>
                <a:spLocks noChangeArrowheads="1"/>
              </p:cNvSpPr>
              <p:nvPr/>
            </p:nvSpPr>
            <p:spPr bwMode="auto">
              <a:xfrm>
                <a:off x="576" y="1344"/>
                <a:ext cx="192" cy="192"/>
              </a:xfrm>
              <a:prstGeom prst="ellipse">
                <a:avLst/>
              </a:prstGeom>
              <a:solidFill>
                <a:schemeClr val="accent1"/>
              </a:solidFill>
              <a:ln w="9525">
                <a:solidFill>
                  <a:schemeClr val="tx1"/>
                </a:solidFill>
                <a:round/>
                <a:headEnd/>
                <a:tailEnd/>
              </a:ln>
            </p:spPr>
            <p:txBody>
              <a:bodyPr wrap="none" anchor="ctr"/>
              <a:lstStyle/>
              <a:p>
                <a:endParaRPr lang="en-US">
                  <a:solidFill>
                    <a:srgbClr val="7B726B"/>
                  </a:solidFill>
                </a:endParaRPr>
              </a:p>
            </p:txBody>
          </p:sp>
          <p:sp>
            <p:nvSpPr>
              <p:cNvPr id="35868" name="Rectangle 15"/>
              <p:cNvSpPr>
                <a:spLocks noChangeArrowheads="1"/>
              </p:cNvSpPr>
              <p:nvPr/>
            </p:nvSpPr>
            <p:spPr bwMode="auto">
              <a:xfrm>
                <a:off x="624" y="1536"/>
                <a:ext cx="96" cy="336"/>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sp>
            <p:nvSpPr>
              <p:cNvPr id="35869" name="Rectangle 16"/>
              <p:cNvSpPr>
                <a:spLocks noChangeArrowheads="1"/>
              </p:cNvSpPr>
              <p:nvPr/>
            </p:nvSpPr>
            <p:spPr bwMode="auto">
              <a:xfrm>
                <a:off x="456" y="1584"/>
                <a:ext cx="432" cy="48"/>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sp>
            <p:nvSpPr>
              <p:cNvPr id="35870" name="Rectangle 17"/>
              <p:cNvSpPr>
                <a:spLocks noChangeArrowheads="1"/>
              </p:cNvSpPr>
              <p:nvPr/>
            </p:nvSpPr>
            <p:spPr bwMode="auto">
              <a:xfrm rot="-911614">
                <a:off x="716" y="1824"/>
                <a:ext cx="48" cy="384"/>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sp>
            <p:nvSpPr>
              <p:cNvPr id="35871" name="AutoShape 18"/>
              <p:cNvSpPr>
                <a:spLocks noChangeArrowheads="1"/>
              </p:cNvSpPr>
              <p:nvPr/>
            </p:nvSpPr>
            <p:spPr bwMode="auto">
              <a:xfrm rot="-5400000">
                <a:off x="600" y="1272"/>
                <a:ext cx="144" cy="192"/>
              </a:xfrm>
              <a:prstGeom prst="flowChartDelay">
                <a:avLst/>
              </a:prstGeom>
              <a:solidFill>
                <a:srgbClr val="FFFF00"/>
              </a:solidFill>
              <a:ln w="9525">
                <a:solidFill>
                  <a:schemeClr val="tx1"/>
                </a:solidFill>
                <a:miter lim="800000"/>
                <a:headEnd/>
                <a:tailEnd/>
              </a:ln>
            </p:spPr>
            <p:txBody>
              <a:bodyPr wrap="none" anchor="ctr"/>
              <a:lstStyle/>
              <a:p>
                <a:endParaRPr lang="en-US">
                  <a:solidFill>
                    <a:srgbClr val="7B726B"/>
                  </a:solidFill>
                </a:endParaRPr>
              </a:p>
            </p:txBody>
          </p:sp>
          <p:sp>
            <p:nvSpPr>
              <p:cNvPr id="35872" name="Rectangle 19"/>
              <p:cNvSpPr>
                <a:spLocks noChangeArrowheads="1"/>
              </p:cNvSpPr>
              <p:nvPr/>
            </p:nvSpPr>
            <p:spPr bwMode="auto">
              <a:xfrm rot="1237874">
                <a:off x="567" y="1821"/>
                <a:ext cx="47" cy="388"/>
              </a:xfrm>
              <a:prstGeom prst="rect">
                <a:avLst/>
              </a:prstGeom>
              <a:solidFill>
                <a:schemeClr val="accent2"/>
              </a:solidFill>
              <a:ln w="9525">
                <a:noFill/>
                <a:miter lim="800000"/>
                <a:headEnd/>
                <a:tailEnd/>
              </a:ln>
            </p:spPr>
            <p:txBody>
              <a:bodyPr wrap="none" anchor="ctr"/>
              <a:lstStyle/>
              <a:p>
                <a:endParaRPr lang="en-US">
                  <a:solidFill>
                    <a:srgbClr val="7B726B"/>
                  </a:solidFill>
                </a:endParaRPr>
              </a:p>
            </p:txBody>
          </p:sp>
        </p:grpSp>
        <p:sp>
          <p:nvSpPr>
            <p:cNvPr id="35866" name="Freeform 20"/>
            <p:cNvSpPr>
              <a:spLocks/>
            </p:cNvSpPr>
            <p:nvPr/>
          </p:nvSpPr>
          <p:spPr bwMode="auto">
            <a:xfrm>
              <a:off x="1440" y="1296"/>
              <a:ext cx="49" cy="1344"/>
            </a:xfrm>
            <a:custGeom>
              <a:avLst/>
              <a:gdLst>
                <a:gd name="T0" fmla="*/ 0 w 1"/>
                <a:gd name="T1" fmla="*/ 1776 h 1776"/>
                <a:gd name="T2" fmla="*/ 0 w 1"/>
                <a:gd name="T3" fmla="*/ 0 h 1776"/>
                <a:gd name="T4" fmla="*/ 0 60000 65536"/>
                <a:gd name="T5" fmla="*/ 0 60000 65536"/>
                <a:gd name="T6" fmla="*/ 0 w 1"/>
                <a:gd name="T7" fmla="*/ 0 h 1776"/>
                <a:gd name="T8" fmla="*/ 1 w 1"/>
                <a:gd name="T9" fmla="*/ 1776 h 1776"/>
              </a:gdLst>
              <a:ahLst/>
              <a:cxnLst>
                <a:cxn ang="T4">
                  <a:pos x="T0" y="T1"/>
                </a:cxn>
                <a:cxn ang="T5">
                  <a:pos x="T2" y="T3"/>
                </a:cxn>
              </a:cxnLst>
              <a:rect l="T6" t="T7" r="T8" b="T9"/>
              <a:pathLst>
                <a:path w="1" h="1776">
                  <a:moveTo>
                    <a:pt x="0" y="1776"/>
                  </a:moveTo>
                  <a:cubicBezTo>
                    <a:pt x="0" y="1776"/>
                    <a:pt x="0" y="888"/>
                    <a:pt x="0" y="0"/>
                  </a:cubicBezTo>
                </a:path>
              </a:pathLst>
            </a:custGeom>
            <a:noFill/>
            <a:ln w="9525">
              <a:solidFill>
                <a:srgbClr val="FFCC00"/>
              </a:solidFill>
              <a:round/>
              <a:headEnd/>
              <a:tailEnd/>
            </a:ln>
          </p:spPr>
          <p:txBody>
            <a:bodyPr/>
            <a:lstStyle/>
            <a:p>
              <a:endParaRPr lang="en-US">
                <a:solidFill>
                  <a:srgbClr val="7B726B"/>
                </a:solidFill>
              </a:endParaRPr>
            </a:p>
          </p:txBody>
        </p:sp>
      </p:grpSp>
      <p:sp>
        <p:nvSpPr>
          <p:cNvPr id="35847" name="Freeform 21"/>
          <p:cNvSpPr>
            <a:spLocks/>
          </p:cNvSpPr>
          <p:nvPr/>
        </p:nvSpPr>
        <p:spPr bwMode="auto">
          <a:xfrm>
            <a:off x="1066800" y="1854204"/>
            <a:ext cx="342900" cy="1092200"/>
          </a:xfrm>
          <a:custGeom>
            <a:avLst/>
            <a:gdLst>
              <a:gd name="T0" fmla="*/ 0 w 216"/>
              <a:gd name="T1" fmla="*/ 672 h 688"/>
              <a:gd name="T2" fmla="*/ 192 w 216"/>
              <a:gd name="T3" fmla="*/ 576 h 688"/>
              <a:gd name="T4" fmla="*/ 144 w 216"/>
              <a:gd name="T5" fmla="*/ 0 h 688"/>
              <a:gd name="T6" fmla="*/ 0 60000 65536"/>
              <a:gd name="T7" fmla="*/ 0 60000 65536"/>
              <a:gd name="T8" fmla="*/ 0 60000 65536"/>
              <a:gd name="T9" fmla="*/ 0 w 216"/>
              <a:gd name="T10" fmla="*/ 0 h 688"/>
              <a:gd name="T11" fmla="*/ 216 w 216"/>
              <a:gd name="T12" fmla="*/ 688 h 688"/>
            </a:gdLst>
            <a:ahLst/>
            <a:cxnLst>
              <a:cxn ang="T6">
                <a:pos x="T0" y="T1"/>
              </a:cxn>
              <a:cxn ang="T7">
                <a:pos x="T2" y="T3"/>
              </a:cxn>
              <a:cxn ang="T8">
                <a:pos x="T4" y="T5"/>
              </a:cxn>
            </a:cxnLst>
            <a:rect l="T9" t="T10" r="T11" b="T12"/>
            <a:pathLst>
              <a:path w="216" h="688">
                <a:moveTo>
                  <a:pt x="0" y="672"/>
                </a:moveTo>
                <a:cubicBezTo>
                  <a:pt x="84" y="680"/>
                  <a:pt x="168" y="688"/>
                  <a:pt x="192" y="576"/>
                </a:cubicBezTo>
                <a:cubicBezTo>
                  <a:pt x="216" y="464"/>
                  <a:pt x="180" y="232"/>
                  <a:pt x="144" y="0"/>
                </a:cubicBezTo>
              </a:path>
            </a:pathLst>
          </a:custGeom>
          <a:noFill/>
          <a:ln w="9525">
            <a:solidFill>
              <a:srgbClr val="FFCC00"/>
            </a:solidFill>
            <a:round/>
            <a:headEnd/>
            <a:tailEnd/>
          </a:ln>
        </p:spPr>
        <p:txBody>
          <a:bodyPr/>
          <a:lstStyle/>
          <a:p>
            <a:endParaRPr lang="en-US">
              <a:solidFill>
                <a:srgbClr val="7B726B"/>
              </a:solidFill>
            </a:endParaRPr>
          </a:p>
        </p:txBody>
      </p:sp>
      <p:sp>
        <p:nvSpPr>
          <p:cNvPr id="35848" name="Rectangle 22"/>
          <p:cNvSpPr>
            <a:spLocks noChangeArrowheads="1"/>
          </p:cNvSpPr>
          <p:nvPr/>
        </p:nvSpPr>
        <p:spPr bwMode="auto">
          <a:xfrm>
            <a:off x="457200" y="5302254"/>
            <a:ext cx="3886200" cy="152400"/>
          </a:xfrm>
          <a:prstGeom prst="rect">
            <a:avLst/>
          </a:prstGeom>
          <a:solidFill>
            <a:srgbClr val="800000"/>
          </a:solidFill>
          <a:ln w="9525">
            <a:solidFill>
              <a:schemeClr val="tx1"/>
            </a:solidFill>
            <a:miter lim="800000"/>
            <a:headEnd/>
            <a:tailEnd/>
          </a:ln>
        </p:spPr>
        <p:txBody>
          <a:bodyPr wrap="none" anchor="ctr"/>
          <a:lstStyle/>
          <a:p>
            <a:endParaRPr lang="en-US">
              <a:solidFill>
                <a:srgbClr val="7B726B"/>
              </a:solidFill>
            </a:endParaRPr>
          </a:p>
        </p:txBody>
      </p:sp>
      <p:grpSp>
        <p:nvGrpSpPr>
          <p:cNvPr id="5" name="Group 23"/>
          <p:cNvGrpSpPr>
            <a:grpSpLocks/>
          </p:cNvGrpSpPr>
          <p:nvPr/>
        </p:nvGrpSpPr>
        <p:grpSpPr bwMode="auto">
          <a:xfrm>
            <a:off x="3632202" y="1854204"/>
            <a:ext cx="5410200" cy="3640138"/>
            <a:chOff x="2352" y="1296"/>
            <a:chExt cx="3408" cy="2293"/>
          </a:xfrm>
        </p:grpSpPr>
        <p:sp>
          <p:nvSpPr>
            <p:cNvPr id="35851" name="AutoShape 24"/>
            <p:cNvSpPr>
              <a:spLocks noChangeArrowheads="1"/>
            </p:cNvSpPr>
            <p:nvPr/>
          </p:nvSpPr>
          <p:spPr bwMode="auto">
            <a:xfrm>
              <a:off x="2352" y="1296"/>
              <a:ext cx="192" cy="720"/>
            </a:xfrm>
            <a:prstGeom prst="upDownArrow">
              <a:avLst>
                <a:gd name="adj1" fmla="val 50000"/>
                <a:gd name="adj2" fmla="val 75000"/>
              </a:avLst>
            </a:prstGeom>
            <a:solidFill>
              <a:srgbClr val="FF6600"/>
            </a:solidFill>
            <a:ln w="9525">
              <a:solidFill>
                <a:schemeClr val="tx1"/>
              </a:solidFill>
              <a:miter lim="800000"/>
              <a:headEnd/>
              <a:tailEnd/>
            </a:ln>
          </p:spPr>
          <p:txBody>
            <a:bodyPr vert="eaVert" wrap="none" anchor="ctr"/>
            <a:lstStyle/>
            <a:p>
              <a:endParaRPr lang="en-US">
                <a:solidFill>
                  <a:srgbClr val="7B726B"/>
                </a:solidFill>
              </a:endParaRPr>
            </a:p>
          </p:txBody>
        </p:sp>
        <p:sp>
          <p:nvSpPr>
            <p:cNvPr id="35852" name="AutoShape 25"/>
            <p:cNvSpPr>
              <a:spLocks noChangeArrowheads="1"/>
            </p:cNvSpPr>
            <p:nvPr/>
          </p:nvSpPr>
          <p:spPr bwMode="auto">
            <a:xfrm>
              <a:off x="2352" y="2016"/>
              <a:ext cx="192" cy="528"/>
            </a:xfrm>
            <a:prstGeom prst="upDownArrow">
              <a:avLst>
                <a:gd name="adj1" fmla="val 50000"/>
                <a:gd name="adj2" fmla="val 55000"/>
              </a:avLst>
            </a:prstGeom>
            <a:solidFill>
              <a:srgbClr val="FF6600"/>
            </a:solidFill>
            <a:ln w="9525">
              <a:solidFill>
                <a:schemeClr val="tx1"/>
              </a:solidFill>
              <a:miter lim="800000"/>
              <a:headEnd/>
              <a:tailEnd/>
            </a:ln>
          </p:spPr>
          <p:txBody>
            <a:bodyPr vert="eaVert" wrap="none" anchor="ctr"/>
            <a:lstStyle/>
            <a:p>
              <a:endParaRPr lang="en-US">
                <a:solidFill>
                  <a:srgbClr val="7B726B"/>
                </a:solidFill>
              </a:endParaRPr>
            </a:p>
          </p:txBody>
        </p:sp>
        <p:sp>
          <p:nvSpPr>
            <p:cNvPr id="35853" name="AutoShape 26"/>
            <p:cNvSpPr>
              <a:spLocks noChangeArrowheads="1"/>
            </p:cNvSpPr>
            <p:nvPr/>
          </p:nvSpPr>
          <p:spPr bwMode="auto">
            <a:xfrm>
              <a:off x="2352" y="2544"/>
              <a:ext cx="192" cy="576"/>
            </a:xfrm>
            <a:prstGeom prst="upDownArrow">
              <a:avLst>
                <a:gd name="adj1" fmla="val 50000"/>
                <a:gd name="adj2" fmla="val 60000"/>
              </a:avLst>
            </a:prstGeom>
            <a:solidFill>
              <a:srgbClr val="FF6600"/>
            </a:solidFill>
            <a:ln w="9525">
              <a:solidFill>
                <a:schemeClr val="tx1"/>
              </a:solidFill>
              <a:miter lim="800000"/>
              <a:headEnd/>
              <a:tailEnd/>
            </a:ln>
          </p:spPr>
          <p:txBody>
            <a:bodyPr vert="eaVert" wrap="none" anchor="ctr"/>
            <a:lstStyle/>
            <a:p>
              <a:endParaRPr lang="en-US">
                <a:solidFill>
                  <a:srgbClr val="7B726B"/>
                </a:solidFill>
              </a:endParaRPr>
            </a:p>
          </p:txBody>
        </p:sp>
        <p:sp>
          <p:nvSpPr>
            <p:cNvPr id="35854" name="AutoShape 27"/>
            <p:cNvSpPr>
              <a:spLocks noChangeArrowheads="1"/>
            </p:cNvSpPr>
            <p:nvPr/>
          </p:nvSpPr>
          <p:spPr bwMode="auto">
            <a:xfrm>
              <a:off x="2352" y="3120"/>
              <a:ext cx="192" cy="336"/>
            </a:xfrm>
            <a:prstGeom prst="upDownArrow">
              <a:avLst>
                <a:gd name="adj1" fmla="val 50000"/>
                <a:gd name="adj2" fmla="val 35000"/>
              </a:avLst>
            </a:prstGeom>
            <a:solidFill>
              <a:srgbClr val="FF6600"/>
            </a:solidFill>
            <a:ln w="9525">
              <a:solidFill>
                <a:schemeClr val="tx1"/>
              </a:solidFill>
              <a:miter lim="800000"/>
              <a:headEnd/>
              <a:tailEnd/>
            </a:ln>
          </p:spPr>
          <p:txBody>
            <a:bodyPr vert="eaVert" wrap="none" anchor="ctr"/>
            <a:lstStyle/>
            <a:p>
              <a:endParaRPr lang="en-US">
                <a:solidFill>
                  <a:srgbClr val="7B726B"/>
                </a:solidFill>
              </a:endParaRPr>
            </a:p>
          </p:txBody>
        </p:sp>
        <p:sp>
          <p:nvSpPr>
            <p:cNvPr id="35855" name="Line 28"/>
            <p:cNvSpPr>
              <a:spLocks noChangeShapeType="1"/>
            </p:cNvSpPr>
            <p:nvPr/>
          </p:nvSpPr>
          <p:spPr bwMode="auto">
            <a:xfrm>
              <a:off x="2448" y="2016"/>
              <a:ext cx="1296" cy="0"/>
            </a:xfrm>
            <a:prstGeom prst="line">
              <a:avLst/>
            </a:prstGeom>
            <a:noFill/>
            <a:ln w="9525">
              <a:solidFill>
                <a:schemeClr val="tx1"/>
              </a:solidFill>
              <a:round/>
              <a:headEnd/>
              <a:tailEnd/>
            </a:ln>
          </p:spPr>
          <p:txBody>
            <a:bodyPr/>
            <a:lstStyle/>
            <a:p>
              <a:endParaRPr lang="en-US">
                <a:solidFill>
                  <a:srgbClr val="7B726B"/>
                </a:solidFill>
              </a:endParaRPr>
            </a:p>
          </p:txBody>
        </p:sp>
        <p:sp>
          <p:nvSpPr>
            <p:cNvPr id="35856" name="Line 29"/>
            <p:cNvSpPr>
              <a:spLocks noChangeShapeType="1"/>
            </p:cNvSpPr>
            <p:nvPr/>
          </p:nvSpPr>
          <p:spPr bwMode="auto">
            <a:xfrm>
              <a:off x="2448" y="1296"/>
              <a:ext cx="1296" cy="0"/>
            </a:xfrm>
            <a:prstGeom prst="line">
              <a:avLst/>
            </a:prstGeom>
            <a:noFill/>
            <a:ln w="9525">
              <a:solidFill>
                <a:schemeClr val="tx1"/>
              </a:solidFill>
              <a:round/>
              <a:headEnd/>
              <a:tailEnd/>
            </a:ln>
          </p:spPr>
          <p:txBody>
            <a:bodyPr/>
            <a:lstStyle/>
            <a:p>
              <a:endParaRPr lang="en-US">
                <a:solidFill>
                  <a:srgbClr val="7B726B"/>
                </a:solidFill>
              </a:endParaRPr>
            </a:p>
          </p:txBody>
        </p:sp>
        <p:sp>
          <p:nvSpPr>
            <p:cNvPr id="35857" name="Line 30"/>
            <p:cNvSpPr>
              <a:spLocks noChangeShapeType="1"/>
            </p:cNvSpPr>
            <p:nvPr/>
          </p:nvSpPr>
          <p:spPr bwMode="auto">
            <a:xfrm>
              <a:off x="2448" y="2544"/>
              <a:ext cx="1296" cy="0"/>
            </a:xfrm>
            <a:prstGeom prst="line">
              <a:avLst/>
            </a:prstGeom>
            <a:noFill/>
            <a:ln w="9525">
              <a:solidFill>
                <a:schemeClr val="tx1"/>
              </a:solidFill>
              <a:round/>
              <a:headEnd/>
              <a:tailEnd/>
            </a:ln>
          </p:spPr>
          <p:txBody>
            <a:bodyPr/>
            <a:lstStyle/>
            <a:p>
              <a:endParaRPr lang="en-US">
                <a:solidFill>
                  <a:srgbClr val="7B726B"/>
                </a:solidFill>
              </a:endParaRPr>
            </a:p>
          </p:txBody>
        </p:sp>
        <p:sp>
          <p:nvSpPr>
            <p:cNvPr id="35858" name="Line 31"/>
            <p:cNvSpPr>
              <a:spLocks noChangeShapeType="1"/>
            </p:cNvSpPr>
            <p:nvPr/>
          </p:nvSpPr>
          <p:spPr bwMode="auto">
            <a:xfrm>
              <a:off x="2448" y="3120"/>
              <a:ext cx="1296" cy="0"/>
            </a:xfrm>
            <a:prstGeom prst="line">
              <a:avLst/>
            </a:prstGeom>
            <a:noFill/>
            <a:ln w="9525">
              <a:solidFill>
                <a:schemeClr val="tx1"/>
              </a:solidFill>
              <a:round/>
              <a:headEnd/>
              <a:tailEnd/>
            </a:ln>
          </p:spPr>
          <p:txBody>
            <a:bodyPr/>
            <a:lstStyle/>
            <a:p>
              <a:endParaRPr lang="en-US">
                <a:solidFill>
                  <a:srgbClr val="7B726B"/>
                </a:solidFill>
              </a:endParaRPr>
            </a:p>
          </p:txBody>
        </p:sp>
        <p:sp>
          <p:nvSpPr>
            <p:cNvPr id="35859" name="Text Box 32"/>
            <p:cNvSpPr txBox="1">
              <a:spLocks noChangeArrowheads="1"/>
            </p:cNvSpPr>
            <p:nvPr/>
          </p:nvSpPr>
          <p:spPr bwMode="auto">
            <a:xfrm>
              <a:off x="2592" y="1584"/>
              <a:ext cx="1159" cy="233"/>
            </a:xfrm>
            <a:prstGeom prst="rect">
              <a:avLst/>
            </a:prstGeom>
            <a:noFill/>
            <a:ln w="9525">
              <a:noFill/>
              <a:miter lim="800000"/>
              <a:headEnd/>
              <a:tailEnd/>
            </a:ln>
          </p:spPr>
          <p:txBody>
            <a:bodyPr wrap="none">
              <a:spAutoFit/>
            </a:bodyPr>
            <a:lstStyle/>
            <a:p>
              <a:r>
                <a:rPr lang="en-US">
                  <a:solidFill>
                    <a:srgbClr val="7B726B"/>
                  </a:solidFill>
                </a:rPr>
                <a:t>6’ Lanyard Length</a:t>
              </a:r>
            </a:p>
          </p:txBody>
        </p:sp>
        <p:sp>
          <p:nvSpPr>
            <p:cNvPr id="35860" name="Text Box 33"/>
            <p:cNvSpPr txBox="1">
              <a:spLocks noChangeArrowheads="1"/>
            </p:cNvSpPr>
            <p:nvPr/>
          </p:nvSpPr>
          <p:spPr bwMode="auto">
            <a:xfrm>
              <a:off x="2604" y="2064"/>
              <a:ext cx="1552" cy="233"/>
            </a:xfrm>
            <a:prstGeom prst="rect">
              <a:avLst/>
            </a:prstGeom>
            <a:noFill/>
            <a:ln w="9525">
              <a:noFill/>
              <a:miter lim="800000"/>
              <a:headEnd/>
              <a:tailEnd/>
            </a:ln>
          </p:spPr>
          <p:txBody>
            <a:bodyPr wrap="none">
              <a:spAutoFit/>
            </a:bodyPr>
            <a:lstStyle/>
            <a:p>
              <a:r>
                <a:rPr lang="en-US">
                  <a:solidFill>
                    <a:srgbClr val="7B726B"/>
                  </a:solidFill>
                </a:rPr>
                <a:t>3.5’ Deceleration Device</a:t>
              </a:r>
            </a:p>
          </p:txBody>
        </p:sp>
        <p:sp>
          <p:nvSpPr>
            <p:cNvPr id="35861" name="Text Box 34"/>
            <p:cNvSpPr txBox="1">
              <a:spLocks noChangeArrowheads="1"/>
            </p:cNvSpPr>
            <p:nvPr/>
          </p:nvSpPr>
          <p:spPr bwMode="auto">
            <a:xfrm>
              <a:off x="2640" y="2688"/>
              <a:ext cx="1536" cy="404"/>
            </a:xfrm>
            <a:prstGeom prst="rect">
              <a:avLst/>
            </a:prstGeom>
            <a:noFill/>
            <a:ln w="9525">
              <a:noFill/>
              <a:miter lim="800000"/>
              <a:headEnd/>
              <a:tailEnd/>
            </a:ln>
          </p:spPr>
          <p:txBody>
            <a:bodyPr>
              <a:spAutoFit/>
            </a:bodyPr>
            <a:lstStyle/>
            <a:p>
              <a:r>
                <a:rPr lang="en-US">
                  <a:solidFill>
                    <a:srgbClr val="7B726B"/>
                  </a:solidFill>
                </a:rPr>
                <a:t>5’ From D-Ring to Worker’s Feet</a:t>
              </a:r>
            </a:p>
          </p:txBody>
        </p:sp>
        <p:sp>
          <p:nvSpPr>
            <p:cNvPr id="35862" name="Text Box 35"/>
            <p:cNvSpPr txBox="1">
              <a:spLocks noChangeArrowheads="1"/>
            </p:cNvSpPr>
            <p:nvPr/>
          </p:nvSpPr>
          <p:spPr bwMode="auto">
            <a:xfrm rot="10800000" flipV="1">
              <a:off x="2760" y="3185"/>
              <a:ext cx="1824" cy="404"/>
            </a:xfrm>
            <a:prstGeom prst="rect">
              <a:avLst/>
            </a:prstGeom>
            <a:noFill/>
            <a:ln w="9525">
              <a:noFill/>
              <a:miter lim="800000"/>
              <a:headEnd/>
              <a:tailEnd/>
            </a:ln>
          </p:spPr>
          <p:txBody>
            <a:bodyPr>
              <a:spAutoFit/>
            </a:bodyPr>
            <a:lstStyle/>
            <a:p>
              <a:r>
                <a:rPr lang="en-US">
                  <a:solidFill>
                    <a:srgbClr val="7B726B"/>
                  </a:solidFill>
                </a:rPr>
                <a:t>3’ Safety Factor (stretch, bounce, etc.)</a:t>
              </a:r>
            </a:p>
          </p:txBody>
        </p:sp>
        <p:sp>
          <p:nvSpPr>
            <p:cNvPr id="35863" name="AutoShape 36"/>
            <p:cNvSpPr>
              <a:spLocks/>
            </p:cNvSpPr>
            <p:nvPr/>
          </p:nvSpPr>
          <p:spPr bwMode="auto">
            <a:xfrm>
              <a:off x="3744" y="1296"/>
              <a:ext cx="1344" cy="2208"/>
            </a:xfrm>
            <a:prstGeom prst="rightBrace">
              <a:avLst>
                <a:gd name="adj1" fmla="val 4563"/>
                <a:gd name="adj2" fmla="val 47282"/>
              </a:avLst>
            </a:prstGeom>
            <a:noFill/>
            <a:ln w="9525">
              <a:solidFill>
                <a:schemeClr val="tx1"/>
              </a:solidFill>
              <a:round/>
              <a:headEnd/>
              <a:tailEnd/>
            </a:ln>
          </p:spPr>
          <p:txBody>
            <a:bodyPr wrap="none" anchor="ctr"/>
            <a:lstStyle/>
            <a:p>
              <a:endParaRPr lang="en-US">
                <a:solidFill>
                  <a:srgbClr val="7B726B"/>
                </a:solidFill>
              </a:endParaRPr>
            </a:p>
          </p:txBody>
        </p:sp>
        <p:sp>
          <p:nvSpPr>
            <p:cNvPr id="35864" name="AutoShape 37"/>
            <p:cNvSpPr>
              <a:spLocks/>
            </p:cNvSpPr>
            <p:nvPr/>
          </p:nvSpPr>
          <p:spPr bwMode="auto">
            <a:xfrm>
              <a:off x="4896" y="2760"/>
              <a:ext cx="864" cy="792"/>
            </a:xfrm>
            <a:prstGeom prst="borderCallout1">
              <a:avLst>
                <a:gd name="adj1" fmla="val 9093"/>
                <a:gd name="adj2" fmla="val -5556"/>
                <a:gd name="adj3" fmla="val -53032"/>
                <a:gd name="adj4" fmla="val -43056"/>
              </a:avLst>
            </a:prstGeom>
            <a:solidFill>
              <a:srgbClr val="FFCC00"/>
            </a:solidFill>
            <a:ln w="9525">
              <a:solidFill>
                <a:schemeClr val="tx1"/>
              </a:solidFill>
              <a:miter lim="800000"/>
              <a:headEnd/>
              <a:tailEnd/>
            </a:ln>
          </p:spPr>
          <p:txBody>
            <a:bodyPr/>
            <a:lstStyle/>
            <a:p>
              <a:pPr algn="ctr"/>
              <a:r>
                <a:rPr lang="en-US">
                  <a:solidFill>
                    <a:srgbClr val="7B726B"/>
                  </a:solidFill>
                </a:rPr>
                <a:t>Total 18.5’ below anchorage point</a:t>
              </a:r>
            </a:p>
          </p:txBody>
        </p:sp>
      </p:grpSp>
      <p:sp>
        <p:nvSpPr>
          <p:cNvPr id="35850" name="Text Box 38"/>
          <p:cNvSpPr txBox="1">
            <a:spLocks noChangeArrowheads="1"/>
          </p:cNvSpPr>
          <p:nvPr/>
        </p:nvSpPr>
        <p:spPr bwMode="auto">
          <a:xfrm>
            <a:off x="0" y="5817516"/>
            <a:ext cx="9144000" cy="584775"/>
          </a:xfrm>
          <a:prstGeom prst="rect">
            <a:avLst/>
          </a:prstGeom>
          <a:noFill/>
          <a:ln w="9525">
            <a:noFill/>
            <a:miter lim="800000"/>
            <a:headEnd/>
            <a:tailEnd/>
          </a:ln>
        </p:spPr>
        <p:txBody>
          <a:bodyPr>
            <a:spAutoFit/>
          </a:bodyPr>
          <a:lstStyle/>
          <a:p>
            <a:pPr>
              <a:spcBef>
                <a:spcPct val="50000"/>
              </a:spcBef>
            </a:pPr>
            <a:r>
              <a:rPr lang="en-US" sz="1600" b="1" dirty="0">
                <a:solidFill>
                  <a:srgbClr val="7B726B"/>
                </a:solidFill>
                <a:latin typeface="Lucida Sans Unicode" pitchFamily="34" charset="0"/>
                <a:cs typeface="Lucida Sans Unicode" pitchFamily="34" charset="0"/>
              </a:rPr>
              <a:t>All distances are approximate, and shown for illustration only. This is why it is critical to maintain the safety factor distance!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Retractable Lifelines</a:t>
            </a:r>
          </a:p>
        </p:txBody>
      </p:sp>
      <p:sp>
        <p:nvSpPr>
          <p:cNvPr id="36867" name="Rectangle 3"/>
          <p:cNvSpPr>
            <a:spLocks noGrp="1" noChangeArrowheads="1"/>
          </p:cNvSpPr>
          <p:nvPr>
            <p:ph type="body" sz="half" idx="4294967295"/>
          </p:nvPr>
        </p:nvSpPr>
        <p:spPr>
          <a:xfrm>
            <a:off x="551532" y="1237351"/>
            <a:ext cx="4038600" cy="2990162"/>
          </a:xfrm>
        </p:spPr>
        <p:txBody>
          <a:bodyPr/>
          <a:lstStyle/>
          <a:p>
            <a:r>
              <a:rPr lang="en-US" dirty="0" smtClean="0"/>
              <a:t>Very effective for vertical applications.</a:t>
            </a:r>
          </a:p>
          <a:p>
            <a:r>
              <a:rPr lang="en-US" dirty="0" smtClean="0"/>
              <a:t>Will normally lock up in 1 –2 feet, minimizing total fall distance and impact forces on the worker’s </a:t>
            </a:r>
            <a:r>
              <a:rPr lang="en-US" dirty="0" smtClean="0"/>
              <a:t>body.</a:t>
            </a:r>
            <a:endParaRPr lang="en-US" dirty="0" smtClean="0"/>
          </a:p>
        </p:txBody>
      </p:sp>
      <p:pic>
        <p:nvPicPr>
          <p:cNvPr id="36868" name="Picture 6" descr="slide126_1_thumb"/>
          <p:cNvPicPr>
            <a:picLocks noChangeAspect="1" noChangeArrowheads="1"/>
          </p:cNvPicPr>
          <p:nvPr/>
        </p:nvPicPr>
        <p:blipFill>
          <a:blip r:embed="rId2"/>
          <a:srcRect/>
          <a:stretch>
            <a:fillRect/>
          </a:stretch>
        </p:blipFill>
        <p:spPr bwMode="auto">
          <a:xfrm>
            <a:off x="1117584" y="4227512"/>
            <a:ext cx="3200400" cy="2401888"/>
          </a:xfrm>
          <a:prstGeom prst="rect">
            <a:avLst/>
          </a:prstGeom>
          <a:noFill/>
          <a:ln w="9525">
            <a:noFill/>
            <a:miter lim="800000"/>
            <a:headEnd/>
            <a:tailEnd/>
          </a:ln>
        </p:spPr>
      </p:pic>
      <p:pic>
        <p:nvPicPr>
          <p:cNvPr id="36869" name="Picture 9" descr="slide126_2_thumb"/>
          <p:cNvPicPr>
            <a:picLocks noChangeAspect="1" noChangeArrowheads="1"/>
          </p:cNvPicPr>
          <p:nvPr/>
        </p:nvPicPr>
        <p:blipFill>
          <a:blip r:embed="rId3"/>
          <a:srcRect/>
          <a:stretch>
            <a:fillRect/>
          </a:stretch>
        </p:blipFill>
        <p:spPr bwMode="auto">
          <a:xfrm>
            <a:off x="5381190" y="1026900"/>
            <a:ext cx="2163763"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slide127_thumb"/>
          <p:cNvPicPr>
            <a:picLocks noChangeAspect="1" noChangeArrowheads="1"/>
          </p:cNvPicPr>
          <p:nvPr/>
        </p:nvPicPr>
        <p:blipFill>
          <a:blip r:embed="rId2"/>
          <a:srcRect/>
          <a:stretch>
            <a:fillRect/>
          </a:stretch>
        </p:blipFill>
        <p:spPr bwMode="auto">
          <a:xfrm>
            <a:off x="4180032" y="1727208"/>
            <a:ext cx="4876800" cy="3657600"/>
          </a:xfrm>
          <a:prstGeom prst="rect">
            <a:avLst/>
          </a:prstGeom>
          <a:noFill/>
          <a:ln w="9525">
            <a:noFill/>
            <a:miter lim="800000"/>
            <a:headEnd/>
            <a:tailEnd/>
          </a:ln>
        </p:spPr>
      </p:pic>
      <p:sp>
        <p:nvSpPr>
          <p:cNvPr id="37891" name="Rectangle 2"/>
          <p:cNvSpPr>
            <a:spLocks noGrp="1" noChangeArrowheads="1"/>
          </p:cNvSpPr>
          <p:nvPr>
            <p:ph type="title"/>
          </p:nvPr>
        </p:nvSpPr>
        <p:spPr/>
        <p:txBody>
          <a:bodyPr/>
          <a:lstStyle/>
          <a:p>
            <a:r>
              <a:rPr lang="en-US" dirty="0" smtClean="0"/>
              <a:t>Do Not Hook Lanyards </a:t>
            </a:r>
            <a:r>
              <a:rPr lang="en-US" dirty="0" smtClean="0"/>
              <a:t>To a Retractable!</a:t>
            </a:r>
            <a:endParaRPr lang="en-US" dirty="0" smtClean="0"/>
          </a:p>
        </p:txBody>
      </p:sp>
      <p:sp>
        <p:nvSpPr>
          <p:cNvPr id="37892" name="Rectangle 3"/>
          <p:cNvSpPr>
            <a:spLocks noGrp="1" noChangeArrowheads="1"/>
          </p:cNvSpPr>
          <p:nvPr>
            <p:ph type="body" sz="half" idx="4294967295"/>
          </p:nvPr>
        </p:nvSpPr>
        <p:spPr>
          <a:xfrm>
            <a:off x="537018" y="1469574"/>
            <a:ext cx="3643014" cy="4525963"/>
          </a:xfrm>
        </p:spPr>
        <p:txBody>
          <a:bodyPr>
            <a:normAutofit lnSpcReduction="10000"/>
          </a:bodyPr>
          <a:lstStyle/>
          <a:p>
            <a:r>
              <a:rPr lang="en-US" dirty="0" smtClean="0"/>
              <a:t>This worker is hooked to a retractable lifeline with his lanyard.</a:t>
            </a:r>
          </a:p>
          <a:p>
            <a:r>
              <a:rPr lang="en-US" dirty="0" smtClean="0"/>
              <a:t>This can cause hook failures and affect the locking capability of the retractable.</a:t>
            </a:r>
          </a:p>
          <a:p>
            <a:r>
              <a:rPr lang="en-US" dirty="0" smtClean="0"/>
              <a:t>The retractable should be attached directly to the “D” ring.</a:t>
            </a:r>
          </a:p>
        </p:txBody>
      </p:sp>
      <p:sp>
        <p:nvSpPr>
          <p:cNvPr id="37893" name="Line 5"/>
          <p:cNvSpPr>
            <a:spLocks noChangeShapeType="1"/>
          </p:cNvSpPr>
          <p:nvPr/>
        </p:nvSpPr>
        <p:spPr bwMode="auto">
          <a:xfrm>
            <a:off x="5558968" y="2119086"/>
            <a:ext cx="381000" cy="14478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Positioning Systems</a:t>
            </a:r>
          </a:p>
        </p:txBody>
      </p:sp>
      <p:sp>
        <p:nvSpPr>
          <p:cNvPr id="38915" name="Rectangle 3"/>
          <p:cNvSpPr>
            <a:spLocks noGrp="1" noChangeArrowheads="1"/>
          </p:cNvSpPr>
          <p:nvPr>
            <p:ph type="body" sz="half" idx="4294967295"/>
          </p:nvPr>
        </p:nvSpPr>
        <p:spPr>
          <a:xfrm>
            <a:off x="566046" y="1527630"/>
            <a:ext cx="4038600" cy="4525963"/>
          </a:xfrm>
        </p:spPr>
        <p:txBody>
          <a:bodyPr/>
          <a:lstStyle/>
          <a:p>
            <a:r>
              <a:rPr lang="en-US" dirty="0" smtClean="0"/>
              <a:t>Positioning Devices Provide Hands-free </a:t>
            </a:r>
            <a:r>
              <a:rPr lang="en-US" dirty="0" smtClean="0"/>
              <a:t>Work.</a:t>
            </a:r>
            <a:endParaRPr lang="en-US" dirty="0" smtClean="0"/>
          </a:p>
          <a:p>
            <a:pPr lvl="1"/>
            <a:r>
              <a:rPr lang="en-US" dirty="0" smtClean="0"/>
              <a:t>Additional Fall Protection (tie-off) may be required to move or </a:t>
            </a:r>
            <a:r>
              <a:rPr lang="en-US" dirty="0" smtClean="0"/>
              <a:t>access.</a:t>
            </a:r>
            <a:endParaRPr lang="en-US" dirty="0" smtClean="0"/>
          </a:p>
        </p:txBody>
      </p:sp>
      <p:pic>
        <p:nvPicPr>
          <p:cNvPr id="38916" name="Picture 9" descr="slide128_thumb"/>
          <p:cNvPicPr>
            <a:picLocks noGrp="1" noChangeAspect="1" noChangeArrowheads="1"/>
          </p:cNvPicPr>
          <p:nvPr>
            <p:ph sz="half" idx="4294967295"/>
          </p:nvPr>
        </p:nvPicPr>
        <p:blipFill>
          <a:blip r:embed="rId3"/>
          <a:srcRect/>
          <a:stretch>
            <a:fillRect/>
          </a:stretch>
        </p:blipFill>
        <p:spPr>
          <a:xfrm>
            <a:off x="5125817" y="1440546"/>
            <a:ext cx="3698875" cy="4525963"/>
          </a:xfr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Fall Restraint</a:t>
            </a:r>
          </a:p>
        </p:txBody>
      </p:sp>
      <p:sp>
        <p:nvSpPr>
          <p:cNvPr id="39939" name="Rectangle 3"/>
          <p:cNvSpPr>
            <a:spLocks noGrp="1" noChangeArrowheads="1"/>
          </p:cNvSpPr>
          <p:nvPr>
            <p:ph type="body" sz="half" idx="4294967295"/>
          </p:nvPr>
        </p:nvSpPr>
        <p:spPr>
          <a:xfrm>
            <a:off x="478962" y="1382490"/>
            <a:ext cx="4038600" cy="4525963"/>
          </a:xfrm>
        </p:spPr>
        <p:txBody>
          <a:bodyPr/>
          <a:lstStyle/>
          <a:p>
            <a:r>
              <a:rPr lang="en-US" dirty="0" smtClean="0"/>
              <a:t>Fall restraint assumes the employee cannot reach the edge.</a:t>
            </a:r>
          </a:p>
          <a:p>
            <a:r>
              <a:rPr lang="en-US" dirty="0" smtClean="0"/>
              <a:t>He is basically on a short leash.</a:t>
            </a:r>
          </a:p>
          <a:p>
            <a:r>
              <a:rPr lang="en-US" dirty="0" smtClean="0"/>
              <a:t>If the employee could reach to the edge and fall over the edge, he must be in fall arrest.</a:t>
            </a:r>
          </a:p>
        </p:txBody>
      </p:sp>
      <p:pic>
        <p:nvPicPr>
          <p:cNvPr id="39940" name="Picture 4" descr="fall restraint"/>
          <p:cNvPicPr>
            <a:picLocks noGrp="1" noChangeAspect="1" noChangeArrowheads="1"/>
          </p:cNvPicPr>
          <p:nvPr>
            <p:ph type="clipArt" sz="half" idx="4294967295"/>
          </p:nvPr>
        </p:nvPicPr>
        <p:blipFill>
          <a:blip r:embed="rId2">
            <a:clrChange>
              <a:clrFrom>
                <a:srgbClr val="FFFFFF"/>
              </a:clrFrom>
              <a:clrTo>
                <a:srgbClr val="FFFFFF">
                  <a:alpha val="0"/>
                </a:srgbClr>
              </a:clrTo>
            </a:clrChange>
            <a:grayscl/>
          </a:blip>
          <a:srcRect/>
          <a:stretch>
            <a:fillRect/>
          </a:stretch>
        </p:blipFill>
        <p:spPr>
          <a:xfrm>
            <a:off x="4627803" y="2282605"/>
            <a:ext cx="3819525" cy="2524125"/>
          </a:xfrm>
        </p:spPr>
      </p:pic>
      <p:sp>
        <p:nvSpPr>
          <p:cNvPr id="39941" name="Text Box 5"/>
          <p:cNvSpPr txBox="1">
            <a:spLocks noChangeArrowheads="1"/>
          </p:cNvSpPr>
          <p:nvPr/>
        </p:nvSpPr>
        <p:spPr bwMode="auto">
          <a:xfrm>
            <a:off x="5627850" y="2010222"/>
            <a:ext cx="2743200" cy="400110"/>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7B726B"/>
                </a:solidFill>
                <a:latin typeface="Lucida Sans Unicode" pitchFamily="34" charset="0"/>
                <a:cs typeface="Lucida Sans Unicode" pitchFamily="34" charset="0"/>
              </a:rPr>
              <a:t>Restraint Line</a:t>
            </a:r>
            <a:endParaRPr lang="en-US" sz="2000" dirty="0">
              <a:solidFill>
                <a:srgbClr val="7B726B"/>
              </a:solidFill>
              <a:latin typeface="Lucida Sans Unicode" pitchFamily="34" charset="0"/>
              <a:cs typeface="Lucida Sans Unicode" pitchFamily="34" charset="0"/>
            </a:endParaRPr>
          </a:p>
        </p:txBody>
      </p:sp>
      <p:sp>
        <p:nvSpPr>
          <p:cNvPr id="39942" name="Line 6"/>
          <p:cNvSpPr>
            <a:spLocks noChangeShapeType="1"/>
          </p:cNvSpPr>
          <p:nvPr/>
        </p:nvSpPr>
        <p:spPr bwMode="auto">
          <a:xfrm flipH="1">
            <a:off x="5323049" y="2340653"/>
            <a:ext cx="497179" cy="1469347"/>
          </a:xfrm>
          <a:prstGeom prst="line">
            <a:avLst/>
          </a:prstGeom>
          <a:noFill/>
          <a:ln w="76200">
            <a:solidFill>
              <a:schemeClr val="tx1"/>
            </a:solidFill>
            <a:round/>
            <a:headEnd/>
            <a:tailEnd type="triangle" w="med" len="med"/>
          </a:ln>
        </p:spPr>
        <p:txBody>
          <a:bodyPr wrap="none" anchor="ctr"/>
          <a:lstStyle/>
          <a:p>
            <a:endParaRPr lang="en-US"/>
          </a:p>
        </p:txBody>
      </p:sp>
      <p:sp>
        <p:nvSpPr>
          <p:cNvPr id="39943" name="Text Box 7"/>
          <p:cNvSpPr txBox="1">
            <a:spLocks noChangeArrowheads="1"/>
          </p:cNvSpPr>
          <p:nvPr/>
        </p:nvSpPr>
        <p:spPr bwMode="auto">
          <a:xfrm>
            <a:off x="8059062" y="4719646"/>
            <a:ext cx="1676400" cy="400110"/>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7B726B"/>
                </a:solidFill>
                <a:latin typeface="Lucida Sans Unicode" pitchFamily="34" charset="0"/>
                <a:cs typeface="Lucida Sans Unicode" pitchFamily="34" charset="0"/>
              </a:rPr>
              <a:t>Edge</a:t>
            </a:r>
            <a:endParaRPr lang="en-US" sz="2000" dirty="0">
              <a:solidFill>
                <a:srgbClr val="7B726B"/>
              </a:solidFill>
              <a:latin typeface="Lucida Sans Unicode" pitchFamily="34" charset="0"/>
              <a:cs typeface="Lucida Sans Unicode" pitchFamily="34" charset="0"/>
            </a:endParaRPr>
          </a:p>
        </p:txBody>
      </p:sp>
      <p:sp>
        <p:nvSpPr>
          <p:cNvPr id="39944" name="Line 8"/>
          <p:cNvSpPr>
            <a:spLocks noChangeShapeType="1"/>
          </p:cNvSpPr>
          <p:nvPr/>
        </p:nvSpPr>
        <p:spPr bwMode="auto">
          <a:xfrm flipH="1" flipV="1">
            <a:off x="7990128" y="4552732"/>
            <a:ext cx="457200" cy="152400"/>
          </a:xfrm>
          <a:prstGeom prst="line">
            <a:avLst/>
          </a:prstGeom>
          <a:noFill/>
          <a:ln w="76200">
            <a:solidFill>
              <a:srgbClr val="00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descr="slide132_2_thumb"/>
          <p:cNvPicPr>
            <a:picLocks noChangeAspect="1" noChangeArrowheads="1"/>
          </p:cNvPicPr>
          <p:nvPr/>
        </p:nvPicPr>
        <p:blipFill>
          <a:blip r:embed="rId2"/>
          <a:srcRect/>
          <a:stretch>
            <a:fillRect/>
          </a:stretch>
        </p:blipFill>
        <p:spPr bwMode="auto">
          <a:xfrm>
            <a:off x="4738914" y="2028390"/>
            <a:ext cx="4117975" cy="3081338"/>
          </a:xfrm>
          <a:prstGeom prst="rect">
            <a:avLst/>
          </a:prstGeom>
          <a:noFill/>
          <a:ln w="9525">
            <a:noFill/>
            <a:miter lim="800000"/>
            <a:headEnd/>
            <a:tailEnd/>
          </a:ln>
        </p:spPr>
      </p:pic>
      <p:pic>
        <p:nvPicPr>
          <p:cNvPr id="40963" name="Picture 10" descr="slide132_1_thumb"/>
          <p:cNvPicPr>
            <a:picLocks noChangeAspect="1" noChangeArrowheads="1"/>
          </p:cNvPicPr>
          <p:nvPr/>
        </p:nvPicPr>
        <p:blipFill>
          <a:blip r:embed="rId3"/>
          <a:srcRect/>
          <a:stretch>
            <a:fillRect/>
          </a:stretch>
        </p:blipFill>
        <p:spPr bwMode="auto">
          <a:xfrm>
            <a:off x="319314" y="2079190"/>
            <a:ext cx="4267200" cy="3040063"/>
          </a:xfrm>
          <a:prstGeom prst="rect">
            <a:avLst/>
          </a:prstGeom>
          <a:noFill/>
          <a:ln w="9525">
            <a:noFill/>
            <a:miter lim="800000"/>
            <a:headEnd/>
            <a:tailEnd/>
          </a:ln>
        </p:spPr>
      </p:pic>
      <p:sp>
        <p:nvSpPr>
          <p:cNvPr id="40965" name="Text Box 5"/>
          <p:cNvSpPr txBox="1">
            <a:spLocks noChangeArrowheads="1"/>
          </p:cNvSpPr>
          <p:nvPr/>
        </p:nvSpPr>
        <p:spPr bwMode="auto">
          <a:xfrm>
            <a:off x="2986314" y="5228790"/>
            <a:ext cx="2743200" cy="396875"/>
          </a:xfrm>
          <a:prstGeom prst="rect">
            <a:avLst/>
          </a:prstGeom>
          <a:solidFill>
            <a:srgbClr val="F6A11C"/>
          </a:solidFill>
          <a:ln w="9525">
            <a:noFill/>
            <a:miter lim="800000"/>
            <a:headEnd/>
            <a:tailEnd/>
          </a:ln>
        </p:spPr>
        <p:txBody>
          <a:bodyPr>
            <a:spAutoFit/>
          </a:bodyPr>
          <a:lstStyle/>
          <a:p>
            <a:pPr algn="ctr">
              <a:spcBef>
                <a:spcPct val="50000"/>
              </a:spcBef>
            </a:pPr>
            <a:r>
              <a:rPr lang="en-US" sz="2000" b="1" dirty="0">
                <a:solidFill>
                  <a:srgbClr val="7B726B"/>
                </a:solidFill>
              </a:rPr>
              <a:t>RESTRAINT CABLE</a:t>
            </a:r>
          </a:p>
        </p:txBody>
      </p:sp>
      <p:sp>
        <p:nvSpPr>
          <p:cNvPr id="40966" name="Line 6"/>
          <p:cNvSpPr>
            <a:spLocks noChangeShapeType="1"/>
          </p:cNvSpPr>
          <p:nvPr/>
        </p:nvSpPr>
        <p:spPr bwMode="auto">
          <a:xfrm flipH="1" flipV="1">
            <a:off x="2529114" y="4495818"/>
            <a:ext cx="381000" cy="838200"/>
          </a:xfrm>
          <a:prstGeom prst="line">
            <a:avLst/>
          </a:prstGeom>
          <a:noFill/>
          <a:ln w="76200">
            <a:solidFill>
              <a:srgbClr val="FF0000"/>
            </a:solidFill>
            <a:round/>
            <a:headEnd/>
            <a:tailEnd type="triangle" w="med" len="med"/>
          </a:ln>
        </p:spPr>
        <p:txBody>
          <a:bodyPr/>
          <a:lstStyle/>
          <a:p>
            <a:endParaRPr lang="en-US"/>
          </a:p>
        </p:txBody>
      </p:sp>
      <p:sp>
        <p:nvSpPr>
          <p:cNvPr id="40967" name="Line 7"/>
          <p:cNvSpPr>
            <a:spLocks noChangeShapeType="1"/>
          </p:cNvSpPr>
          <p:nvPr/>
        </p:nvSpPr>
        <p:spPr bwMode="auto">
          <a:xfrm flipV="1">
            <a:off x="5791203" y="4743696"/>
            <a:ext cx="478976" cy="557664"/>
          </a:xfrm>
          <a:prstGeom prst="line">
            <a:avLst/>
          </a:prstGeom>
          <a:noFill/>
          <a:ln w="76200">
            <a:solidFill>
              <a:srgbClr val="FF0000"/>
            </a:solidFill>
            <a:round/>
            <a:headEnd/>
            <a:tailEnd type="triangle" w="med" len="med"/>
          </a:ln>
        </p:spPr>
        <p:txBody>
          <a:bodyPr/>
          <a:lstStyle/>
          <a:p>
            <a:endParaRPr lang="en-US"/>
          </a:p>
        </p:txBody>
      </p:sp>
      <p:sp>
        <p:nvSpPr>
          <p:cNvPr id="40968" name="Text Box 9"/>
          <p:cNvSpPr txBox="1">
            <a:spLocks noChangeArrowheads="1"/>
          </p:cNvSpPr>
          <p:nvPr/>
        </p:nvSpPr>
        <p:spPr bwMode="auto">
          <a:xfrm>
            <a:off x="381000" y="1498608"/>
            <a:ext cx="8305800" cy="400110"/>
          </a:xfrm>
          <a:prstGeom prst="rect">
            <a:avLst/>
          </a:prstGeom>
          <a:noFill/>
          <a:ln w="9525">
            <a:noFill/>
            <a:miter lim="800000"/>
            <a:headEnd/>
            <a:tailEnd/>
          </a:ln>
        </p:spPr>
        <p:txBody>
          <a:bodyPr>
            <a:spAutoFit/>
          </a:bodyPr>
          <a:lstStyle/>
          <a:p>
            <a:pPr>
              <a:spcBef>
                <a:spcPct val="50000"/>
              </a:spcBef>
            </a:pPr>
            <a:r>
              <a:rPr lang="en-US" sz="2000" dirty="0">
                <a:solidFill>
                  <a:srgbClr val="7B726B"/>
                </a:solidFill>
                <a:latin typeface="Lucida Sans Unicode" pitchFamily="34" charset="0"/>
                <a:cs typeface="Lucida Sans Unicode" pitchFamily="34" charset="0"/>
              </a:rPr>
              <a:t>Example of restraint cables used during deck anchoring.</a:t>
            </a:r>
          </a:p>
        </p:txBody>
      </p:sp>
      <p:sp>
        <p:nvSpPr>
          <p:cNvPr id="9" name="Title 8"/>
          <p:cNvSpPr>
            <a:spLocks noGrp="1"/>
          </p:cNvSpPr>
          <p:nvPr>
            <p:ph type="title"/>
          </p:nvPr>
        </p:nvSpPr>
        <p:spPr>
          <a:xfrm>
            <a:off x="496956" y="183136"/>
            <a:ext cx="8325950" cy="1143000"/>
          </a:xfrm>
        </p:spPr>
        <p:txBody>
          <a:bodyPr/>
          <a:lstStyle/>
          <a:p>
            <a:r>
              <a:rPr lang="en-US" dirty="0" smtClean="0"/>
              <a:t>Use of restraint cables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Wood Guardrail Construction</a:t>
            </a:r>
          </a:p>
        </p:txBody>
      </p:sp>
      <p:pic>
        <p:nvPicPr>
          <p:cNvPr id="41988" name="Picture 4" descr="slide65_thumb"/>
          <p:cNvPicPr>
            <a:picLocks noGrp="1" noChangeAspect="1" noChangeArrowheads="1"/>
          </p:cNvPicPr>
          <p:nvPr>
            <p:ph idx="4294967295"/>
          </p:nvPr>
        </p:nvPicPr>
        <p:blipFill>
          <a:blip r:embed="rId3"/>
          <a:srcRect/>
          <a:stretch>
            <a:fillRect/>
          </a:stretch>
        </p:blipFill>
        <p:spPr>
          <a:xfrm>
            <a:off x="5031491" y="1600200"/>
            <a:ext cx="2936875" cy="3925888"/>
          </a:xfrm>
        </p:spPr>
      </p:pic>
      <p:sp>
        <p:nvSpPr>
          <p:cNvPr id="41987" name="Text Box 3"/>
          <p:cNvSpPr txBox="1">
            <a:spLocks noChangeArrowheads="1"/>
          </p:cNvSpPr>
          <p:nvPr/>
        </p:nvSpPr>
        <p:spPr bwMode="auto">
          <a:xfrm>
            <a:off x="504366" y="1600200"/>
            <a:ext cx="4343400" cy="1785104"/>
          </a:xfrm>
          <a:prstGeom prst="rect">
            <a:avLst/>
          </a:prstGeom>
          <a:noFill/>
          <a:ln w="9525">
            <a:noFill/>
            <a:miter lim="800000"/>
            <a:headEnd/>
            <a:tailEnd/>
          </a:ln>
        </p:spPr>
        <p:txBody>
          <a:bodyPr>
            <a:spAutoFit/>
          </a:bodyPr>
          <a:lstStyle/>
          <a:p>
            <a:pPr marL="231775" indent="-231775">
              <a:spcBef>
                <a:spcPct val="50000"/>
              </a:spcBef>
              <a:buFont typeface="Arial" pitchFamily="34" charset="0"/>
              <a:buChar char="•"/>
            </a:pPr>
            <a:r>
              <a:rPr lang="en-US" sz="2000" dirty="0">
                <a:solidFill>
                  <a:srgbClr val="7B726B"/>
                </a:solidFill>
                <a:latin typeface="Lucida Sans Unicode" pitchFamily="34" charset="0"/>
                <a:cs typeface="Lucida Sans Unicode" pitchFamily="34" charset="0"/>
              </a:rPr>
              <a:t>Proper Height</a:t>
            </a:r>
          </a:p>
          <a:p>
            <a:pPr marL="231775" indent="-231775">
              <a:spcBef>
                <a:spcPct val="50000"/>
              </a:spcBef>
              <a:buFont typeface="Arial" pitchFamily="34" charset="0"/>
              <a:buChar char="•"/>
            </a:pPr>
            <a:r>
              <a:rPr lang="en-US" sz="2000" dirty="0" err="1">
                <a:solidFill>
                  <a:srgbClr val="7B726B"/>
                </a:solidFill>
                <a:latin typeface="Lucida Sans Unicode" pitchFamily="34" charset="0"/>
                <a:cs typeface="Lucida Sans Unicode" pitchFamily="34" charset="0"/>
              </a:rPr>
              <a:t>Midrails</a:t>
            </a:r>
            <a:endParaRPr lang="en-US" sz="2000" dirty="0">
              <a:solidFill>
                <a:srgbClr val="7B726B"/>
              </a:solidFill>
              <a:latin typeface="Lucida Sans Unicode" pitchFamily="34" charset="0"/>
              <a:cs typeface="Lucida Sans Unicode" pitchFamily="34" charset="0"/>
            </a:endParaRPr>
          </a:p>
          <a:p>
            <a:pPr marL="231775" indent="-231775">
              <a:spcBef>
                <a:spcPct val="50000"/>
              </a:spcBef>
              <a:buFont typeface="Arial" pitchFamily="34" charset="0"/>
              <a:buChar char="•"/>
            </a:pPr>
            <a:r>
              <a:rPr lang="en-US" sz="2000" dirty="0" err="1">
                <a:solidFill>
                  <a:srgbClr val="7B726B"/>
                </a:solidFill>
                <a:latin typeface="Lucida Sans Unicode" pitchFamily="34" charset="0"/>
                <a:cs typeface="Lucida Sans Unicode" pitchFamily="34" charset="0"/>
              </a:rPr>
              <a:t>Toeboards</a:t>
            </a:r>
            <a:endParaRPr lang="en-US" sz="2000" dirty="0">
              <a:solidFill>
                <a:srgbClr val="7B726B"/>
              </a:solidFill>
              <a:latin typeface="Lucida Sans Unicode" pitchFamily="34" charset="0"/>
              <a:cs typeface="Lucida Sans Unicode" pitchFamily="34" charset="0"/>
            </a:endParaRPr>
          </a:p>
          <a:p>
            <a:pPr marL="231775" indent="-231775">
              <a:spcBef>
                <a:spcPct val="50000"/>
              </a:spcBef>
              <a:buFont typeface="Arial" pitchFamily="34" charset="0"/>
              <a:buChar char="•"/>
            </a:pPr>
            <a:r>
              <a:rPr lang="en-US" sz="2000" dirty="0">
                <a:solidFill>
                  <a:srgbClr val="7B726B"/>
                </a:solidFill>
                <a:latin typeface="Lucida Sans Unicode" pitchFamily="34" charset="0"/>
                <a:cs typeface="Lucida Sans Unicode" pitchFamily="34" charset="0"/>
              </a:rPr>
              <a:t>Adequate Strength</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r>
              <a:rPr lang="en-US" smtClean="0"/>
              <a:t>Statistics</a:t>
            </a:r>
          </a:p>
        </p:txBody>
      </p:sp>
      <p:sp>
        <p:nvSpPr>
          <p:cNvPr id="6147" name="Rectangle 3"/>
          <p:cNvSpPr>
            <a:spLocks noGrp="1" noChangeArrowheads="1"/>
          </p:cNvSpPr>
          <p:nvPr>
            <p:ph type="subTitle" idx="1"/>
          </p:nvPr>
        </p:nvSpPr>
        <p:spPr>
          <a:xfrm>
            <a:off x="689442" y="3131472"/>
            <a:ext cx="6400800" cy="1752600"/>
          </a:xfrm>
        </p:spPr>
        <p:txBody>
          <a:bodyPr/>
          <a:lstStyle/>
          <a:p>
            <a:pPr algn="l"/>
            <a:r>
              <a:rPr lang="en-US" dirty="0" smtClean="0"/>
              <a:t>How Can the Numbers Focus Our Efforts?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Use of Braces for Guardrails</a:t>
            </a:r>
          </a:p>
        </p:txBody>
      </p:sp>
      <p:sp>
        <p:nvSpPr>
          <p:cNvPr id="43011" name="Rectangle 3"/>
          <p:cNvSpPr>
            <a:spLocks noGrp="1" noChangeArrowheads="1"/>
          </p:cNvSpPr>
          <p:nvPr>
            <p:ph type="body" sz="half" idx="4294967295"/>
          </p:nvPr>
        </p:nvSpPr>
        <p:spPr>
          <a:xfrm>
            <a:off x="566045" y="1600201"/>
            <a:ext cx="4760697" cy="518886"/>
          </a:xfrm>
        </p:spPr>
        <p:txBody>
          <a:bodyPr>
            <a:normAutofit lnSpcReduction="10000"/>
          </a:bodyPr>
          <a:lstStyle/>
          <a:p>
            <a:r>
              <a:rPr lang="en-US" dirty="0" smtClean="0"/>
              <a:t>Brace can be used as a Top Rail.</a:t>
            </a:r>
          </a:p>
        </p:txBody>
      </p:sp>
      <p:pic>
        <p:nvPicPr>
          <p:cNvPr id="43012" name="Picture 4" descr="scaffold brace gaurd 2"/>
          <p:cNvPicPr>
            <a:picLocks noGrp="1" noChangeAspect="1" noChangeArrowheads="1"/>
          </p:cNvPicPr>
          <p:nvPr>
            <p:ph type="clipArt" sz="half" idx="4294967295"/>
          </p:nvPr>
        </p:nvPicPr>
        <p:blipFill>
          <a:blip r:embed="rId3"/>
          <a:srcRect/>
          <a:stretch>
            <a:fillRect/>
          </a:stretch>
        </p:blipFill>
        <p:spPr>
          <a:xfrm>
            <a:off x="710309" y="2641601"/>
            <a:ext cx="7907875" cy="3484562"/>
          </a:xfrm>
        </p:spPr>
      </p:pic>
      <p:sp>
        <p:nvSpPr>
          <p:cNvPr id="43013" name="Line 5"/>
          <p:cNvSpPr>
            <a:spLocks noChangeShapeType="1"/>
          </p:cNvSpPr>
          <p:nvPr/>
        </p:nvSpPr>
        <p:spPr bwMode="auto">
          <a:xfrm>
            <a:off x="2231571" y="3073406"/>
            <a:ext cx="3886200" cy="1371600"/>
          </a:xfrm>
          <a:prstGeom prst="line">
            <a:avLst/>
          </a:prstGeom>
          <a:noFill/>
          <a:ln w="38100">
            <a:solidFill>
              <a:srgbClr val="000000"/>
            </a:solidFill>
            <a:round/>
            <a:headEnd/>
            <a:tailEnd/>
          </a:ln>
        </p:spPr>
        <p:txBody>
          <a:bodyPr/>
          <a:lstStyle/>
          <a:p>
            <a:endParaRPr lang="en-US"/>
          </a:p>
        </p:txBody>
      </p:sp>
      <p:sp>
        <p:nvSpPr>
          <p:cNvPr id="43014" name="Line 6"/>
          <p:cNvSpPr>
            <a:spLocks noChangeShapeType="1"/>
          </p:cNvSpPr>
          <p:nvPr/>
        </p:nvSpPr>
        <p:spPr bwMode="auto">
          <a:xfrm flipV="1">
            <a:off x="2405743" y="3149606"/>
            <a:ext cx="3886200" cy="1295400"/>
          </a:xfrm>
          <a:prstGeom prst="line">
            <a:avLst/>
          </a:prstGeom>
          <a:noFill/>
          <a:ln w="38100">
            <a:solidFill>
              <a:srgbClr val="00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Use of Braces for Guardrails</a:t>
            </a:r>
          </a:p>
        </p:txBody>
      </p:sp>
      <p:sp>
        <p:nvSpPr>
          <p:cNvPr id="44035" name="Rectangle 3"/>
          <p:cNvSpPr>
            <a:spLocks noGrp="1" noChangeArrowheads="1"/>
          </p:cNvSpPr>
          <p:nvPr>
            <p:ph type="body" sz="half" idx="4294967295"/>
          </p:nvPr>
        </p:nvSpPr>
        <p:spPr>
          <a:xfrm>
            <a:off x="569620" y="1585211"/>
            <a:ext cx="4916774" cy="753256"/>
          </a:xfrm>
        </p:spPr>
        <p:txBody>
          <a:bodyPr/>
          <a:lstStyle/>
          <a:p>
            <a:r>
              <a:rPr lang="en-US" dirty="0" smtClean="0"/>
              <a:t>Brace can be used as a Mid Rail</a:t>
            </a:r>
          </a:p>
        </p:txBody>
      </p:sp>
      <p:pic>
        <p:nvPicPr>
          <p:cNvPr id="44076" name="Picture 44" descr="scaffold brace gaurd"/>
          <p:cNvPicPr>
            <a:picLocks noGrp="1" noChangeAspect="1" noChangeArrowheads="1"/>
          </p:cNvPicPr>
          <p:nvPr>
            <p:ph type="clipArt" sz="half" idx="4294967295"/>
          </p:nvPr>
        </p:nvPicPr>
        <p:blipFill>
          <a:blip r:embed="rId3"/>
          <a:srcRect/>
          <a:stretch>
            <a:fillRect/>
          </a:stretch>
        </p:blipFill>
        <p:spPr>
          <a:xfrm>
            <a:off x="413201" y="2338468"/>
            <a:ext cx="8459396" cy="3747540"/>
          </a:xfrm>
        </p:spPr>
      </p:pic>
      <p:sp>
        <p:nvSpPr>
          <p:cNvPr id="44036" name="Line 4"/>
          <p:cNvSpPr>
            <a:spLocks noChangeShapeType="1"/>
          </p:cNvSpPr>
          <p:nvPr/>
        </p:nvSpPr>
        <p:spPr bwMode="auto">
          <a:xfrm flipH="1">
            <a:off x="-14444663" y="-44653200"/>
            <a:ext cx="695325" cy="1587"/>
          </a:xfrm>
          <a:prstGeom prst="line">
            <a:avLst/>
          </a:prstGeom>
          <a:noFill/>
          <a:ln w="98425">
            <a:solidFill>
              <a:srgbClr val="000000"/>
            </a:solidFill>
            <a:round/>
            <a:headEnd/>
            <a:tailEnd/>
          </a:ln>
        </p:spPr>
        <p:txBody>
          <a:bodyPr/>
          <a:lstStyle/>
          <a:p>
            <a:endParaRPr lang="en-US"/>
          </a:p>
        </p:txBody>
      </p:sp>
      <p:sp>
        <p:nvSpPr>
          <p:cNvPr id="44037" name="Line 5"/>
          <p:cNvSpPr>
            <a:spLocks noChangeShapeType="1"/>
          </p:cNvSpPr>
          <p:nvPr/>
        </p:nvSpPr>
        <p:spPr bwMode="auto">
          <a:xfrm flipH="1">
            <a:off x="41673463" y="-44480163"/>
            <a:ext cx="701675" cy="1588"/>
          </a:xfrm>
          <a:prstGeom prst="line">
            <a:avLst/>
          </a:prstGeom>
          <a:noFill/>
          <a:ln w="98425">
            <a:solidFill>
              <a:srgbClr val="000000"/>
            </a:solidFill>
            <a:round/>
            <a:headEnd/>
            <a:tailEnd/>
          </a:ln>
        </p:spPr>
        <p:txBody>
          <a:bodyPr/>
          <a:lstStyle/>
          <a:p>
            <a:endParaRPr lang="en-US"/>
          </a:p>
        </p:txBody>
      </p:sp>
      <p:sp>
        <p:nvSpPr>
          <p:cNvPr id="44038" name="Line 6"/>
          <p:cNvSpPr>
            <a:spLocks noChangeShapeType="1"/>
          </p:cNvSpPr>
          <p:nvPr/>
        </p:nvSpPr>
        <p:spPr bwMode="auto">
          <a:xfrm>
            <a:off x="-33810575" y="46837600"/>
            <a:ext cx="1587" cy="2660650"/>
          </a:xfrm>
          <a:prstGeom prst="line">
            <a:avLst/>
          </a:prstGeom>
          <a:noFill/>
          <a:ln w="98425">
            <a:solidFill>
              <a:srgbClr val="000000"/>
            </a:solidFill>
            <a:round/>
            <a:headEnd/>
            <a:tailEnd/>
          </a:ln>
        </p:spPr>
        <p:txBody>
          <a:bodyPr/>
          <a:lstStyle/>
          <a:p>
            <a:endParaRPr lang="en-US"/>
          </a:p>
        </p:txBody>
      </p:sp>
      <p:sp>
        <p:nvSpPr>
          <p:cNvPr id="44039" name="Line 7"/>
          <p:cNvSpPr>
            <a:spLocks noChangeShapeType="1"/>
          </p:cNvSpPr>
          <p:nvPr/>
        </p:nvSpPr>
        <p:spPr bwMode="auto">
          <a:xfrm>
            <a:off x="-33810575" y="49498250"/>
            <a:ext cx="68262" cy="1588"/>
          </a:xfrm>
          <a:prstGeom prst="line">
            <a:avLst/>
          </a:prstGeom>
          <a:noFill/>
          <a:ln w="98425">
            <a:solidFill>
              <a:srgbClr val="000000"/>
            </a:solidFill>
            <a:round/>
            <a:headEnd/>
            <a:tailEnd/>
          </a:ln>
        </p:spPr>
        <p:txBody>
          <a:bodyPr/>
          <a:lstStyle/>
          <a:p>
            <a:endParaRPr lang="en-US"/>
          </a:p>
        </p:txBody>
      </p:sp>
      <p:sp>
        <p:nvSpPr>
          <p:cNvPr id="44040" name="Line 8"/>
          <p:cNvSpPr>
            <a:spLocks noChangeShapeType="1"/>
          </p:cNvSpPr>
          <p:nvPr/>
        </p:nvSpPr>
        <p:spPr bwMode="auto">
          <a:xfrm flipV="1">
            <a:off x="-33742313" y="46837600"/>
            <a:ext cx="1588" cy="2660650"/>
          </a:xfrm>
          <a:prstGeom prst="line">
            <a:avLst/>
          </a:prstGeom>
          <a:noFill/>
          <a:ln w="98425">
            <a:solidFill>
              <a:srgbClr val="000000"/>
            </a:solidFill>
            <a:round/>
            <a:headEnd/>
            <a:tailEnd/>
          </a:ln>
        </p:spPr>
        <p:txBody>
          <a:bodyPr/>
          <a:lstStyle/>
          <a:p>
            <a:endParaRPr lang="en-US"/>
          </a:p>
        </p:txBody>
      </p:sp>
      <p:sp>
        <p:nvSpPr>
          <p:cNvPr id="44041" name="Line 9"/>
          <p:cNvSpPr>
            <a:spLocks noChangeShapeType="1"/>
          </p:cNvSpPr>
          <p:nvPr/>
        </p:nvSpPr>
        <p:spPr bwMode="auto">
          <a:xfrm flipH="1">
            <a:off x="-33810575" y="46837600"/>
            <a:ext cx="68262" cy="1588"/>
          </a:xfrm>
          <a:prstGeom prst="line">
            <a:avLst/>
          </a:prstGeom>
          <a:noFill/>
          <a:ln w="98425">
            <a:solidFill>
              <a:srgbClr val="000000"/>
            </a:solidFill>
            <a:round/>
            <a:headEnd/>
            <a:tailEnd/>
          </a:ln>
        </p:spPr>
        <p:txBody>
          <a:bodyPr/>
          <a:lstStyle/>
          <a:p>
            <a:endParaRPr lang="en-US"/>
          </a:p>
        </p:txBody>
      </p:sp>
      <p:sp>
        <p:nvSpPr>
          <p:cNvPr id="44042" name="Line 10"/>
          <p:cNvSpPr>
            <a:spLocks noChangeShapeType="1"/>
          </p:cNvSpPr>
          <p:nvPr/>
        </p:nvSpPr>
        <p:spPr bwMode="auto">
          <a:xfrm>
            <a:off x="-30656213" y="46848713"/>
            <a:ext cx="1588" cy="2636837"/>
          </a:xfrm>
          <a:prstGeom prst="line">
            <a:avLst/>
          </a:prstGeom>
          <a:noFill/>
          <a:ln w="98425">
            <a:solidFill>
              <a:srgbClr val="000000"/>
            </a:solidFill>
            <a:round/>
            <a:headEnd/>
            <a:tailEnd/>
          </a:ln>
        </p:spPr>
        <p:txBody>
          <a:bodyPr/>
          <a:lstStyle/>
          <a:p>
            <a:endParaRPr lang="en-US"/>
          </a:p>
        </p:txBody>
      </p:sp>
      <p:sp>
        <p:nvSpPr>
          <p:cNvPr id="44043" name="Line 11"/>
          <p:cNvSpPr>
            <a:spLocks noChangeShapeType="1"/>
          </p:cNvSpPr>
          <p:nvPr/>
        </p:nvSpPr>
        <p:spPr bwMode="auto">
          <a:xfrm>
            <a:off x="-30656213" y="49485550"/>
            <a:ext cx="68263" cy="1588"/>
          </a:xfrm>
          <a:prstGeom prst="line">
            <a:avLst/>
          </a:prstGeom>
          <a:noFill/>
          <a:ln w="98425">
            <a:solidFill>
              <a:srgbClr val="000000"/>
            </a:solidFill>
            <a:round/>
            <a:headEnd/>
            <a:tailEnd/>
          </a:ln>
        </p:spPr>
        <p:txBody>
          <a:bodyPr/>
          <a:lstStyle/>
          <a:p>
            <a:endParaRPr lang="en-US"/>
          </a:p>
        </p:txBody>
      </p:sp>
      <p:sp>
        <p:nvSpPr>
          <p:cNvPr id="44044" name="Line 12"/>
          <p:cNvSpPr>
            <a:spLocks noChangeShapeType="1"/>
          </p:cNvSpPr>
          <p:nvPr/>
        </p:nvSpPr>
        <p:spPr bwMode="auto">
          <a:xfrm flipV="1">
            <a:off x="-30587950" y="46848713"/>
            <a:ext cx="1587" cy="2636837"/>
          </a:xfrm>
          <a:prstGeom prst="line">
            <a:avLst/>
          </a:prstGeom>
          <a:noFill/>
          <a:ln w="98425">
            <a:solidFill>
              <a:srgbClr val="000000"/>
            </a:solidFill>
            <a:round/>
            <a:headEnd/>
            <a:tailEnd/>
          </a:ln>
        </p:spPr>
        <p:txBody>
          <a:bodyPr/>
          <a:lstStyle/>
          <a:p>
            <a:endParaRPr lang="en-US"/>
          </a:p>
        </p:txBody>
      </p:sp>
      <p:sp>
        <p:nvSpPr>
          <p:cNvPr id="44045" name="Line 13"/>
          <p:cNvSpPr>
            <a:spLocks noChangeShapeType="1"/>
          </p:cNvSpPr>
          <p:nvPr/>
        </p:nvSpPr>
        <p:spPr bwMode="auto">
          <a:xfrm flipH="1">
            <a:off x="-30656213" y="46848713"/>
            <a:ext cx="68263" cy="1587"/>
          </a:xfrm>
          <a:prstGeom prst="line">
            <a:avLst/>
          </a:prstGeom>
          <a:noFill/>
          <a:ln w="98425">
            <a:solidFill>
              <a:srgbClr val="000000"/>
            </a:solidFill>
            <a:round/>
            <a:headEnd/>
            <a:tailEnd/>
          </a:ln>
        </p:spPr>
        <p:txBody>
          <a:bodyPr/>
          <a:lstStyle/>
          <a:p>
            <a:endParaRPr lang="en-US"/>
          </a:p>
        </p:txBody>
      </p:sp>
      <p:sp>
        <p:nvSpPr>
          <p:cNvPr id="44046" name="Line 14"/>
          <p:cNvSpPr>
            <a:spLocks noChangeShapeType="1"/>
          </p:cNvSpPr>
          <p:nvPr/>
        </p:nvSpPr>
        <p:spPr bwMode="auto">
          <a:xfrm>
            <a:off x="-33742313" y="49112488"/>
            <a:ext cx="1588" cy="114300"/>
          </a:xfrm>
          <a:prstGeom prst="line">
            <a:avLst/>
          </a:prstGeom>
          <a:noFill/>
          <a:ln w="188913">
            <a:solidFill>
              <a:srgbClr val="000000"/>
            </a:solidFill>
            <a:round/>
            <a:headEnd/>
            <a:tailEnd/>
          </a:ln>
        </p:spPr>
        <p:txBody>
          <a:bodyPr/>
          <a:lstStyle/>
          <a:p>
            <a:endParaRPr lang="en-US"/>
          </a:p>
        </p:txBody>
      </p:sp>
      <p:sp>
        <p:nvSpPr>
          <p:cNvPr id="44047" name="Line 15"/>
          <p:cNvSpPr>
            <a:spLocks noChangeShapeType="1"/>
          </p:cNvSpPr>
          <p:nvPr/>
        </p:nvSpPr>
        <p:spPr bwMode="auto">
          <a:xfrm>
            <a:off x="-33742313" y="49226788"/>
            <a:ext cx="3086100" cy="1587"/>
          </a:xfrm>
          <a:prstGeom prst="line">
            <a:avLst/>
          </a:prstGeom>
          <a:noFill/>
          <a:ln w="188913">
            <a:solidFill>
              <a:srgbClr val="000000"/>
            </a:solidFill>
            <a:round/>
            <a:headEnd/>
            <a:tailEnd/>
          </a:ln>
        </p:spPr>
        <p:txBody>
          <a:bodyPr/>
          <a:lstStyle/>
          <a:p>
            <a:endParaRPr lang="en-US"/>
          </a:p>
        </p:txBody>
      </p:sp>
      <p:sp>
        <p:nvSpPr>
          <p:cNvPr id="44048" name="Line 16"/>
          <p:cNvSpPr>
            <a:spLocks noChangeShapeType="1"/>
          </p:cNvSpPr>
          <p:nvPr/>
        </p:nvSpPr>
        <p:spPr bwMode="auto">
          <a:xfrm flipV="1">
            <a:off x="-30656213" y="49112488"/>
            <a:ext cx="1588" cy="114300"/>
          </a:xfrm>
          <a:prstGeom prst="line">
            <a:avLst/>
          </a:prstGeom>
          <a:noFill/>
          <a:ln w="188913">
            <a:solidFill>
              <a:srgbClr val="000000"/>
            </a:solidFill>
            <a:round/>
            <a:headEnd/>
            <a:tailEnd/>
          </a:ln>
        </p:spPr>
        <p:txBody>
          <a:bodyPr/>
          <a:lstStyle/>
          <a:p>
            <a:endParaRPr lang="en-US"/>
          </a:p>
        </p:txBody>
      </p:sp>
      <p:sp>
        <p:nvSpPr>
          <p:cNvPr id="44049" name="Line 17"/>
          <p:cNvSpPr>
            <a:spLocks noChangeShapeType="1"/>
          </p:cNvSpPr>
          <p:nvPr/>
        </p:nvSpPr>
        <p:spPr bwMode="auto">
          <a:xfrm flipH="1">
            <a:off x="-33742313" y="49112488"/>
            <a:ext cx="3086100" cy="1587"/>
          </a:xfrm>
          <a:prstGeom prst="line">
            <a:avLst/>
          </a:prstGeom>
          <a:noFill/>
          <a:ln w="188913">
            <a:solidFill>
              <a:srgbClr val="000000"/>
            </a:solidFill>
            <a:round/>
            <a:headEnd/>
            <a:tailEnd/>
          </a:ln>
        </p:spPr>
        <p:txBody>
          <a:bodyPr/>
          <a:lstStyle/>
          <a:p>
            <a:endParaRPr lang="en-US"/>
          </a:p>
        </p:txBody>
      </p:sp>
      <p:sp>
        <p:nvSpPr>
          <p:cNvPr id="44050" name="Line 18"/>
          <p:cNvSpPr>
            <a:spLocks noChangeShapeType="1"/>
          </p:cNvSpPr>
          <p:nvPr/>
        </p:nvSpPr>
        <p:spPr bwMode="auto">
          <a:xfrm flipV="1">
            <a:off x="-33742313" y="47647225"/>
            <a:ext cx="3086100" cy="1022350"/>
          </a:xfrm>
          <a:prstGeom prst="line">
            <a:avLst/>
          </a:prstGeom>
          <a:noFill/>
          <a:ln w="6350">
            <a:solidFill>
              <a:srgbClr val="000000"/>
            </a:solidFill>
            <a:round/>
            <a:headEnd/>
            <a:tailEnd/>
          </a:ln>
        </p:spPr>
        <p:txBody>
          <a:bodyPr/>
          <a:lstStyle/>
          <a:p>
            <a:endParaRPr lang="en-US"/>
          </a:p>
        </p:txBody>
      </p:sp>
      <p:sp>
        <p:nvSpPr>
          <p:cNvPr id="44051" name="Line 19"/>
          <p:cNvSpPr>
            <a:spLocks noChangeShapeType="1"/>
          </p:cNvSpPr>
          <p:nvPr/>
        </p:nvSpPr>
        <p:spPr bwMode="auto">
          <a:xfrm flipH="1" flipV="1">
            <a:off x="-33742313" y="47682150"/>
            <a:ext cx="3079750" cy="1000125"/>
          </a:xfrm>
          <a:prstGeom prst="line">
            <a:avLst/>
          </a:prstGeom>
          <a:noFill/>
          <a:ln w="6350">
            <a:solidFill>
              <a:srgbClr val="000000"/>
            </a:solidFill>
            <a:round/>
            <a:headEnd/>
            <a:tailEnd/>
          </a:ln>
        </p:spPr>
        <p:txBody>
          <a:bodyPr/>
          <a:lstStyle/>
          <a:p>
            <a:endParaRPr lang="en-US"/>
          </a:p>
        </p:txBody>
      </p:sp>
      <p:sp>
        <p:nvSpPr>
          <p:cNvPr id="44052" name="Line 20"/>
          <p:cNvSpPr>
            <a:spLocks noChangeShapeType="1"/>
          </p:cNvSpPr>
          <p:nvPr/>
        </p:nvSpPr>
        <p:spPr bwMode="auto">
          <a:xfrm flipV="1">
            <a:off x="-33678813" y="47520225"/>
            <a:ext cx="131763" cy="133350"/>
          </a:xfrm>
          <a:prstGeom prst="line">
            <a:avLst/>
          </a:prstGeom>
          <a:noFill/>
          <a:ln w="6350">
            <a:solidFill>
              <a:srgbClr val="000000"/>
            </a:solidFill>
            <a:round/>
            <a:headEnd/>
            <a:tailEnd/>
          </a:ln>
        </p:spPr>
        <p:txBody>
          <a:bodyPr/>
          <a:lstStyle/>
          <a:p>
            <a:endParaRPr lang="en-US"/>
          </a:p>
        </p:txBody>
      </p:sp>
      <p:sp>
        <p:nvSpPr>
          <p:cNvPr id="44053" name="Line 21"/>
          <p:cNvSpPr>
            <a:spLocks noChangeShapeType="1"/>
          </p:cNvSpPr>
          <p:nvPr/>
        </p:nvSpPr>
        <p:spPr bwMode="auto">
          <a:xfrm flipV="1">
            <a:off x="-33369250" y="47520225"/>
            <a:ext cx="133350" cy="133350"/>
          </a:xfrm>
          <a:prstGeom prst="line">
            <a:avLst/>
          </a:prstGeom>
          <a:noFill/>
          <a:ln w="6350">
            <a:solidFill>
              <a:srgbClr val="000000"/>
            </a:solidFill>
            <a:round/>
            <a:headEnd/>
            <a:tailEnd/>
          </a:ln>
        </p:spPr>
        <p:txBody>
          <a:bodyPr/>
          <a:lstStyle/>
          <a:p>
            <a:endParaRPr lang="en-US"/>
          </a:p>
        </p:txBody>
      </p:sp>
      <p:sp>
        <p:nvSpPr>
          <p:cNvPr id="44054" name="Line 22"/>
          <p:cNvSpPr>
            <a:spLocks noChangeShapeType="1"/>
          </p:cNvSpPr>
          <p:nvPr/>
        </p:nvSpPr>
        <p:spPr bwMode="auto">
          <a:xfrm flipV="1">
            <a:off x="-33058100" y="47520225"/>
            <a:ext cx="131762" cy="133350"/>
          </a:xfrm>
          <a:prstGeom prst="line">
            <a:avLst/>
          </a:prstGeom>
          <a:noFill/>
          <a:ln w="6350">
            <a:solidFill>
              <a:srgbClr val="000000"/>
            </a:solidFill>
            <a:round/>
            <a:headEnd/>
            <a:tailEnd/>
          </a:ln>
        </p:spPr>
        <p:txBody>
          <a:bodyPr/>
          <a:lstStyle/>
          <a:p>
            <a:endParaRPr lang="en-US"/>
          </a:p>
        </p:txBody>
      </p:sp>
      <p:sp>
        <p:nvSpPr>
          <p:cNvPr id="44055" name="Line 23"/>
          <p:cNvSpPr>
            <a:spLocks noChangeShapeType="1"/>
          </p:cNvSpPr>
          <p:nvPr/>
        </p:nvSpPr>
        <p:spPr bwMode="auto">
          <a:xfrm flipV="1">
            <a:off x="-32742188" y="47520225"/>
            <a:ext cx="131763" cy="133350"/>
          </a:xfrm>
          <a:prstGeom prst="line">
            <a:avLst/>
          </a:prstGeom>
          <a:noFill/>
          <a:ln w="6350">
            <a:solidFill>
              <a:srgbClr val="000000"/>
            </a:solidFill>
            <a:round/>
            <a:headEnd/>
            <a:tailEnd/>
          </a:ln>
        </p:spPr>
        <p:txBody>
          <a:bodyPr/>
          <a:lstStyle/>
          <a:p>
            <a:endParaRPr lang="en-US"/>
          </a:p>
        </p:txBody>
      </p:sp>
      <p:sp>
        <p:nvSpPr>
          <p:cNvPr id="44056" name="Line 24"/>
          <p:cNvSpPr>
            <a:spLocks noChangeShapeType="1"/>
          </p:cNvSpPr>
          <p:nvPr/>
        </p:nvSpPr>
        <p:spPr bwMode="auto">
          <a:xfrm flipV="1">
            <a:off x="-32432625" y="47520225"/>
            <a:ext cx="133350" cy="133350"/>
          </a:xfrm>
          <a:prstGeom prst="line">
            <a:avLst/>
          </a:prstGeom>
          <a:noFill/>
          <a:ln w="6350">
            <a:solidFill>
              <a:srgbClr val="000000"/>
            </a:solidFill>
            <a:round/>
            <a:headEnd/>
            <a:tailEnd/>
          </a:ln>
        </p:spPr>
        <p:txBody>
          <a:bodyPr/>
          <a:lstStyle/>
          <a:p>
            <a:endParaRPr lang="en-US"/>
          </a:p>
        </p:txBody>
      </p:sp>
      <p:sp>
        <p:nvSpPr>
          <p:cNvPr id="44057" name="Line 25"/>
          <p:cNvSpPr>
            <a:spLocks noChangeShapeType="1"/>
          </p:cNvSpPr>
          <p:nvPr/>
        </p:nvSpPr>
        <p:spPr bwMode="auto">
          <a:xfrm flipV="1">
            <a:off x="-32116713" y="47520225"/>
            <a:ext cx="133350" cy="133350"/>
          </a:xfrm>
          <a:prstGeom prst="line">
            <a:avLst/>
          </a:prstGeom>
          <a:noFill/>
          <a:ln w="6350">
            <a:solidFill>
              <a:srgbClr val="000000"/>
            </a:solidFill>
            <a:round/>
            <a:headEnd/>
            <a:tailEnd/>
          </a:ln>
        </p:spPr>
        <p:txBody>
          <a:bodyPr/>
          <a:lstStyle/>
          <a:p>
            <a:endParaRPr lang="en-US"/>
          </a:p>
        </p:txBody>
      </p:sp>
      <p:sp>
        <p:nvSpPr>
          <p:cNvPr id="44058" name="Line 26"/>
          <p:cNvSpPr>
            <a:spLocks noChangeShapeType="1"/>
          </p:cNvSpPr>
          <p:nvPr/>
        </p:nvSpPr>
        <p:spPr bwMode="auto">
          <a:xfrm flipV="1">
            <a:off x="-31805563" y="47520225"/>
            <a:ext cx="131763" cy="133350"/>
          </a:xfrm>
          <a:prstGeom prst="line">
            <a:avLst/>
          </a:prstGeom>
          <a:noFill/>
          <a:ln w="6350">
            <a:solidFill>
              <a:srgbClr val="000000"/>
            </a:solidFill>
            <a:round/>
            <a:headEnd/>
            <a:tailEnd/>
          </a:ln>
        </p:spPr>
        <p:txBody>
          <a:bodyPr/>
          <a:lstStyle/>
          <a:p>
            <a:endParaRPr lang="en-US"/>
          </a:p>
        </p:txBody>
      </p:sp>
      <p:sp>
        <p:nvSpPr>
          <p:cNvPr id="44059" name="Line 27"/>
          <p:cNvSpPr>
            <a:spLocks noChangeShapeType="1"/>
          </p:cNvSpPr>
          <p:nvPr/>
        </p:nvSpPr>
        <p:spPr bwMode="auto">
          <a:xfrm flipV="1">
            <a:off x="-31496000" y="47520225"/>
            <a:ext cx="133350" cy="133350"/>
          </a:xfrm>
          <a:prstGeom prst="line">
            <a:avLst/>
          </a:prstGeom>
          <a:noFill/>
          <a:ln w="6350">
            <a:solidFill>
              <a:srgbClr val="000000"/>
            </a:solidFill>
            <a:round/>
            <a:headEnd/>
            <a:tailEnd/>
          </a:ln>
        </p:spPr>
        <p:txBody>
          <a:bodyPr/>
          <a:lstStyle/>
          <a:p>
            <a:endParaRPr lang="en-US"/>
          </a:p>
        </p:txBody>
      </p:sp>
      <p:sp>
        <p:nvSpPr>
          <p:cNvPr id="44060" name="Line 28"/>
          <p:cNvSpPr>
            <a:spLocks noChangeShapeType="1"/>
          </p:cNvSpPr>
          <p:nvPr/>
        </p:nvSpPr>
        <p:spPr bwMode="auto">
          <a:xfrm flipV="1">
            <a:off x="-31178500" y="47520225"/>
            <a:ext cx="131762" cy="133350"/>
          </a:xfrm>
          <a:prstGeom prst="line">
            <a:avLst/>
          </a:prstGeom>
          <a:noFill/>
          <a:ln w="6350">
            <a:solidFill>
              <a:srgbClr val="000000"/>
            </a:solidFill>
            <a:round/>
            <a:headEnd/>
            <a:tailEnd/>
          </a:ln>
        </p:spPr>
        <p:txBody>
          <a:bodyPr/>
          <a:lstStyle/>
          <a:p>
            <a:endParaRPr lang="en-US"/>
          </a:p>
        </p:txBody>
      </p:sp>
      <p:sp>
        <p:nvSpPr>
          <p:cNvPr id="44061" name="Line 29"/>
          <p:cNvSpPr>
            <a:spLocks noChangeShapeType="1"/>
          </p:cNvSpPr>
          <p:nvPr/>
        </p:nvSpPr>
        <p:spPr bwMode="auto">
          <a:xfrm flipV="1">
            <a:off x="-30868938" y="47520225"/>
            <a:ext cx="131763" cy="133350"/>
          </a:xfrm>
          <a:prstGeom prst="line">
            <a:avLst/>
          </a:prstGeom>
          <a:noFill/>
          <a:ln w="6350">
            <a:solidFill>
              <a:srgbClr val="000000"/>
            </a:solidFill>
            <a:round/>
            <a:headEnd/>
            <a:tailEnd/>
          </a:ln>
        </p:spPr>
        <p:txBody>
          <a:bodyPr/>
          <a:lstStyle/>
          <a:p>
            <a:endParaRPr lang="en-US"/>
          </a:p>
        </p:txBody>
      </p:sp>
      <p:sp>
        <p:nvSpPr>
          <p:cNvPr id="44062" name="Line 30"/>
          <p:cNvSpPr>
            <a:spLocks noChangeShapeType="1"/>
          </p:cNvSpPr>
          <p:nvPr/>
        </p:nvSpPr>
        <p:spPr bwMode="auto">
          <a:xfrm flipV="1">
            <a:off x="-33748663" y="47520225"/>
            <a:ext cx="1588" cy="133350"/>
          </a:xfrm>
          <a:prstGeom prst="line">
            <a:avLst/>
          </a:prstGeom>
          <a:noFill/>
          <a:ln w="280988">
            <a:solidFill>
              <a:srgbClr val="000000"/>
            </a:solidFill>
            <a:round/>
            <a:headEnd/>
            <a:tailEnd/>
          </a:ln>
        </p:spPr>
        <p:txBody>
          <a:bodyPr/>
          <a:lstStyle/>
          <a:p>
            <a:endParaRPr lang="en-US"/>
          </a:p>
        </p:txBody>
      </p:sp>
      <p:sp>
        <p:nvSpPr>
          <p:cNvPr id="44063" name="Line 31"/>
          <p:cNvSpPr>
            <a:spLocks noChangeShapeType="1"/>
          </p:cNvSpPr>
          <p:nvPr/>
        </p:nvSpPr>
        <p:spPr bwMode="auto">
          <a:xfrm>
            <a:off x="-33748663" y="47520225"/>
            <a:ext cx="3074988" cy="1588"/>
          </a:xfrm>
          <a:prstGeom prst="line">
            <a:avLst/>
          </a:prstGeom>
          <a:noFill/>
          <a:ln w="280988">
            <a:solidFill>
              <a:srgbClr val="000000"/>
            </a:solidFill>
            <a:round/>
            <a:headEnd/>
            <a:tailEnd/>
          </a:ln>
        </p:spPr>
        <p:txBody>
          <a:bodyPr/>
          <a:lstStyle/>
          <a:p>
            <a:endParaRPr lang="en-US"/>
          </a:p>
        </p:txBody>
      </p:sp>
      <p:sp>
        <p:nvSpPr>
          <p:cNvPr id="44064" name="Line 32"/>
          <p:cNvSpPr>
            <a:spLocks noChangeShapeType="1"/>
          </p:cNvSpPr>
          <p:nvPr/>
        </p:nvSpPr>
        <p:spPr bwMode="auto">
          <a:xfrm>
            <a:off x="-30673675" y="47520225"/>
            <a:ext cx="1587" cy="133350"/>
          </a:xfrm>
          <a:prstGeom prst="line">
            <a:avLst/>
          </a:prstGeom>
          <a:noFill/>
          <a:ln w="280988">
            <a:solidFill>
              <a:srgbClr val="000000"/>
            </a:solidFill>
            <a:round/>
            <a:headEnd/>
            <a:tailEnd/>
          </a:ln>
        </p:spPr>
        <p:txBody>
          <a:bodyPr/>
          <a:lstStyle/>
          <a:p>
            <a:endParaRPr lang="en-US"/>
          </a:p>
        </p:txBody>
      </p:sp>
      <p:sp>
        <p:nvSpPr>
          <p:cNvPr id="44065" name="Line 33"/>
          <p:cNvSpPr>
            <a:spLocks noChangeShapeType="1"/>
          </p:cNvSpPr>
          <p:nvPr/>
        </p:nvSpPr>
        <p:spPr bwMode="auto">
          <a:xfrm flipH="1">
            <a:off x="-33748663" y="47653575"/>
            <a:ext cx="3074988" cy="1588"/>
          </a:xfrm>
          <a:prstGeom prst="line">
            <a:avLst/>
          </a:prstGeom>
          <a:noFill/>
          <a:ln w="280988">
            <a:solidFill>
              <a:srgbClr val="000000"/>
            </a:solidFill>
            <a:round/>
            <a:headEnd/>
            <a:tailEnd/>
          </a:ln>
        </p:spPr>
        <p:txBody>
          <a:bodyPr/>
          <a:lstStyle/>
          <a:p>
            <a:endParaRPr lang="en-US"/>
          </a:p>
        </p:txBody>
      </p:sp>
      <p:sp>
        <p:nvSpPr>
          <p:cNvPr id="44066" name="Line 34"/>
          <p:cNvSpPr>
            <a:spLocks noChangeShapeType="1"/>
          </p:cNvSpPr>
          <p:nvPr/>
        </p:nvSpPr>
        <p:spPr bwMode="auto">
          <a:xfrm>
            <a:off x="-30454600" y="48164750"/>
            <a:ext cx="138112" cy="1588"/>
          </a:xfrm>
          <a:prstGeom prst="line">
            <a:avLst/>
          </a:prstGeom>
          <a:noFill/>
          <a:ln w="6350">
            <a:solidFill>
              <a:srgbClr val="000000"/>
            </a:solidFill>
            <a:round/>
            <a:headEnd/>
            <a:tailEnd/>
          </a:ln>
        </p:spPr>
        <p:txBody>
          <a:bodyPr/>
          <a:lstStyle/>
          <a:p>
            <a:endParaRPr lang="en-US"/>
          </a:p>
        </p:txBody>
      </p:sp>
      <p:sp>
        <p:nvSpPr>
          <p:cNvPr id="44067" name="Line 35"/>
          <p:cNvSpPr>
            <a:spLocks noChangeShapeType="1"/>
          </p:cNvSpPr>
          <p:nvPr/>
        </p:nvSpPr>
        <p:spPr bwMode="auto">
          <a:xfrm>
            <a:off x="-30483175" y="49101375"/>
            <a:ext cx="166687" cy="1588"/>
          </a:xfrm>
          <a:prstGeom prst="line">
            <a:avLst/>
          </a:prstGeom>
          <a:noFill/>
          <a:ln w="6350">
            <a:solidFill>
              <a:srgbClr val="000000"/>
            </a:solidFill>
            <a:round/>
            <a:headEnd/>
            <a:tailEnd/>
          </a:ln>
        </p:spPr>
        <p:txBody>
          <a:bodyPr/>
          <a:lstStyle/>
          <a:p>
            <a:endParaRPr lang="en-US"/>
          </a:p>
        </p:txBody>
      </p:sp>
      <p:sp>
        <p:nvSpPr>
          <p:cNvPr id="44068" name="Line 36"/>
          <p:cNvSpPr>
            <a:spLocks noChangeShapeType="1"/>
          </p:cNvSpPr>
          <p:nvPr/>
        </p:nvSpPr>
        <p:spPr bwMode="auto">
          <a:xfrm>
            <a:off x="-30379988" y="48158400"/>
            <a:ext cx="1588" cy="936625"/>
          </a:xfrm>
          <a:prstGeom prst="line">
            <a:avLst/>
          </a:prstGeom>
          <a:noFill/>
          <a:ln w="6350">
            <a:solidFill>
              <a:srgbClr val="000000"/>
            </a:solidFill>
            <a:round/>
            <a:headEnd/>
            <a:tailEnd/>
          </a:ln>
        </p:spPr>
        <p:txBody>
          <a:bodyPr/>
          <a:lstStyle/>
          <a:p>
            <a:endParaRPr lang="en-US"/>
          </a:p>
        </p:txBody>
      </p:sp>
      <p:sp>
        <p:nvSpPr>
          <p:cNvPr id="44069" name="Rectangle 37"/>
          <p:cNvSpPr>
            <a:spLocks noChangeArrowheads="1"/>
          </p:cNvSpPr>
          <p:nvPr/>
        </p:nvSpPr>
        <p:spPr bwMode="auto">
          <a:xfrm>
            <a:off x="-30237113" y="48404463"/>
            <a:ext cx="1114425" cy="763587"/>
          </a:xfrm>
          <a:prstGeom prst="rect">
            <a:avLst/>
          </a:prstGeom>
          <a:noFill/>
          <a:ln w="9525">
            <a:noFill/>
            <a:miter lim="800000"/>
            <a:headEnd/>
            <a:tailEnd/>
          </a:ln>
        </p:spPr>
        <p:txBody>
          <a:bodyPr wrap="none" lIns="0" tIns="0" rIns="0" bIns="0">
            <a:spAutoFit/>
          </a:bodyPr>
          <a:lstStyle/>
          <a:p>
            <a:r>
              <a:rPr lang="en-US" sz="3400">
                <a:solidFill>
                  <a:srgbClr val="000000"/>
                </a:solidFill>
                <a:latin typeface="Arial Black" pitchFamily="34" charset="0"/>
              </a:rPr>
              <a:t>20 - 30"</a:t>
            </a:r>
            <a:endParaRPr lang="en-US" sz="2400">
              <a:latin typeface="Times New Roman" pitchFamily="18" charset="0"/>
            </a:endParaRPr>
          </a:p>
        </p:txBody>
      </p:sp>
      <p:sp>
        <p:nvSpPr>
          <p:cNvPr id="44070" name="Rectangle 38"/>
          <p:cNvSpPr>
            <a:spLocks noChangeArrowheads="1"/>
          </p:cNvSpPr>
          <p:nvPr/>
        </p:nvSpPr>
        <p:spPr bwMode="auto">
          <a:xfrm>
            <a:off x="-34771013" y="47969488"/>
            <a:ext cx="776288" cy="741362"/>
          </a:xfrm>
          <a:prstGeom prst="rect">
            <a:avLst/>
          </a:prstGeom>
          <a:noFill/>
          <a:ln w="9525">
            <a:noFill/>
            <a:miter lim="800000"/>
            <a:headEnd/>
            <a:tailEnd/>
          </a:ln>
        </p:spPr>
        <p:txBody>
          <a:bodyPr wrap="none" lIns="0" tIns="0" rIns="0" bIns="0">
            <a:spAutoFit/>
          </a:bodyPr>
          <a:lstStyle/>
          <a:p>
            <a:r>
              <a:rPr lang="en-US" sz="3400">
                <a:solidFill>
                  <a:srgbClr val="000000"/>
                </a:solidFill>
                <a:latin typeface="Arial Black" pitchFamily="34" charset="0"/>
              </a:rPr>
              <a:t>&lt; 48"</a:t>
            </a:r>
            <a:endParaRPr lang="en-US" sz="2400">
              <a:latin typeface="Times New Roman" pitchFamily="18" charset="0"/>
            </a:endParaRPr>
          </a:p>
        </p:txBody>
      </p:sp>
      <p:sp>
        <p:nvSpPr>
          <p:cNvPr id="44071" name="Rectangle 39"/>
          <p:cNvSpPr>
            <a:spLocks noChangeArrowheads="1"/>
          </p:cNvSpPr>
          <p:nvPr/>
        </p:nvSpPr>
        <p:spPr bwMode="auto">
          <a:xfrm>
            <a:off x="-32707263" y="47158275"/>
            <a:ext cx="1522413" cy="596900"/>
          </a:xfrm>
          <a:prstGeom prst="rect">
            <a:avLst/>
          </a:prstGeom>
          <a:noFill/>
          <a:ln w="9525">
            <a:noFill/>
            <a:miter lim="800000"/>
            <a:headEnd/>
            <a:tailEnd/>
          </a:ln>
        </p:spPr>
        <p:txBody>
          <a:bodyPr wrap="none" lIns="0" tIns="0" rIns="0" bIns="0">
            <a:spAutoFit/>
          </a:bodyPr>
          <a:lstStyle/>
          <a:p>
            <a:r>
              <a:rPr lang="en-US" sz="2600">
                <a:solidFill>
                  <a:srgbClr val="000000"/>
                </a:solidFill>
                <a:latin typeface="Arial Black" pitchFamily="34" charset="0"/>
              </a:rPr>
              <a:t>Install Top Rail</a:t>
            </a:r>
            <a:endParaRPr lang="en-US" sz="2400">
              <a:latin typeface="Times New Roman" pitchFamily="18" charset="0"/>
            </a:endParaRPr>
          </a:p>
        </p:txBody>
      </p:sp>
      <p:sp>
        <p:nvSpPr>
          <p:cNvPr id="44072" name="Line 40"/>
          <p:cNvSpPr>
            <a:spLocks noChangeShapeType="1"/>
          </p:cNvSpPr>
          <p:nvPr/>
        </p:nvSpPr>
        <p:spPr bwMode="auto">
          <a:xfrm>
            <a:off x="-34051875" y="47583725"/>
            <a:ext cx="136525" cy="1588"/>
          </a:xfrm>
          <a:prstGeom prst="line">
            <a:avLst/>
          </a:prstGeom>
          <a:noFill/>
          <a:ln w="6350">
            <a:solidFill>
              <a:srgbClr val="000000"/>
            </a:solidFill>
            <a:round/>
            <a:headEnd/>
            <a:tailEnd/>
          </a:ln>
        </p:spPr>
        <p:txBody>
          <a:bodyPr/>
          <a:lstStyle/>
          <a:p>
            <a:endParaRPr lang="en-US"/>
          </a:p>
        </p:txBody>
      </p:sp>
      <p:sp>
        <p:nvSpPr>
          <p:cNvPr id="44073" name="Line 41"/>
          <p:cNvSpPr>
            <a:spLocks noChangeShapeType="1"/>
          </p:cNvSpPr>
          <p:nvPr/>
        </p:nvSpPr>
        <p:spPr bwMode="auto">
          <a:xfrm>
            <a:off x="-34058225" y="48693388"/>
            <a:ext cx="138112" cy="1587"/>
          </a:xfrm>
          <a:prstGeom prst="line">
            <a:avLst/>
          </a:prstGeom>
          <a:noFill/>
          <a:ln w="6350">
            <a:solidFill>
              <a:srgbClr val="000000"/>
            </a:solidFill>
            <a:round/>
            <a:headEnd/>
            <a:tailEnd/>
          </a:ln>
        </p:spPr>
        <p:txBody>
          <a:bodyPr/>
          <a:lstStyle/>
          <a:p>
            <a:endParaRPr lang="en-US"/>
          </a:p>
        </p:txBody>
      </p:sp>
      <p:sp>
        <p:nvSpPr>
          <p:cNvPr id="44074" name="Line 42"/>
          <p:cNvSpPr>
            <a:spLocks noChangeShapeType="1"/>
          </p:cNvSpPr>
          <p:nvPr/>
        </p:nvSpPr>
        <p:spPr bwMode="auto">
          <a:xfrm>
            <a:off x="-33989963" y="47572613"/>
            <a:ext cx="1588" cy="1120775"/>
          </a:xfrm>
          <a:prstGeom prst="line">
            <a:avLst/>
          </a:prstGeom>
          <a:noFill/>
          <a:ln w="6350">
            <a:solidFill>
              <a:srgbClr val="000000"/>
            </a:solidFill>
            <a:round/>
            <a:headEnd/>
            <a:tailEnd/>
          </a:ln>
        </p:spPr>
        <p:txBody>
          <a:bodyPr/>
          <a:lstStyle/>
          <a:p>
            <a:endParaRPr lang="en-US"/>
          </a:p>
        </p:txBody>
      </p:sp>
      <p:sp>
        <p:nvSpPr>
          <p:cNvPr id="44075" name="Rectangle 43"/>
          <p:cNvSpPr>
            <a:spLocks noChangeArrowheads="1"/>
          </p:cNvSpPr>
          <p:nvPr/>
        </p:nvSpPr>
        <p:spPr bwMode="auto">
          <a:xfrm>
            <a:off x="-32540575" y="48801338"/>
            <a:ext cx="930275" cy="546100"/>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Black" pitchFamily="34" charset="0"/>
              </a:rPr>
              <a:t>Platform</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dirty="0" smtClean="0"/>
              <a:t>Braces as </a:t>
            </a:r>
            <a:r>
              <a:rPr lang="en-US" dirty="0" smtClean="0"/>
              <a:t>Guardrails</a:t>
            </a:r>
            <a:endParaRPr lang="en-US" dirty="0" smtClean="0"/>
          </a:p>
        </p:txBody>
      </p:sp>
      <p:pic>
        <p:nvPicPr>
          <p:cNvPr id="45058" name="Picture 2" descr="slide78_1_thumb"/>
          <p:cNvPicPr>
            <a:picLocks noGrp="1" noChangeAspect="1" noChangeArrowheads="1"/>
          </p:cNvPicPr>
          <p:nvPr>
            <p:ph sz="quarter" idx="4294967295"/>
          </p:nvPr>
        </p:nvPicPr>
        <p:blipFill>
          <a:blip r:embed="rId3"/>
          <a:srcRect/>
          <a:stretch>
            <a:fillRect/>
          </a:stretch>
        </p:blipFill>
        <p:spPr>
          <a:xfrm>
            <a:off x="1502227" y="3599544"/>
            <a:ext cx="2879781" cy="3179758"/>
          </a:xfrm>
        </p:spPr>
      </p:pic>
      <p:sp>
        <p:nvSpPr>
          <p:cNvPr id="45060" name="Rectangle 4"/>
          <p:cNvSpPr>
            <a:spLocks noGrp="1" noChangeArrowheads="1"/>
          </p:cNvSpPr>
          <p:nvPr>
            <p:ph type="body" sz="half" idx="4294967295"/>
          </p:nvPr>
        </p:nvSpPr>
        <p:spPr>
          <a:xfrm>
            <a:off x="537018" y="1208322"/>
            <a:ext cx="4038600" cy="4525963"/>
          </a:xfrm>
        </p:spPr>
        <p:txBody>
          <a:bodyPr/>
          <a:lstStyle/>
          <a:p>
            <a:r>
              <a:rPr lang="en-US" dirty="0" smtClean="0"/>
              <a:t>The guardrails are in compliance using a 2x4 as one rail and the brace as the other rail.</a:t>
            </a:r>
          </a:p>
          <a:p>
            <a:r>
              <a:rPr lang="en-US" dirty="0" smtClean="0"/>
              <a:t>May not be the safest </a:t>
            </a:r>
            <a:r>
              <a:rPr lang="en-US" dirty="0" smtClean="0"/>
              <a:t>way.</a:t>
            </a:r>
            <a:endParaRPr lang="en-US" dirty="0" smtClean="0"/>
          </a:p>
        </p:txBody>
      </p:sp>
      <p:pic>
        <p:nvPicPr>
          <p:cNvPr id="45061" name="Picture 5" descr="slide78_2_thumb"/>
          <p:cNvPicPr>
            <a:picLocks noGrp="1" noChangeAspect="1" noChangeArrowheads="1"/>
          </p:cNvPicPr>
          <p:nvPr>
            <p:ph sz="quarter" idx="4294967295"/>
          </p:nvPr>
        </p:nvPicPr>
        <p:blipFill>
          <a:blip r:embed="rId4"/>
          <a:srcRect/>
          <a:stretch>
            <a:fillRect/>
          </a:stretch>
        </p:blipFill>
        <p:spPr>
          <a:xfrm>
            <a:off x="4791075" y="1143000"/>
            <a:ext cx="3508894" cy="2643188"/>
          </a:xfrm>
        </p:spPr>
      </p:pic>
      <p:sp>
        <p:nvSpPr>
          <p:cNvPr id="45062" name="Line 6"/>
          <p:cNvSpPr>
            <a:spLocks noChangeShapeType="1"/>
          </p:cNvSpPr>
          <p:nvPr/>
        </p:nvSpPr>
        <p:spPr bwMode="auto">
          <a:xfrm flipV="1">
            <a:off x="1451424" y="4412351"/>
            <a:ext cx="838200" cy="609600"/>
          </a:xfrm>
          <a:prstGeom prst="line">
            <a:avLst/>
          </a:prstGeom>
          <a:noFill/>
          <a:ln w="76200">
            <a:solidFill>
              <a:srgbClr val="FF0000"/>
            </a:solidFill>
            <a:round/>
            <a:headEnd/>
            <a:tailEnd type="triangle" w="med" len="med"/>
          </a:ln>
        </p:spPr>
        <p:txBody>
          <a:bodyPr/>
          <a:lstStyle/>
          <a:p>
            <a:endParaRPr lang="en-US"/>
          </a:p>
        </p:txBody>
      </p:sp>
      <p:sp>
        <p:nvSpPr>
          <p:cNvPr id="45063" name="Line 7"/>
          <p:cNvSpPr>
            <a:spLocks noChangeShapeType="1"/>
          </p:cNvSpPr>
          <p:nvPr/>
        </p:nvSpPr>
        <p:spPr bwMode="auto">
          <a:xfrm>
            <a:off x="5740398" y="1164664"/>
            <a:ext cx="762000" cy="381000"/>
          </a:xfrm>
          <a:prstGeom prst="line">
            <a:avLst/>
          </a:prstGeom>
          <a:noFill/>
          <a:ln w="76200">
            <a:solidFill>
              <a:srgbClr val="FF0000"/>
            </a:solidFill>
            <a:round/>
            <a:headEnd/>
            <a:tailEnd type="triangle" w="med" len="med"/>
          </a:ln>
        </p:spPr>
        <p:txBody>
          <a:bodyPr/>
          <a:lstStyle/>
          <a:p>
            <a:endParaRPr lang="en-US"/>
          </a:p>
        </p:txBody>
      </p:sp>
      <p:sp>
        <p:nvSpPr>
          <p:cNvPr id="45064" name="Line 8"/>
          <p:cNvSpPr>
            <a:spLocks noChangeShapeType="1"/>
          </p:cNvSpPr>
          <p:nvPr/>
        </p:nvSpPr>
        <p:spPr bwMode="auto">
          <a:xfrm flipV="1">
            <a:off x="5295900" y="1995716"/>
            <a:ext cx="685800" cy="6858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Use of Safety Nets </a:t>
            </a:r>
          </a:p>
        </p:txBody>
      </p:sp>
      <p:pic>
        <p:nvPicPr>
          <p:cNvPr id="46084" name="Picture 11" descr="slide134_1_thumb"/>
          <p:cNvPicPr>
            <a:picLocks noGrp="1" noChangeAspect="1" noChangeArrowheads="1"/>
          </p:cNvPicPr>
          <p:nvPr>
            <p:ph sz="half" idx="4294967295"/>
          </p:nvPr>
        </p:nvPicPr>
        <p:blipFill>
          <a:blip r:embed="rId3"/>
          <a:srcRect/>
          <a:stretch>
            <a:fillRect/>
          </a:stretch>
        </p:blipFill>
        <p:spPr>
          <a:xfrm>
            <a:off x="464448" y="3484767"/>
            <a:ext cx="4038600" cy="3021013"/>
          </a:xfrm>
        </p:spPr>
      </p:pic>
      <p:pic>
        <p:nvPicPr>
          <p:cNvPr id="46086" name="Picture 15" descr="slide134_3_thumb"/>
          <p:cNvPicPr>
            <a:picLocks noGrp="1" noChangeAspect="1" noChangeArrowheads="1"/>
          </p:cNvPicPr>
          <p:nvPr>
            <p:ph sz="half" idx="4294967295"/>
          </p:nvPr>
        </p:nvPicPr>
        <p:blipFill>
          <a:blip r:embed="rId4"/>
          <a:srcRect/>
          <a:stretch>
            <a:fillRect/>
          </a:stretch>
        </p:blipFill>
        <p:spPr>
          <a:xfrm>
            <a:off x="5058246" y="3631046"/>
            <a:ext cx="3200400" cy="2552700"/>
          </a:xfrm>
        </p:spPr>
      </p:pic>
      <p:sp>
        <p:nvSpPr>
          <p:cNvPr id="46083" name="Text Box 7"/>
          <p:cNvSpPr txBox="1">
            <a:spLocks noChangeArrowheads="1"/>
          </p:cNvSpPr>
          <p:nvPr/>
        </p:nvSpPr>
        <p:spPr bwMode="auto">
          <a:xfrm>
            <a:off x="522504" y="1466850"/>
            <a:ext cx="4136571" cy="1169551"/>
          </a:xfrm>
          <a:prstGeom prst="rect">
            <a:avLst/>
          </a:prstGeom>
          <a:noFill/>
          <a:ln w="9525">
            <a:noFill/>
            <a:miter lim="800000"/>
            <a:headEnd/>
            <a:tailEnd/>
          </a:ln>
        </p:spPr>
        <p:txBody>
          <a:bodyPr wrap="square">
            <a:spAutoFit/>
          </a:bodyPr>
          <a:lstStyle/>
          <a:p>
            <a:pPr>
              <a:spcBef>
                <a:spcPct val="50000"/>
              </a:spcBef>
              <a:buFontTx/>
              <a:buChar char="•"/>
            </a:pPr>
            <a:r>
              <a:rPr lang="en-US" sz="2000" dirty="0">
                <a:solidFill>
                  <a:srgbClr val="7B726B"/>
                </a:solidFill>
                <a:latin typeface="Lucida Sans Unicode" pitchFamily="34" charset="0"/>
                <a:cs typeface="Lucida Sans Unicode" pitchFamily="34" charset="0"/>
              </a:rPr>
              <a:t>Assumes the fall will </a:t>
            </a:r>
            <a:r>
              <a:rPr lang="en-US" sz="2000" dirty="0" smtClean="0">
                <a:solidFill>
                  <a:srgbClr val="7B726B"/>
                </a:solidFill>
                <a:latin typeface="Lucida Sans Unicode" pitchFamily="34" charset="0"/>
                <a:cs typeface="Lucida Sans Unicode" pitchFamily="34" charset="0"/>
              </a:rPr>
              <a:t>occur.</a:t>
            </a:r>
            <a:endParaRPr lang="en-US" sz="2000" dirty="0">
              <a:solidFill>
                <a:srgbClr val="7B726B"/>
              </a:solidFill>
              <a:latin typeface="Lucida Sans Unicode" pitchFamily="34" charset="0"/>
              <a:cs typeface="Lucida Sans Unicode" pitchFamily="34" charset="0"/>
            </a:endParaRPr>
          </a:p>
          <a:p>
            <a:pPr marL="231775" indent="-231775">
              <a:spcBef>
                <a:spcPct val="50000"/>
              </a:spcBef>
              <a:buFontTx/>
              <a:buChar char="•"/>
            </a:pPr>
            <a:r>
              <a:rPr lang="en-US" sz="2000" dirty="0">
                <a:solidFill>
                  <a:srgbClr val="7B726B"/>
                </a:solidFill>
                <a:latin typeface="Lucida Sans Unicode" pitchFamily="34" charset="0"/>
                <a:cs typeface="Lucida Sans Unicode" pitchFamily="34" charset="0"/>
              </a:rPr>
              <a:t>Assumes adequacy of the system (or requires testing</a:t>
            </a:r>
            <a:r>
              <a:rPr lang="en-US" sz="2000" dirty="0" smtClean="0">
                <a:solidFill>
                  <a:srgbClr val="7B726B"/>
                </a:solidFill>
                <a:latin typeface="Lucida Sans Unicode" pitchFamily="34" charset="0"/>
                <a:cs typeface="Lucida Sans Unicode" pitchFamily="34" charset="0"/>
              </a:rPr>
              <a:t>).</a:t>
            </a:r>
            <a:endParaRPr lang="en-US" sz="2000" dirty="0">
              <a:solidFill>
                <a:srgbClr val="7B726B"/>
              </a:solidFill>
              <a:latin typeface="Lucida Sans Unicode" pitchFamily="34" charset="0"/>
              <a:cs typeface="Lucida Sans Unicode" pitchFamily="34" charset="0"/>
            </a:endParaRPr>
          </a:p>
        </p:txBody>
      </p:sp>
      <p:pic>
        <p:nvPicPr>
          <p:cNvPr id="46085" name="Picture 12" descr="slide134_2_thumb"/>
          <p:cNvPicPr>
            <a:picLocks noChangeAspect="1" noChangeArrowheads="1"/>
          </p:cNvPicPr>
          <p:nvPr/>
        </p:nvPicPr>
        <p:blipFill>
          <a:blip r:embed="rId5"/>
          <a:srcRect/>
          <a:stretch>
            <a:fillRect/>
          </a:stretch>
        </p:blipFill>
        <p:spPr bwMode="auto">
          <a:xfrm>
            <a:off x="5007426" y="304592"/>
            <a:ext cx="4035425" cy="3033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Nets</a:t>
            </a:r>
          </a:p>
        </p:txBody>
      </p:sp>
      <p:pic>
        <p:nvPicPr>
          <p:cNvPr id="47107" name="Picture 10" descr="slide135_thumb"/>
          <p:cNvPicPr>
            <a:picLocks noGrp="1" noChangeAspect="1" noChangeArrowheads="1"/>
          </p:cNvPicPr>
          <p:nvPr>
            <p:ph idx="4294967295"/>
          </p:nvPr>
        </p:nvPicPr>
        <p:blipFill>
          <a:blip r:embed="rId2"/>
          <a:srcRect/>
          <a:stretch>
            <a:fillRect/>
          </a:stretch>
        </p:blipFill>
        <p:spPr>
          <a:xfrm>
            <a:off x="2120028" y="1600200"/>
            <a:ext cx="5238750" cy="3925888"/>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Sky web</a:t>
            </a:r>
            <a:endParaRPr lang="en-US" dirty="0"/>
          </a:p>
        </p:txBody>
      </p:sp>
      <p:pic>
        <p:nvPicPr>
          <p:cNvPr id="48130" name="Picture 5" descr="slide136_thumb"/>
          <p:cNvPicPr>
            <a:picLocks noGrp="1" noChangeAspect="1" noChangeArrowheads="1"/>
          </p:cNvPicPr>
          <p:nvPr>
            <p:ph idx="4294967295"/>
          </p:nvPr>
        </p:nvPicPr>
        <p:blipFill>
          <a:blip r:embed="rId2"/>
          <a:srcRect/>
          <a:stretch>
            <a:fillRect/>
          </a:stretch>
        </p:blipFill>
        <p:spPr>
          <a:xfrm>
            <a:off x="1121099" y="1069997"/>
            <a:ext cx="6847244" cy="5142119"/>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ctrTitle"/>
          </p:nvPr>
        </p:nvSpPr>
        <p:spPr/>
        <p:txBody>
          <a:bodyPr/>
          <a:lstStyle/>
          <a:p>
            <a:r>
              <a:rPr lang="en-US" smtClean="0"/>
              <a:t>Planning For Rescue</a:t>
            </a:r>
          </a:p>
        </p:txBody>
      </p:sp>
      <p:sp>
        <p:nvSpPr>
          <p:cNvPr id="49155" name="Rectangle 5"/>
          <p:cNvSpPr>
            <a:spLocks noGrp="1" noChangeArrowheads="1"/>
          </p:cNvSpPr>
          <p:nvPr>
            <p:ph type="subTitle" idx="1"/>
          </p:nvPr>
        </p:nvSpPr>
        <p:spPr>
          <a:xfrm>
            <a:off x="732984" y="3131472"/>
            <a:ext cx="6400800" cy="1752600"/>
          </a:xfrm>
        </p:spPr>
        <p:txBody>
          <a:bodyPr/>
          <a:lstStyle/>
          <a:p>
            <a:pPr algn="l"/>
            <a:r>
              <a:rPr lang="en-US" dirty="0" smtClean="0"/>
              <a:t>Worst-case Scenario?</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When All Works!</a:t>
            </a:r>
          </a:p>
        </p:txBody>
      </p:sp>
      <p:pic>
        <p:nvPicPr>
          <p:cNvPr id="50179" name="Picture 4" descr="slide138_thumb"/>
          <p:cNvPicPr>
            <a:picLocks noGrp="1" noChangeAspect="1" noChangeArrowheads="1"/>
          </p:cNvPicPr>
          <p:nvPr>
            <p:ph idx="4294967295"/>
          </p:nvPr>
        </p:nvPicPr>
        <p:blipFill>
          <a:blip r:embed="rId2"/>
          <a:srcRect/>
          <a:stretch>
            <a:fillRect/>
          </a:stretch>
        </p:blipFill>
        <p:spPr>
          <a:xfrm>
            <a:off x="1561224" y="1600200"/>
            <a:ext cx="6000750" cy="3925888"/>
          </a:xfr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Rescue Plan Put Into Motion</a:t>
            </a:r>
          </a:p>
        </p:txBody>
      </p:sp>
      <p:pic>
        <p:nvPicPr>
          <p:cNvPr id="51203" name="Picture 4" descr="slide139_thumb"/>
          <p:cNvPicPr>
            <a:picLocks noGrp="1" noChangeAspect="1" noChangeArrowheads="1"/>
          </p:cNvPicPr>
          <p:nvPr>
            <p:ph idx="4294967295"/>
          </p:nvPr>
        </p:nvPicPr>
        <p:blipFill>
          <a:blip r:embed="rId3"/>
          <a:srcRect/>
          <a:stretch>
            <a:fillRect/>
          </a:stretch>
        </p:blipFill>
        <p:spPr>
          <a:xfrm>
            <a:off x="1703191" y="1600200"/>
            <a:ext cx="5902325" cy="3925888"/>
          </a:xfr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Safe</a:t>
            </a:r>
          </a:p>
        </p:txBody>
      </p:sp>
      <p:pic>
        <p:nvPicPr>
          <p:cNvPr id="52227" name="Picture 4" descr="slide140_thumb"/>
          <p:cNvPicPr>
            <a:picLocks noGrp="1" noChangeAspect="1" noChangeArrowheads="1"/>
          </p:cNvPicPr>
          <p:nvPr>
            <p:ph idx="4294967295"/>
          </p:nvPr>
        </p:nvPicPr>
        <p:blipFill>
          <a:blip r:embed="rId2"/>
          <a:srcRect/>
          <a:stretch>
            <a:fillRect/>
          </a:stretch>
        </p:blipFill>
        <p:spPr>
          <a:xfrm>
            <a:off x="1764420" y="1600200"/>
            <a:ext cx="6000750" cy="3925888"/>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Falls</a:t>
            </a:r>
          </a:p>
        </p:txBody>
      </p:sp>
      <p:sp>
        <p:nvSpPr>
          <p:cNvPr id="7171" name="Rectangle 3"/>
          <p:cNvSpPr>
            <a:spLocks noGrp="1" noChangeArrowheads="1"/>
          </p:cNvSpPr>
          <p:nvPr>
            <p:ph type="body" idx="1"/>
          </p:nvPr>
        </p:nvSpPr>
        <p:spPr/>
        <p:txBody>
          <a:bodyPr/>
          <a:lstStyle/>
          <a:p>
            <a:r>
              <a:rPr lang="en-US" dirty="0" smtClean="0"/>
              <a:t>Falls are one of the leading cause of fatalities. </a:t>
            </a:r>
          </a:p>
          <a:p>
            <a:r>
              <a:rPr lang="en-US" dirty="0" smtClean="0"/>
              <a:t>In 2005 there where approximately 469 fatal falls, with the trend on the increase. </a:t>
            </a:r>
          </a:p>
          <a:p>
            <a:r>
              <a:rPr lang="en-US" dirty="0" smtClean="0"/>
              <a:t>The cost of care for injuries related to falls is a financial burden for all industry.</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On The Ground And Still Alive!</a:t>
            </a:r>
          </a:p>
        </p:txBody>
      </p:sp>
      <p:pic>
        <p:nvPicPr>
          <p:cNvPr id="53251" name="Picture 4" descr="slide141_thumb"/>
          <p:cNvPicPr>
            <a:picLocks noGrp="1" noChangeAspect="1" noChangeArrowheads="1"/>
          </p:cNvPicPr>
          <p:nvPr>
            <p:ph idx="4294967295"/>
          </p:nvPr>
        </p:nvPicPr>
        <p:blipFill>
          <a:blip r:embed="rId2"/>
          <a:srcRect/>
          <a:stretch>
            <a:fillRect/>
          </a:stretch>
        </p:blipFill>
        <p:spPr>
          <a:xfrm>
            <a:off x="1731764" y="1600200"/>
            <a:ext cx="5975350" cy="3925888"/>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What Is Fall Protection?</a:t>
            </a:r>
          </a:p>
        </p:txBody>
      </p:sp>
      <p:sp>
        <p:nvSpPr>
          <p:cNvPr id="8195" name="Rectangle 3"/>
          <p:cNvSpPr>
            <a:spLocks noGrp="1" noChangeArrowheads="1"/>
          </p:cNvSpPr>
          <p:nvPr>
            <p:ph type="body" idx="1"/>
          </p:nvPr>
        </p:nvSpPr>
        <p:spPr/>
        <p:txBody>
          <a:bodyPr/>
          <a:lstStyle/>
          <a:p>
            <a:r>
              <a:rPr lang="en-US" smtClean="0"/>
              <a:t>A series of reasonable steps taken to  eliminate or control the injury effects of an unintentional fall while working at a height.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Philosophies of Fall Protection</a:t>
            </a:r>
          </a:p>
        </p:txBody>
      </p:sp>
      <p:sp>
        <p:nvSpPr>
          <p:cNvPr id="9219" name="Text Box 3"/>
          <p:cNvSpPr txBox="1">
            <a:spLocks noChangeArrowheads="1"/>
          </p:cNvSpPr>
          <p:nvPr/>
        </p:nvSpPr>
        <p:spPr bwMode="auto">
          <a:xfrm>
            <a:off x="907140" y="2946402"/>
            <a:ext cx="30480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Restraint/Positioning</a:t>
            </a:r>
          </a:p>
        </p:txBody>
      </p:sp>
      <p:sp>
        <p:nvSpPr>
          <p:cNvPr id="9220" name="Text Box 4"/>
          <p:cNvSpPr txBox="1">
            <a:spLocks noChangeArrowheads="1"/>
          </p:cNvSpPr>
          <p:nvPr/>
        </p:nvSpPr>
        <p:spPr bwMode="auto">
          <a:xfrm>
            <a:off x="1364340" y="3556002"/>
            <a:ext cx="21336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Guardrails</a:t>
            </a:r>
          </a:p>
        </p:txBody>
      </p:sp>
      <p:sp>
        <p:nvSpPr>
          <p:cNvPr id="9221" name="Text Box 5"/>
          <p:cNvSpPr txBox="1">
            <a:spLocks noChangeArrowheads="1"/>
          </p:cNvSpPr>
          <p:nvPr/>
        </p:nvSpPr>
        <p:spPr bwMode="auto">
          <a:xfrm>
            <a:off x="1364340" y="4165602"/>
            <a:ext cx="22860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Warning Lines</a:t>
            </a:r>
          </a:p>
        </p:txBody>
      </p:sp>
      <p:sp>
        <p:nvSpPr>
          <p:cNvPr id="9222" name="Text Box 6"/>
          <p:cNvSpPr txBox="1">
            <a:spLocks noChangeArrowheads="1"/>
          </p:cNvSpPr>
          <p:nvPr/>
        </p:nvSpPr>
        <p:spPr bwMode="auto">
          <a:xfrm>
            <a:off x="1211940" y="5994402"/>
            <a:ext cx="23622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Safety Monitors</a:t>
            </a:r>
          </a:p>
        </p:txBody>
      </p:sp>
      <p:sp>
        <p:nvSpPr>
          <p:cNvPr id="9223" name="Text Box 7"/>
          <p:cNvSpPr txBox="1">
            <a:spLocks noChangeArrowheads="1"/>
          </p:cNvSpPr>
          <p:nvPr/>
        </p:nvSpPr>
        <p:spPr bwMode="auto">
          <a:xfrm>
            <a:off x="754740" y="4775202"/>
            <a:ext cx="35052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Controlled Access Zones</a:t>
            </a:r>
          </a:p>
        </p:txBody>
      </p:sp>
      <p:sp>
        <p:nvSpPr>
          <p:cNvPr id="9224" name="Text Box 8"/>
          <p:cNvSpPr txBox="1">
            <a:spLocks noChangeArrowheads="1"/>
          </p:cNvSpPr>
          <p:nvPr/>
        </p:nvSpPr>
        <p:spPr bwMode="auto">
          <a:xfrm>
            <a:off x="6431640" y="3860802"/>
            <a:ext cx="18288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Safety Nets</a:t>
            </a:r>
          </a:p>
        </p:txBody>
      </p:sp>
      <p:sp>
        <p:nvSpPr>
          <p:cNvPr id="9225" name="Text Box 9"/>
          <p:cNvSpPr txBox="1">
            <a:spLocks noChangeArrowheads="1"/>
          </p:cNvSpPr>
          <p:nvPr/>
        </p:nvSpPr>
        <p:spPr bwMode="auto">
          <a:xfrm>
            <a:off x="6145890" y="4546602"/>
            <a:ext cx="25146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Catch Platforms</a:t>
            </a:r>
          </a:p>
        </p:txBody>
      </p:sp>
      <p:sp>
        <p:nvSpPr>
          <p:cNvPr id="9226" name="Text Box 10"/>
          <p:cNvSpPr txBox="1">
            <a:spLocks noChangeArrowheads="1"/>
          </p:cNvSpPr>
          <p:nvPr/>
        </p:nvSpPr>
        <p:spPr bwMode="auto">
          <a:xfrm>
            <a:off x="6507840" y="3175002"/>
            <a:ext cx="16764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Fall Arrest</a:t>
            </a:r>
          </a:p>
        </p:txBody>
      </p:sp>
      <p:sp>
        <p:nvSpPr>
          <p:cNvPr id="9227" name="Text Box 11"/>
          <p:cNvSpPr txBox="1">
            <a:spLocks noChangeArrowheads="1"/>
          </p:cNvSpPr>
          <p:nvPr/>
        </p:nvSpPr>
        <p:spPr bwMode="auto">
          <a:xfrm>
            <a:off x="392790" y="1403352"/>
            <a:ext cx="4648200" cy="523220"/>
          </a:xfrm>
          <a:prstGeom prst="rect">
            <a:avLst/>
          </a:prstGeom>
          <a:solidFill>
            <a:srgbClr val="F6A11C"/>
          </a:solidFill>
          <a:ln w="76200">
            <a:solidFill>
              <a:srgbClr val="7B726B"/>
            </a:solidFill>
            <a:miter lim="800000"/>
            <a:headEnd/>
            <a:tailEnd/>
          </a:ln>
        </p:spPr>
        <p:txBody>
          <a:bodyPr>
            <a:spAutoFit/>
          </a:bodyPr>
          <a:lstStyle/>
          <a:p>
            <a:pPr algn="ctr">
              <a:spcBef>
                <a:spcPct val="50000"/>
              </a:spcBef>
            </a:pPr>
            <a:r>
              <a:rPr lang="en-US" sz="2800" b="1" dirty="0">
                <a:solidFill>
                  <a:srgbClr val="7B726B"/>
                </a:solidFill>
              </a:rPr>
              <a:t>Stop/Prevent The Fall</a:t>
            </a:r>
          </a:p>
        </p:txBody>
      </p:sp>
      <p:sp>
        <p:nvSpPr>
          <p:cNvPr id="9228" name="Text Box 12"/>
          <p:cNvSpPr txBox="1">
            <a:spLocks noChangeArrowheads="1"/>
          </p:cNvSpPr>
          <p:nvPr/>
        </p:nvSpPr>
        <p:spPr bwMode="auto">
          <a:xfrm>
            <a:off x="5612490" y="1384302"/>
            <a:ext cx="3276600" cy="523220"/>
          </a:xfrm>
          <a:prstGeom prst="rect">
            <a:avLst/>
          </a:prstGeom>
          <a:solidFill>
            <a:srgbClr val="F6A11C"/>
          </a:solidFill>
          <a:ln w="76200">
            <a:solidFill>
              <a:srgbClr val="7B726B"/>
            </a:solidFill>
            <a:miter lim="800000"/>
            <a:headEnd/>
            <a:tailEnd/>
          </a:ln>
        </p:spPr>
        <p:txBody>
          <a:bodyPr>
            <a:spAutoFit/>
          </a:bodyPr>
          <a:lstStyle/>
          <a:p>
            <a:pPr algn="ctr">
              <a:spcBef>
                <a:spcPct val="50000"/>
              </a:spcBef>
            </a:pPr>
            <a:r>
              <a:rPr lang="en-US" sz="2800" b="1">
                <a:solidFill>
                  <a:srgbClr val="7B726B"/>
                </a:solidFill>
              </a:rPr>
              <a:t>Catch The Fall</a:t>
            </a:r>
          </a:p>
        </p:txBody>
      </p:sp>
      <p:sp>
        <p:nvSpPr>
          <p:cNvPr id="9229" name="Line 13"/>
          <p:cNvSpPr>
            <a:spLocks noChangeShapeType="1"/>
          </p:cNvSpPr>
          <p:nvPr/>
        </p:nvSpPr>
        <p:spPr bwMode="auto">
          <a:xfrm>
            <a:off x="2431140" y="2032002"/>
            <a:ext cx="0" cy="914400"/>
          </a:xfrm>
          <a:prstGeom prst="line">
            <a:avLst/>
          </a:prstGeom>
          <a:noFill/>
          <a:ln w="76200">
            <a:solidFill>
              <a:srgbClr val="7B726B"/>
            </a:solidFill>
            <a:round/>
            <a:headEnd/>
            <a:tailEnd type="triangle" w="med" len="med"/>
          </a:ln>
        </p:spPr>
        <p:txBody>
          <a:bodyPr/>
          <a:lstStyle/>
          <a:p>
            <a:endParaRPr lang="en-US"/>
          </a:p>
        </p:txBody>
      </p:sp>
      <p:sp>
        <p:nvSpPr>
          <p:cNvPr id="9230" name="Line 14"/>
          <p:cNvSpPr>
            <a:spLocks noChangeShapeType="1"/>
          </p:cNvSpPr>
          <p:nvPr/>
        </p:nvSpPr>
        <p:spPr bwMode="auto">
          <a:xfrm>
            <a:off x="7250790" y="2146302"/>
            <a:ext cx="0" cy="914400"/>
          </a:xfrm>
          <a:prstGeom prst="line">
            <a:avLst/>
          </a:prstGeom>
          <a:noFill/>
          <a:ln w="76200">
            <a:solidFill>
              <a:srgbClr val="7B726B"/>
            </a:solidFill>
            <a:round/>
            <a:headEnd/>
            <a:tailEnd type="triangle" w="med" len="med"/>
          </a:ln>
        </p:spPr>
        <p:txBody>
          <a:bodyPr/>
          <a:lstStyle/>
          <a:p>
            <a:endParaRPr lang="en-US"/>
          </a:p>
        </p:txBody>
      </p:sp>
      <p:sp>
        <p:nvSpPr>
          <p:cNvPr id="9231" name="Text Box 15"/>
          <p:cNvSpPr txBox="1">
            <a:spLocks noChangeArrowheads="1"/>
          </p:cNvSpPr>
          <p:nvPr/>
        </p:nvSpPr>
        <p:spPr bwMode="auto">
          <a:xfrm>
            <a:off x="678540" y="5384802"/>
            <a:ext cx="3657600" cy="400110"/>
          </a:xfrm>
          <a:prstGeom prst="rect">
            <a:avLst/>
          </a:prstGeom>
          <a:solidFill>
            <a:schemeClr val="bg1"/>
          </a:solidFill>
          <a:ln w="57150">
            <a:solidFill>
              <a:srgbClr val="7B726B"/>
            </a:solidFill>
            <a:miter lim="800000"/>
            <a:headEnd/>
            <a:tailEnd/>
          </a:ln>
        </p:spPr>
        <p:txBody>
          <a:bodyPr>
            <a:spAutoFit/>
          </a:bodyPr>
          <a:lstStyle/>
          <a:p>
            <a:pPr algn="ctr">
              <a:spcBef>
                <a:spcPct val="50000"/>
              </a:spcBef>
            </a:pPr>
            <a:r>
              <a:rPr lang="en-US" sz="2000" b="1">
                <a:solidFill>
                  <a:srgbClr val="7B726B"/>
                </a:solidFill>
              </a:rPr>
              <a:t>Controlled Decking Zones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Planning for Fall Protection</a:t>
            </a:r>
          </a:p>
        </p:txBody>
      </p:sp>
      <p:sp>
        <p:nvSpPr>
          <p:cNvPr id="10243" name="Rectangle 3"/>
          <p:cNvSpPr>
            <a:spLocks noGrp="1" noChangeArrowheads="1"/>
          </p:cNvSpPr>
          <p:nvPr>
            <p:ph type="body" idx="1"/>
          </p:nvPr>
        </p:nvSpPr>
        <p:spPr/>
        <p:txBody>
          <a:bodyPr/>
          <a:lstStyle/>
          <a:p>
            <a:r>
              <a:rPr lang="en-US" dirty="0" smtClean="0"/>
              <a:t>Best practice dictates that fall protection becomes an integral part of the project planning process, from constructability, to systems installation, to use and maintenance.</a:t>
            </a:r>
          </a:p>
          <a:p>
            <a:r>
              <a:rPr lang="en-US" dirty="0" smtClean="0"/>
              <a:t>A project cannot be truly safe unless fall protection is incorporated into every aspect of the workplace.</a:t>
            </a:r>
          </a:p>
          <a:p>
            <a:r>
              <a:rPr lang="en-US" dirty="0" smtClean="0"/>
              <a:t>Planning will keep workers safe and minimize liability for all parties involved.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smtClean="0"/>
              <a:t>Controlling Fall Exposures</a:t>
            </a:r>
          </a:p>
        </p:txBody>
      </p:sp>
      <p:sp>
        <p:nvSpPr>
          <p:cNvPr id="11266" name="Rectangle 2"/>
          <p:cNvSpPr>
            <a:spLocks noGrp="1" noChangeArrowheads="1"/>
          </p:cNvSpPr>
          <p:nvPr>
            <p:ph type="body" idx="1"/>
          </p:nvPr>
        </p:nvSpPr>
        <p:spPr/>
        <p:txBody>
          <a:bodyPr/>
          <a:lstStyle/>
          <a:p>
            <a:r>
              <a:rPr lang="en-US" dirty="0" smtClean="0"/>
              <a:t>Select fall protection systems appropriate for given situations.</a:t>
            </a:r>
          </a:p>
          <a:p>
            <a:r>
              <a:rPr lang="en-US" dirty="0" smtClean="0"/>
              <a:t>Use proper construction and installation of safety systems.</a:t>
            </a:r>
          </a:p>
          <a:p>
            <a:r>
              <a:rPr lang="en-US" dirty="0" smtClean="0"/>
              <a:t>Supervise employees properly.</a:t>
            </a:r>
          </a:p>
          <a:p>
            <a:r>
              <a:rPr lang="en-US" dirty="0" smtClean="0"/>
              <a:t>Use safe work procedures.</a:t>
            </a:r>
          </a:p>
          <a:p>
            <a:r>
              <a:rPr lang="en-US" dirty="0" smtClean="0"/>
              <a:t>Train workers in the proper selection, use, and maintenance of fall protection systems.</a:t>
            </a:r>
          </a:p>
          <a:p>
            <a:r>
              <a:rPr lang="en-US" dirty="0" smtClean="0"/>
              <a:t>Evaluate the effectiveness of all steps.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2782</Words>
  <Application>Microsoft Macintosh PowerPoint</Application>
  <PresentationFormat>On-screen Show (4:3)</PresentationFormat>
  <Paragraphs>342</Paragraphs>
  <Slides>50</Slides>
  <Notes>26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Fall protection systems</vt:lpstr>
      <vt:lpstr>Why do we need fall protection?</vt:lpstr>
      <vt:lpstr>Anatomy of a Fall</vt:lpstr>
      <vt:lpstr>Statistics</vt:lpstr>
      <vt:lpstr>Falls</vt:lpstr>
      <vt:lpstr>What Is Fall Protection?</vt:lpstr>
      <vt:lpstr>Philosophies of Fall Protection</vt:lpstr>
      <vt:lpstr>Planning for Fall Protection</vt:lpstr>
      <vt:lpstr>Controlling Fall Exposures</vt:lpstr>
      <vt:lpstr>Fall Protection Systems and Components</vt:lpstr>
      <vt:lpstr>Methods of Roof Fall Protection</vt:lpstr>
      <vt:lpstr>Flat/Low Slope</vt:lpstr>
      <vt:lpstr>Roof Warning Lines</vt:lpstr>
      <vt:lpstr>Safety Monitor</vt:lpstr>
      <vt:lpstr>High Slope</vt:lpstr>
      <vt:lpstr>Roof Guardrails</vt:lpstr>
      <vt:lpstr>Personal Fall Arrest Systems</vt:lpstr>
      <vt:lpstr>Anchorages</vt:lpstr>
      <vt:lpstr>Roof &amp; Deck Anchors</vt:lpstr>
      <vt:lpstr>Use of Eye Bolts</vt:lpstr>
      <vt:lpstr>Girder Grip Anchorage Rings</vt:lpstr>
      <vt:lpstr>Bean clamps</vt:lpstr>
      <vt:lpstr>Slide 23</vt:lpstr>
      <vt:lpstr>Horizontal Life Lines</vt:lpstr>
      <vt:lpstr>Line Stanchions</vt:lpstr>
      <vt:lpstr>Body (Harnesses)</vt:lpstr>
      <vt:lpstr>Harness Fitting</vt:lpstr>
      <vt:lpstr>Proper Adjustment Is Key</vt:lpstr>
      <vt:lpstr>Harness Pressure Points</vt:lpstr>
      <vt:lpstr>Connectors (Lanyards)</vt:lpstr>
      <vt:lpstr>Free Fall Distance</vt:lpstr>
      <vt:lpstr>Impacting Structures Below  (Total Fall Distance)</vt:lpstr>
      <vt:lpstr>Impacting Structures Below  (Total Fall Distance)</vt:lpstr>
      <vt:lpstr>Retractable Lifelines</vt:lpstr>
      <vt:lpstr>Do Not Hook Lanyards To a Retractable!</vt:lpstr>
      <vt:lpstr>Positioning Systems</vt:lpstr>
      <vt:lpstr>Fall Restraint</vt:lpstr>
      <vt:lpstr>Use of restraint cables</vt:lpstr>
      <vt:lpstr>Wood Guardrail Construction</vt:lpstr>
      <vt:lpstr>Use of Braces for Guardrails</vt:lpstr>
      <vt:lpstr>Use of Braces for Guardrails</vt:lpstr>
      <vt:lpstr>Braces as Guardrails</vt:lpstr>
      <vt:lpstr>Use of Safety Nets </vt:lpstr>
      <vt:lpstr>Nets</vt:lpstr>
      <vt:lpstr>Sky web</vt:lpstr>
      <vt:lpstr>Planning For Rescue</vt:lpstr>
      <vt:lpstr>When All Works!</vt:lpstr>
      <vt:lpstr>Rescue Plan Put Into Motion</vt:lpstr>
      <vt:lpstr>Safe</vt:lpstr>
      <vt:lpstr>On The Ground And Still Alive!</vt:lpstr>
    </vt:vector>
  </TitlesOfParts>
  <Company>University of Miami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Natalizio</dc:creator>
  <cp:lastModifiedBy>Terry Darga</cp:lastModifiedBy>
  <cp:revision>46</cp:revision>
  <dcterms:created xsi:type="dcterms:W3CDTF">2011-07-26T19:15:39Z</dcterms:created>
  <dcterms:modified xsi:type="dcterms:W3CDTF">2011-09-21T21:21:52Z</dcterms:modified>
</cp:coreProperties>
</file>