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8" r:id="rId2"/>
    <p:sldId id="261" r:id="rId3"/>
    <p:sldId id="262" r:id="rId4"/>
    <p:sldId id="267" r:id="rId5"/>
    <p:sldId id="271" r:id="rId6"/>
    <p:sldId id="272" r:id="rId7"/>
    <p:sldId id="273" r:id="rId8"/>
    <p:sldId id="274" r:id="rId9"/>
    <p:sldId id="275" r:id="rId10"/>
    <p:sldId id="276" r:id="rId11"/>
    <p:sldId id="282" r:id="rId12"/>
    <p:sldId id="283" r:id="rId13"/>
    <p:sldId id="286" r:id="rId14"/>
    <p:sldId id="28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11C"/>
    <a:srgbClr val="3569B2"/>
    <a:srgbClr val="7B726B"/>
    <a:srgbClr val="350F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5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B8305-EA0B-4BBE-8848-8C18B79F0A32}" type="datetimeFigureOut">
              <a:rPr lang="en-US" smtClean="0"/>
              <a:pPr/>
              <a:t>11/17/2011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B68552-1822-44F2-823D-49B5101A412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DFBB84-189C-4EDA-88A7-841D2E9879AB}" type="slidenum">
              <a:rPr lang="en-US"/>
              <a:pPr/>
              <a:t>2</a:t>
            </a:fld>
            <a:endParaRPr lang="en-US" dirty="0"/>
          </a:p>
        </p:txBody>
      </p:sp>
      <p:sp>
        <p:nvSpPr>
          <p:cNvPr id="8194" name="Rectangle 2"/>
          <p:cNvSpPr>
            <a:spLocks noGrp="1" noRot="1" noChangeAspect="1" noChangeArrowheads="1" noTextEdit="1"/>
          </p:cNvSpPr>
          <p:nvPr>
            <p:ph type="sldImg"/>
          </p:nvPr>
        </p:nvSpPr>
        <p:spPr>
          <a:ln cap="flat"/>
        </p:spPr>
      </p:sp>
      <p:sp>
        <p:nvSpPr>
          <p:cNvPr id="819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C0FB47-AB52-4844-B161-E37112B1508E}" type="slidenum">
              <a:rPr lang="en-US"/>
              <a:pPr/>
              <a:t>11</a:t>
            </a:fld>
            <a:endParaRPr lang="en-US" dirty="0"/>
          </a:p>
        </p:txBody>
      </p:sp>
      <p:sp>
        <p:nvSpPr>
          <p:cNvPr id="51202" name="Rectangle 2"/>
          <p:cNvSpPr>
            <a:spLocks noGrp="1" noRot="1" noChangeAspect="1" noChangeArrowheads="1" noTextEdit="1"/>
          </p:cNvSpPr>
          <p:nvPr>
            <p:ph type="sldImg"/>
          </p:nvPr>
        </p:nvSpPr>
        <p:spPr>
          <a:ln cap="flat"/>
        </p:spPr>
      </p:sp>
      <p:sp>
        <p:nvSpPr>
          <p:cNvPr id="5120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E30D90-0D24-48DC-8E71-951F3EB34AA1}" type="slidenum">
              <a:rPr lang="en-US"/>
              <a:pPr/>
              <a:t>12</a:t>
            </a:fld>
            <a:endParaRPr lang="en-US" dirty="0"/>
          </a:p>
        </p:txBody>
      </p:sp>
      <p:sp>
        <p:nvSpPr>
          <p:cNvPr id="53250" name="Rectangle 2"/>
          <p:cNvSpPr>
            <a:spLocks noGrp="1" noRot="1" noChangeAspect="1" noChangeArrowheads="1" noTextEdit="1"/>
          </p:cNvSpPr>
          <p:nvPr>
            <p:ph type="sldImg"/>
          </p:nvPr>
        </p:nvSpPr>
        <p:spPr>
          <a:ln cap="flat"/>
        </p:spPr>
      </p:sp>
      <p:sp>
        <p:nvSpPr>
          <p:cNvPr id="5325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76C901-FBCA-4600-868C-DDF8C1E16527}" type="slidenum">
              <a:rPr lang="en-US"/>
              <a:pPr/>
              <a:t>13</a:t>
            </a:fld>
            <a:endParaRPr lang="en-US" dirty="0"/>
          </a:p>
        </p:txBody>
      </p:sp>
      <p:sp>
        <p:nvSpPr>
          <p:cNvPr id="59394" name="Rectangle 2"/>
          <p:cNvSpPr>
            <a:spLocks noGrp="1" noRot="1" noChangeAspect="1" noChangeArrowheads="1" noTextEdit="1"/>
          </p:cNvSpPr>
          <p:nvPr>
            <p:ph type="sldImg"/>
          </p:nvPr>
        </p:nvSpPr>
        <p:spPr>
          <a:ln cap="flat"/>
        </p:spPr>
      </p:sp>
      <p:sp>
        <p:nvSpPr>
          <p:cNvPr id="5939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7A619F-03AA-4212-9D32-8F29F8D451B3}" type="slidenum">
              <a:rPr lang="en-US"/>
              <a:pPr/>
              <a:t>14</a:t>
            </a:fld>
            <a:endParaRPr lang="en-US" dirty="0"/>
          </a:p>
        </p:txBody>
      </p:sp>
      <p:sp>
        <p:nvSpPr>
          <p:cNvPr id="63490" name="Rectangle 2"/>
          <p:cNvSpPr>
            <a:spLocks noGrp="1" noRot="1" noChangeAspect="1" noChangeArrowheads="1" noTextEdit="1"/>
          </p:cNvSpPr>
          <p:nvPr>
            <p:ph type="sldImg"/>
          </p:nvPr>
        </p:nvSpPr>
        <p:spPr>
          <a:ln cap="flat"/>
        </p:spPr>
      </p:sp>
      <p:sp>
        <p:nvSpPr>
          <p:cNvPr id="6349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6C993-0A04-4E5F-9E44-E1EC7D7DBD54}" type="slidenum">
              <a:rPr lang="en-US"/>
              <a:pPr/>
              <a:t>3</a:t>
            </a:fld>
            <a:endParaRPr lang="en-US" dirty="0"/>
          </a:p>
        </p:txBody>
      </p:sp>
      <p:sp>
        <p:nvSpPr>
          <p:cNvPr id="10242" name="Rectangle 2"/>
          <p:cNvSpPr>
            <a:spLocks noGrp="1" noRot="1" noChangeAspect="1" noChangeArrowheads="1" noTextEdit="1"/>
          </p:cNvSpPr>
          <p:nvPr>
            <p:ph type="sldImg"/>
          </p:nvPr>
        </p:nvSpPr>
        <p:spPr>
          <a:ln cap="flat"/>
        </p:spPr>
      </p:sp>
      <p:sp>
        <p:nvSpPr>
          <p:cNvPr id="1024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9EF90-752C-4B22-B825-9BFC3907A929}" type="slidenum">
              <a:rPr lang="en-US"/>
              <a:pPr/>
              <a:t>4</a:t>
            </a:fld>
            <a:endParaRPr lang="en-US" dirty="0"/>
          </a:p>
        </p:txBody>
      </p:sp>
      <p:sp>
        <p:nvSpPr>
          <p:cNvPr id="20482" name="Rectangle 2"/>
          <p:cNvSpPr>
            <a:spLocks noGrp="1" noRot="1" noChangeAspect="1" noChangeArrowheads="1" noTextEdit="1"/>
          </p:cNvSpPr>
          <p:nvPr>
            <p:ph type="sldImg"/>
          </p:nvPr>
        </p:nvSpPr>
        <p:spPr>
          <a:ln cap="flat"/>
        </p:spPr>
      </p:sp>
      <p:sp>
        <p:nvSpPr>
          <p:cNvPr id="2048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989589-9306-4542-90B4-EFEA48C60012}" type="slidenum">
              <a:rPr lang="en-US"/>
              <a:pPr/>
              <a:t>5</a:t>
            </a:fld>
            <a:endParaRPr lang="en-US" dirty="0"/>
          </a:p>
        </p:txBody>
      </p:sp>
      <p:sp>
        <p:nvSpPr>
          <p:cNvPr id="28674" name="Rectangle 2"/>
          <p:cNvSpPr>
            <a:spLocks noGrp="1" noRot="1" noChangeAspect="1" noChangeArrowheads="1" noTextEdit="1"/>
          </p:cNvSpPr>
          <p:nvPr>
            <p:ph type="sldImg"/>
          </p:nvPr>
        </p:nvSpPr>
        <p:spPr>
          <a:ln cap="flat"/>
        </p:spPr>
      </p:sp>
      <p:sp>
        <p:nvSpPr>
          <p:cNvPr id="2867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D0F139-EC74-4E0A-9801-52015C9F690A}" type="slidenum">
              <a:rPr lang="en-US"/>
              <a:pPr/>
              <a:t>6</a:t>
            </a:fld>
            <a:endParaRPr lang="en-US" dirty="0"/>
          </a:p>
        </p:txBody>
      </p:sp>
      <p:sp>
        <p:nvSpPr>
          <p:cNvPr id="30722" name="Rectangle 2"/>
          <p:cNvSpPr>
            <a:spLocks noGrp="1" noRot="1" noChangeAspect="1" noChangeArrowheads="1" noTextEdit="1"/>
          </p:cNvSpPr>
          <p:nvPr>
            <p:ph type="sldImg"/>
          </p:nvPr>
        </p:nvSpPr>
        <p:spPr>
          <a:ln cap="flat"/>
        </p:spPr>
      </p:sp>
      <p:sp>
        <p:nvSpPr>
          <p:cNvPr id="3072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8E3EAC-90B5-4682-A7FD-1C0E1800F97F}" type="slidenum">
              <a:rPr lang="en-US"/>
              <a:pPr/>
              <a:t>7</a:t>
            </a:fld>
            <a:endParaRPr lang="en-US" dirty="0"/>
          </a:p>
        </p:txBody>
      </p:sp>
      <p:sp>
        <p:nvSpPr>
          <p:cNvPr id="32770" name="Rectangle 2"/>
          <p:cNvSpPr>
            <a:spLocks noGrp="1" noRot="1" noChangeAspect="1" noChangeArrowheads="1" noTextEdit="1"/>
          </p:cNvSpPr>
          <p:nvPr>
            <p:ph type="sldImg"/>
          </p:nvPr>
        </p:nvSpPr>
        <p:spPr>
          <a:ln cap="flat"/>
        </p:spPr>
      </p:sp>
      <p:sp>
        <p:nvSpPr>
          <p:cNvPr id="3277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590E19-1D20-43DA-9F5B-10AAA1B2E92E}" type="slidenum">
              <a:rPr lang="en-US"/>
              <a:pPr/>
              <a:t>8</a:t>
            </a:fld>
            <a:endParaRPr lang="en-US" dirty="0"/>
          </a:p>
        </p:txBody>
      </p:sp>
      <p:sp>
        <p:nvSpPr>
          <p:cNvPr id="34818" name="Rectangle 2"/>
          <p:cNvSpPr>
            <a:spLocks noGrp="1" noRot="1" noChangeAspect="1" noChangeArrowheads="1" noTextEdit="1"/>
          </p:cNvSpPr>
          <p:nvPr>
            <p:ph type="sldImg"/>
          </p:nvPr>
        </p:nvSpPr>
        <p:spPr>
          <a:ln cap="flat"/>
        </p:spPr>
      </p:sp>
      <p:sp>
        <p:nvSpPr>
          <p:cNvPr id="3481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17DFE0-5028-4B2B-808B-BDB809BE7792}" type="slidenum">
              <a:rPr lang="en-US"/>
              <a:pPr/>
              <a:t>9</a:t>
            </a:fld>
            <a:endParaRPr lang="en-US" dirty="0"/>
          </a:p>
        </p:txBody>
      </p:sp>
      <p:sp>
        <p:nvSpPr>
          <p:cNvPr id="36866" name="Rectangle 2"/>
          <p:cNvSpPr>
            <a:spLocks noGrp="1" noRot="1" noChangeAspect="1" noChangeArrowheads="1" noTextEdit="1"/>
          </p:cNvSpPr>
          <p:nvPr>
            <p:ph type="sldImg"/>
          </p:nvPr>
        </p:nvSpPr>
        <p:spPr>
          <a:ln cap="flat"/>
        </p:spPr>
      </p:sp>
      <p:sp>
        <p:nvSpPr>
          <p:cNvPr id="3686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84A5F5-31A4-4930-B1DC-CB66FEB6901A}" type="slidenum">
              <a:rPr lang="en-US"/>
              <a:pPr/>
              <a:t>10</a:t>
            </a:fld>
            <a:endParaRPr lang="en-US" dirty="0"/>
          </a:p>
        </p:txBody>
      </p:sp>
      <p:sp>
        <p:nvSpPr>
          <p:cNvPr id="38914" name="Rectangle 2"/>
          <p:cNvSpPr>
            <a:spLocks noGrp="1" noRot="1" noChangeAspect="1" noChangeArrowheads="1" noTextEdit="1"/>
          </p:cNvSpPr>
          <p:nvPr>
            <p:ph type="sldImg"/>
          </p:nvPr>
        </p:nvSpPr>
        <p:spPr>
          <a:ln cap="flat"/>
        </p:spPr>
      </p:sp>
      <p:sp>
        <p:nvSpPr>
          <p:cNvPr id="38915" name="Rectangle 3"/>
          <p:cNvSpPr>
            <a:spLocks noGrp="1" noChangeArrowheads="1"/>
          </p:cNvSpPr>
          <p:nvPr>
            <p:ph type="body" idx="1"/>
          </p:nvPr>
        </p:nvSpPr>
        <p:spPr>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cap="all" baseline="0">
                <a:solidFill>
                  <a:srgbClr val="3569B2"/>
                </a:solidFill>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72278" y="662609"/>
            <a:ext cx="344557" cy="369332"/>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7772400" cy="12065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19200" y="16002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81600" y="1600200"/>
            <a:ext cx="3810000" cy="4495800"/>
          </a:xfrm>
        </p:spPr>
        <p:txBody>
          <a:bodyPr/>
          <a:lstStyle/>
          <a:p>
            <a:endParaRPr lang="en-US" dirty="0"/>
          </a:p>
        </p:txBody>
      </p:sp>
      <p:sp>
        <p:nvSpPr>
          <p:cNvPr id="5" name="Date Placeholder 4"/>
          <p:cNvSpPr>
            <a:spLocks noGrp="1"/>
          </p:cNvSpPr>
          <p:nvPr>
            <p:ph type="dt" sz="half" idx="10"/>
          </p:nvPr>
        </p:nvSpPr>
        <p:spPr>
          <a:xfrm>
            <a:off x="1143000" y="6400800"/>
            <a:ext cx="1905000" cy="457200"/>
          </a:xfrm>
          <a:prstGeom prst="rect">
            <a:avLst/>
          </a:prstGeom>
        </p:spPr>
        <p:txBody>
          <a:bodyPr/>
          <a:lstStyle>
            <a:lvl1pPr>
              <a:defRPr/>
            </a:lvl1pPr>
          </a:lstStyle>
          <a:p>
            <a:endParaRPr lang="en-US" dirty="0"/>
          </a:p>
        </p:txBody>
      </p:sp>
      <p:sp>
        <p:nvSpPr>
          <p:cNvPr id="6" name="Footer Placeholder 5"/>
          <p:cNvSpPr>
            <a:spLocks noGrp="1"/>
          </p:cNvSpPr>
          <p:nvPr>
            <p:ph type="ftr" sz="quarter" idx="11"/>
          </p:nvPr>
        </p:nvSpPr>
        <p:spPr>
          <a:xfrm>
            <a:off x="3581400" y="6400800"/>
            <a:ext cx="2895600" cy="457200"/>
          </a:xfrm>
          <a:prstGeom prst="rect">
            <a:avLst/>
          </a:prstGeom>
        </p:spPr>
        <p:txBody>
          <a:bodyPr/>
          <a:lstStyle>
            <a:lvl1pPr>
              <a:defRPr/>
            </a:lvl1pPr>
          </a:lstStyle>
          <a:p>
            <a:endParaRPr lang="en-US" dirty="0"/>
          </a:p>
        </p:txBody>
      </p:sp>
      <p:sp>
        <p:nvSpPr>
          <p:cNvPr id="7" name="Slide Number Placeholder 6"/>
          <p:cNvSpPr>
            <a:spLocks noGrp="1"/>
          </p:cNvSpPr>
          <p:nvPr>
            <p:ph type="sldNum" sz="quarter" idx="12"/>
          </p:nvPr>
        </p:nvSpPr>
        <p:spPr>
          <a:xfrm>
            <a:off x="7239000" y="6400800"/>
            <a:ext cx="1905000" cy="457200"/>
          </a:xfrm>
          <a:prstGeom prst="rect">
            <a:avLst/>
          </a:prstGeom>
        </p:spPr>
        <p:txBody>
          <a:bodyPr/>
          <a:lstStyle>
            <a:lvl1pPr>
              <a:defRPr/>
            </a:lvl1pPr>
          </a:lstStyle>
          <a:p>
            <a:fld id="{5CA8B8DD-F8C0-4355-8E21-875B91AD8F6A}"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6956" y="168622"/>
            <a:ext cx="832595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96956" y="1600200"/>
            <a:ext cx="8229600" cy="392595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Box 11"/>
          <p:cNvSpPr txBox="1"/>
          <p:nvPr userDrawn="1"/>
        </p:nvSpPr>
        <p:spPr>
          <a:xfrm>
            <a:off x="0" y="579434"/>
            <a:ext cx="457200" cy="461665"/>
          </a:xfrm>
          <a:prstGeom prst="rect">
            <a:avLst/>
          </a:prstGeom>
          <a:noFill/>
        </p:spPr>
        <p:txBody>
          <a:bodyPr wrap="square" rtlCol="0">
            <a:spAutoFit/>
          </a:bodyPr>
          <a:lstStyle/>
          <a:p>
            <a:pPr>
              <a:buClr>
                <a:srgbClr val="F6A11C"/>
              </a:buClr>
              <a:buFont typeface="Wingdings" pitchFamily="2" charset="2"/>
              <a:buChar char="q"/>
            </a:pPr>
            <a:endParaRPr lang="en-US" sz="2400" dirty="0">
              <a:latin typeface="Lucida Sans" pitchFamily="34" charset="0"/>
            </a:endParaRPr>
          </a:p>
        </p:txBody>
      </p:sp>
      <p:grpSp>
        <p:nvGrpSpPr>
          <p:cNvPr id="13" name="Group 12"/>
          <p:cNvGrpSpPr/>
          <p:nvPr userDrawn="1"/>
        </p:nvGrpSpPr>
        <p:grpSpPr>
          <a:xfrm>
            <a:off x="5578982" y="6075553"/>
            <a:ext cx="3621013" cy="650559"/>
            <a:chOff x="2925072" y="484059"/>
            <a:chExt cx="3621013" cy="867412"/>
          </a:xfrm>
        </p:grpSpPr>
        <p:sp>
          <p:nvSpPr>
            <p:cNvPr id="14" name="Subtitle 2"/>
            <p:cNvSpPr txBox="1">
              <a:spLocks/>
            </p:cNvSpPr>
            <p:nvPr/>
          </p:nvSpPr>
          <p:spPr>
            <a:xfrm>
              <a:off x="2925072" y="792328"/>
              <a:ext cx="3621013" cy="515507"/>
            </a:xfrm>
            <a:prstGeom prst="rect">
              <a:avLst/>
            </a:prstGeom>
          </p:spPr>
          <p:txBody>
            <a:bodyPr vert="horz" lIns="91440" tIns="45720" rIns="91440" bIns="45720" rtlCol="0">
              <a:normAutofit fontScale="6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Safety</a:t>
              </a:r>
              <a:r>
                <a:rPr kumimoji="0" lang="en-US" sz="2400" b="1" i="0" u="none" strike="noStrike" kern="1200" cap="none" spc="-150" normalizeH="0" baseline="0" noProof="0" dirty="0" smtClean="0">
                  <a:ln>
                    <a:noFill/>
                  </a:ln>
                  <a:solidFill>
                    <a:srgbClr val="3569B2"/>
                  </a:solidFill>
                  <a:effectLst/>
                  <a:uLnTx/>
                  <a:uFillTx/>
                  <a:latin typeface="BlairMdITC TT-Medium"/>
                  <a:ea typeface="+mn-ea"/>
                  <a:cs typeface="BlairMdITC TT-Medium"/>
                </a:rPr>
                <a:t>on</a:t>
              </a: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Call</a:t>
              </a:r>
              <a:endParaRPr kumimoji="0" lang="en-US" sz="3600" b="1" i="0" u="none" strike="noStrike" kern="1200" cap="none" spc="-150" normalizeH="0" baseline="0" noProof="0" dirty="0">
                <a:ln>
                  <a:noFill/>
                </a:ln>
                <a:solidFill>
                  <a:srgbClr val="3569B2"/>
                </a:solidFill>
                <a:effectLst/>
                <a:uLnTx/>
                <a:uFillTx/>
                <a:latin typeface="BlairMdITC TT-Medium"/>
                <a:ea typeface="+mn-ea"/>
                <a:cs typeface="BlairMdITC TT-Medium"/>
              </a:endParaRPr>
            </a:p>
          </p:txBody>
        </p:sp>
        <p:sp>
          <p:nvSpPr>
            <p:cNvPr id="15" name="Right Triangle 14"/>
            <p:cNvSpPr/>
            <p:nvPr/>
          </p:nvSpPr>
          <p:spPr>
            <a:xfrm rot="16200000">
              <a:off x="5489586" y="539239"/>
              <a:ext cx="867412" cy="757052"/>
            </a:xfrm>
            <a:prstGeom prst="rtTriangle">
              <a:avLst/>
            </a:prstGeom>
            <a:solidFill>
              <a:srgbClr val="F6A1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6" name="Content Placeholder 5" descr="HNI_CMYK_DOT.png"/>
          <p:cNvPicPr>
            <a:picLocks noChangeAspect="1"/>
          </p:cNvPicPr>
          <p:nvPr userDrawn="1"/>
        </p:nvPicPr>
        <p:blipFill>
          <a:blip r:embed="rId14"/>
          <a:srcRect l="-20459" r="-20459"/>
          <a:stretch>
            <a:fillRect/>
          </a:stretch>
        </p:blipFill>
        <p:spPr bwMode="auto">
          <a:xfrm>
            <a:off x="190500" y="677863"/>
            <a:ext cx="312738" cy="171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Font typeface="Wingdings" pitchFamily="2" charset="2"/>
        <a:buNone/>
        <a:defRPr sz="2400" b="1" kern="1200" cap="all" baseline="0">
          <a:solidFill>
            <a:srgbClr val="3569B2"/>
          </a:solidFill>
          <a:latin typeface="Lucida Sans" pitchFamily="34" charset="0"/>
          <a:ea typeface="+mj-ea"/>
          <a:cs typeface="+mj-cs"/>
        </a:defRPr>
      </a:lvl1pPr>
    </p:titleStyle>
    <p:bodyStyle>
      <a:lvl1pPr marL="342900" indent="-3429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1pPr>
      <a:lvl2pPr marL="742950" indent="-28575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2pPr>
      <a:lvl3pPr marL="11430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3pPr>
      <a:lvl4pPr marL="16002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4pPr>
      <a:lvl5pPr marL="20574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smtClean="0">
                <a:latin typeface="Lucida Sans" pitchFamily="34" charset="0"/>
              </a:rPr>
              <a:t>Fires &amp; extinguishers</a:t>
            </a:r>
            <a:endParaRPr lang="en-US" b="1" dirty="0">
              <a:latin typeface="Lucida San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smtClean="0"/>
              <a:t>Using A Fire Extinguisher</a:t>
            </a:r>
            <a:endParaRPr lang="en-US" dirty="0"/>
          </a:p>
        </p:txBody>
      </p:sp>
      <p:sp>
        <p:nvSpPr>
          <p:cNvPr id="37891" name="Rectangle 3"/>
          <p:cNvSpPr>
            <a:spLocks noGrp="1" noChangeArrowheads="1"/>
          </p:cNvSpPr>
          <p:nvPr>
            <p:ph idx="1"/>
          </p:nvPr>
        </p:nvSpPr>
        <p:spPr>
          <a:xfrm>
            <a:off x="496956" y="1275744"/>
            <a:ext cx="8229600" cy="5066062"/>
          </a:xfrm>
        </p:spPr>
        <p:txBody>
          <a:bodyPr>
            <a:noAutofit/>
          </a:bodyPr>
          <a:lstStyle/>
          <a:p>
            <a:r>
              <a:rPr lang="en-US" sz="1800" dirty="0" smtClean="0"/>
              <a:t>Use the PASS System:</a:t>
            </a:r>
          </a:p>
          <a:p>
            <a:pPr lvl="1"/>
            <a:r>
              <a:rPr lang="en-US" sz="1800" b="1" dirty="0" smtClean="0"/>
              <a:t>Pull</a:t>
            </a:r>
            <a:r>
              <a:rPr lang="en-US" sz="1800" dirty="0" smtClean="0"/>
              <a:t> …</a:t>
            </a:r>
          </a:p>
          <a:p>
            <a:pPr lvl="2"/>
            <a:r>
              <a:rPr lang="en-US" sz="1800" dirty="0" smtClean="0"/>
              <a:t>The pin, this will allow you to discharge the extinguisher.</a:t>
            </a:r>
          </a:p>
          <a:p>
            <a:pPr lvl="1"/>
            <a:r>
              <a:rPr lang="en-US" sz="1800" b="1" dirty="0" smtClean="0"/>
              <a:t>Aim…</a:t>
            </a:r>
          </a:p>
          <a:p>
            <a:pPr lvl="2"/>
            <a:r>
              <a:rPr lang="en-US" sz="1800" dirty="0" smtClean="0"/>
              <a:t>At the base of the fire. </a:t>
            </a:r>
          </a:p>
          <a:p>
            <a:pPr lvl="2"/>
            <a:r>
              <a:rPr lang="en-US" sz="1800" dirty="0" smtClean="0"/>
              <a:t>If you aim at the flames, the extinguishing agent will fly right through and do no good. You want to hit the fuel.</a:t>
            </a:r>
          </a:p>
          <a:p>
            <a:pPr lvl="1"/>
            <a:r>
              <a:rPr lang="en-US" sz="1800" b="1" dirty="0" smtClean="0"/>
              <a:t>Squeeze…</a:t>
            </a:r>
            <a:r>
              <a:rPr lang="en-US" sz="1800" dirty="0" smtClean="0"/>
              <a:t> </a:t>
            </a:r>
          </a:p>
          <a:p>
            <a:pPr lvl="2"/>
            <a:r>
              <a:rPr lang="en-US" sz="1800" dirty="0" smtClean="0"/>
              <a:t>The top handle or lever, this depresses a button that releases the pressurized extinguishing agent in the extinguisher.</a:t>
            </a:r>
          </a:p>
          <a:p>
            <a:pPr lvl="1"/>
            <a:r>
              <a:rPr lang="en-US" sz="1800" b="1" dirty="0" smtClean="0"/>
              <a:t>Sweep…</a:t>
            </a:r>
          </a:p>
          <a:p>
            <a:pPr lvl="2"/>
            <a:r>
              <a:rPr lang="en-US" sz="1800" dirty="0" smtClean="0"/>
              <a:t>From side to side until the fire is out</a:t>
            </a:r>
          </a:p>
          <a:p>
            <a:pPr lvl="2">
              <a:buNone/>
            </a:pPr>
            <a:endParaRPr lang="en-US" sz="1800" b="1" dirty="0" smtClean="0"/>
          </a:p>
          <a:p>
            <a:pPr lvl="1"/>
            <a:endParaRPr lang="en-US" sz="1800" b="1" dirty="0" smtClean="0"/>
          </a:p>
          <a:p>
            <a:pPr lvl="1"/>
            <a:endParaRPr lang="en-US" sz="1800" b="1" dirty="0" smtClean="0"/>
          </a:p>
          <a:p>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dirty="0" smtClean="0"/>
              <a:t>Rules for Fires</a:t>
            </a:r>
            <a:endParaRPr lang="en-US" dirty="0"/>
          </a:p>
        </p:txBody>
      </p:sp>
      <p:sp>
        <p:nvSpPr>
          <p:cNvPr id="50179" name="Rectangle 3"/>
          <p:cNvSpPr>
            <a:spLocks noGrp="1" noChangeArrowheads="1"/>
          </p:cNvSpPr>
          <p:nvPr>
            <p:ph idx="1"/>
          </p:nvPr>
        </p:nvSpPr>
        <p:spPr>
          <a:xfrm>
            <a:off x="496956" y="1452720"/>
            <a:ext cx="8229600" cy="4476135"/>
          </a:xfrm>
        </p:spPr>
        <p:txBody>
          <a:bodyPr>
            <a:noAutofit/>
          </a:bodyPr>
          <a:lstStyle/>
          <a:p>
            <a:r>
              <a:rPr lang="en-US" dirty="0" smtClean="0"/>
              <a:t>Fires are very dangerous.</a:t>
            </a:r>
          </a:p>
          <a:p>
            <a:r>
              <a:rPr lang="en-US" dirty="0" smtClean="0"/>
              <a:t>Be certain that you will not endanger yourself or others when attempting to put out a fire. </a:t>
            </a:r>
          </a:p>
          <a:p>
            <a:pPr marL="236538" lvl="1" indent="-236538">
              <a:buFont typeface="Arial" pitchFamily="34" charset="0"/>
              <a:buChar char="•"/>
            </a:pPr>
            <a:r>
              <a:rPr lang="en-US" dirty="0" smtClean="0"/>
              <a:t> Pull the fire alarm.</a:t>
            </a:r>
          </a:p>
          <a:p>
            <a:pPr marL="236538" lvl="1" indent="-236538">
              <a:buFont typeface="Arial" pitchFamily="34" charset="0"/>
              <a:buChar char="•"/>
            </a:pPr>
            <a:r>
              <a:rPr lang="en-US" dirty="0" smtClean="0"/>
              <a:t> Call 911</a:t>
            </a:r>
          </a:p>
          <a:p>
            <a:pPr marL="236538" lvl="1" indent="-236538">
              <a:buFont typeface="Arial" pitchFamily="34" charset="0"/>
              <a:buChar char="•"/>
            </a:pPr>
            <a:r>
              <a:rPr lang="en-US" dirty="0" smtClean="0"/>
              <a:t> Assist anyone danger.</a:t>
            </a:r>
          </a:p>
          <a:p>
            <a:r>
              <a:rPr lang="en-US" dirty="0" smtClean="0"/>
              <a:t>Never fight a fire if you don't know what is burning.</a:t>
            </a:r>
          </a:p>
          <a:p>
            <a:r>
              <a:rPr lang="en-US" dirty="0" smtClean="0"/>
              <a:t>If you don't know what is burning, you don't know what type of extinguisher to use.</a:t>
            </a:r>
          </a:p>
          <a:p>
            <a:endParaRPr lang="en-US" dirty="0" smtClean="0"/>
          </a:p>
          <a:p>
            <a:pPr lvl="1"/>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dirty="0" smtClean="0"/>
              <a:t>Rules for fires (continued)</a:t>
            </a:r>
            <a:endParaRPr lang="en-US" dirty="0"/>
          </a:p>
        </p:txBody>
      </p:sp>
      <p:sp>
        <p:nvSpPr>
          <p:cNvPr id="52227" name="Rectangle 3"/>
          <p:cNvSpPr>
            <a:spLocks noGrp="1" noChangeArrowheads="1"/>
          </p:cNvSpPr>
          <p:nvPr>
            <p:ph idx="1"/>
          </p:nvPr>
        </p:nvSpPr>
        <p:spPr>
          <a:xfrm>
            <a:off x="496956" y="1467468"/>
            <a:ext cx="8229600" cy="4697361"/>
          </a:xfrm>
        </p:spPr>
        <p:txBody>
          <a:bodyPr>
            <a:noAutofit/>
          </a:bodyPr>
          <a:lstStyle/>
          <a:p>
            <a:r>
              <a:rPr lang="en-US" dirty="0" smtClean="0"/>
              <a:t>Even if you have an ABC extinguisher, there may be something in the fire which is going to explode or produce highly toxic smoke.</a:t>
            </a:r>
          </a:p>
          <a:p>
            <a:r>
              <a:rPr lang="en-US" dirty="0" smtClean="0"/>
              <a:t>Never fight a fire if the fire is spreading rapidly beyond the spot where it started.</a:t>
            </a:r>
          </a:p>
          <a:p>
            <a:r>
              <a:rPr lang="en-US" dirty="0" smtClean="0"/>
              <a:t>The time to use an extinguisher is in the incipient, or beginning, stages of a fire. </a:t>
            </a:r>
          </a:p>
          <a:p>
            <a:r>
              <a:rPr lang="en-US" dirty="0" smtClean="0"/>
              <a:t>If the fire is already spreading quickly, it is best to simply evacuate the building, closing doors and windows behind you as you leave.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dirty="0" smtClean="0"/>
              <a:t>Rules for fires (continued)</a:t>
            </a:r>
            <a:endParaRPr lang="en-US" dirty="0"/>
          </a:p>
        </p:txBody>
      </p:sp>
      <p:sp>
        <p:nvSpPr>
          <p:cNvPr id="58371" name="Rectangle 3"/>
          <p:cNvSpPr>
            <a:spLocks noGrp="1" noChangeArrowheads="1"/>
          </p:cNvSpPr>
          <p:nvPr>
            <p:ph idx="1"/>
          </p:nvPr>
        </p:nvSpPr>
        <p:spPr>
          <a:xfrm>
            <a:off x="496956" y="1511712"/>
            <a:ext cx="8229600" cy="4564626"/>
          </a:xfrm>
        </p:spPr>
        <p:txBody>
          <a:bodyPr>
            <a:noAutofit/>
          </a:bodyPr>
          <a:lstStyle/>
          <a:p>
            <a:r>
              <a:rPr lang="en-US" dirty="0" smtClean="0"/>
              <a:t>Never Fight a fire if you don't have adequate or appropriate equipment.</a:t>
            </a:r>
          </a:p>
          <a:p>
            <a:r>
              <a:rPr lang="en-US" dirty="0" smtClean="0"/>
              <a:t>If you don't have the correct type or large enough extinguisher, it is best not to try to fight the fire. </a:t>
            </a:r>
          </a:p>
          <a:p>
            <a:r>
              <a:rPr lang="en-US" dirty="0" smtClean="0"/>
              <a:t>Never fight a fire if you might inhale toxic smoke.</a:t>
            </a:r>
          </a:p>
          <a:p>
            <a:r>
              <a:rPr lang="en-US" dirty="0" smtClean="0"/>
              <a:t>If the fire is producing large amounts of smoke that you would have to breathe in order to fight it, it is best not to try.</a:t>
            </a:r>
          </a:p>
          <a:p>
            <a:r>
              <a:rPr lang="en-US" dirty="0" smtClean="0"/>
              <a:t>Gases from man made materials can be fatal in very small amounts.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dirty="0" smtClean="0"/>
              <a:t>Rules for fires (continued)</a:t>
            </a:r>
            <a:endParaRPr lang="en-US" dirty="0"/>
          </a:p>
        </p:txBody>
      </p:sp>
      <p:sp>
        <p:nvSpPr>
          <p:cNvPr id="62467" name="Rectangle 3"/>
          <p:cNvSpPr>
            <a:spLocks noGrp="1" noChangeArrowheads="1"/>
          </p:cNvSpPr>
          <p:nvPr>
            <p:ph idx="1"/>
          </p:nvPr>
        </p:nvSpPr>
        <p:spPr>
          <a:xfrm>
            <a:off x="496956" y="1378980"/>
            <a:ext cx="8229600" cy="4682611"/>
          </a:xfrm>
        </p:spPr>
        <p:txBody>
          <a:bodyPr>
            <a:noAutofit/>
          </a:bodyPr>
          <a:lstStyle/>
          <a:p>
            <a:r>
              <a:rPr lang="en-US" dirty="0" smtClean="0"/>
              <a:t>Never fight a fire if your instincts tell you not to. </a:t>
            </a:r>
          </a:p>
          <a:p>
            <a:r>
              <a:rPr lang="en-US" dirty="0" smtClean="0"/>
              <a:t>If you are uncomfortable with the situation for any reason, just let the fire department do their job. </a:t>
            </a:r>
          </a:p>
          <a:p>
            <a:r>
              <a:rPr lang="en-US" dirty="0" smtClean="0"/>
              <a:t>The final rule is to always position yourself with an exit or means of escape at your back before you attempt to use an extinguisher to put out a fire. </a:t>
            </a:r>
          </a:p>
          <a:p>
            <a:r>
              <a:rPr lang="en-US" dirty="0" smtClean="0"/>
              <a:t>In case the extinguisher malfunctions, or something unexpected happens, you need to be able to get out quickly, and you don't want to become trapped. Just remember, always keep an exit at your back. </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What you will learn</a:t>
            </a:r>
            <a:endParaRPr lang="en-US" dirty="0"/>
          </a:p>
        </p:txBody>
      </p:sp>
      <p:sp>
        <p:nvSpPr>
          <p:cNvPr id="7171" name="Rectangle 3"/>
          <p:cNvSpPr>
            <a:spLocks noGrp="1" noChangeArrowheads="1"/>
          </p:cNvSpPr>
          <p:nvPr>
            <p:ph type="body" sz="half" idx="4294967295"/>
          </p:nvPr>
        </p:nvSpPr>
        <p:spPr>
          <a:xfrm>
            <a:off x="496956" y="1600200"/>
            <a:ext cx="7422928" cy="2603090"/>
          </a:xfrm>
        </p:spPr>
        <p:txBody>
          <a:bodyPr/>
          <a:lstStyle/>
          <a:p>
            <a:pPr marL="236538" lvl="1" indent="-236538">
              <a:buFont typeface="Arial" pitchFamily="34" charset="0"/>
              <a:buChar char="•"/>
            </a:pPr>
            <a:r>
              <a:rPr lang="en-US" dirty="0" smtClean="0"/>
              <a:t>Types </a:t>
            </a:r>
            <a:r>
              <a:rPr lang="en-US" dirty="0" smtClean="0"/>
              <a:t>of Fires</a:t>
            </a:r>
          </a:p>
          <a:p>
            <a:pPr marL="236538" lvl="1" indent="-236538">
              <a:buFont typeface="Arial" pitchFamily="34" charset="0"/>
              <a:buChar char="•"/>
            </a:pPr>
            <a:r>
              <a:rPr lang="en-US" dirty="0" smtClean="0"/>
              <a:t>Fire </a:t>
            </a:r>
            <a:r>
              <a:rPr lang="en-US" dirty="0" smtClean="0"/>
              <a:t>Triangle</a:t>
            </a:r>
          </a:p>
          <a:p>
            <a:pPr marL="236538" lvl="1" indent="-236538">
              <a:buFont typeface="Arial" pitchFamily="34" charset="0"/>
              <a:buChar char="•"/>
            </a:pPr>
            <a:r>
              <a:rPr lang="en-US" dirty="0" smtClean="0"/>
              <a:t>Types </a:t>
            </a:r>
            <a:r>
              <a:rPr lang="en-US" dirty="0" smtClean="0"/>
              <a:t>of Extinguishers</a:t>
            </a:r>
          </a:p>
          <a:p>
            <a:pPr marL="236538" lvl="1" indent="-236538">
              <a:buFont typeface="Arial" pitchFamily="34" charset="0"/>
              <a:buChar char="•"/>
            </a:pPr>
            <a:r>
              <a:rPr lang="en-US" dirty="0" smtClean="0"/>
              <a:t>How </a:t>
            </a:r>
            <a:r>
              <a:rPr lang="en-US" dirty="0" smtClean="0"/>
              <a:t>to Use an Extinguisher</a:t>
            </a:r>
          </a:p>
          <a:p>
            <a:pPr marL="236538" lvl="1" indent="-236538">
              <a:buFont typeface="Arial" pitchFamily="34" charset="0"/>
              <a:buChar char="•"/>
            </a:pPr>
            <a:r>
              <a:rPr lang="en-US" dirty="0" smtClean="0"/>
              <a:t>Rules for Fires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Types of Fires</a:t>
            </a:r>
            <a:endParaRPr lang="en-US" dirty="0"/>
          </a:p>
        </p:txBody>
      </p:sp>
      <p:sp>
        <p:nvSpPr>
          <p:cNvPr id="9219" name="Rectangle 3"/>
          <p:cNvSpPr>
            <a:spLocks noGrp="1" noChangeArrowheads="1"/>
          </p:cNvSpPr>
          <p:nvPr>
            <p:ph type="body" sz="half" idx="4294967295"/>
          </p:nvPr>
        </p:nvSpPr>
        <p:spPr>
          <a:xfrm>
            <a:off x="486684" y="1570704"/>
            <a:ext cx="8336222" cy="4495800"/>
          </a:xfrm>
        </p:spPr>
        <p:txBody>
          <a:bodyPr/>
          <a:lstStyle/>
          <a:p>
            <a:r>
              <a:rPr lang="en-US" dirty="0" smtClean="0"/>
              <a:t>Fires Are Classified  by the type FUEL they burn.</a:t>
            </a:r>
          </a:p>
          <a:p>
            <a:r>
              <a:rPr lang="en-US" dirty="0" smtClean="0"/>
              <a:t>The 4 Types are:</a:t>
            </a:r>
          </a:p>
          <a:p>
            <a:pPr lvl="1"/>
            <a:r>
              <a:rPr lang="en-US" dirty="0" smtClean="0"/>
              <a:t>A: Wood, Paper, Plastic, Rags</a:t>
            </a:r>
          </a:p>
          <a:p>
            <a:pPr lvl="1"/>
            <a:r>
              <a:rPr lang="en-US" dirty="0" smtClean="0"/>
              <a:t>B: Gasoline, Oil, Grease, Paint</a:t>
            </a:r>
          </a:p>
          <a:p>
            <a:pPr lvl="1"/>
            <a:r>
              <a:rPr lang="en-US" dirty="0" smtClean="0"/>
              <a:t>C: Office Equipment, Motors, Switchgear, Heaters</a:t>
            </a:r>
          </a:p>
          <a:p>
            <a:pPr lvl="1"/>
            <a:r>
              <a:rPr lang="en-US" dirty="0" smtClean="0"/>
              <a:t>D: Potassium, Sodium, Aluminum, Magnesium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Fire Triangle</a:t>
            </a:r>
            <a:endParaRPr lang="en-US" dirty="0"/>
          </a:p>
        </p:txBody>
      </p:sp>
      <p:sp>
        <p:nvSpPr>
          <p:cNvPr id="19459" name="Rectangle 3"/>
          <p:cNvSpPr>
            <a:spLocks noGrp="1" noChangeArrowheads="1"/>
          </p:cNvSpPr>
          <p:nvPr>
            <p:ph type="body" sz="half" idx="4294967295"/>
          </p:nvPr>
        </p:nvSpPr>
        <p:spPr>
          <a:xfrm>
            <a:off x="511704" y="1600200"/>
            <a:ext cx="8101354" cy="2942303"/>
          </a:xfrm>
        </p:spPr>
        <p:txBody>
          <a:bodyPr/>
          <a:lstStyle/>
          <a:p>
            <a:r>
              <a:rPr lang="en-US" dirty="0" smtClean="0"/>
              <a:t>Fires Require:</a:t>
            </a:r>
          </a:p>
          <a:p>
            <a:pPr lvl="1"/>
            <a:r>
              <a:rPr lang="en-US" dirty="0" smtClean="0"/>
              <a:t>Air </a:t>
            </a:r>
            <a:r>
              <a:rPr lang="en-US" dirty="0" smtClean="0"/>
              <a:t>(oxygen): Is required as a catalyst.</a:t>
            </a:r>
          </a:p>
          <a:p>
            <a:pPr lvl="2"/>
            <a:r>
              <a:rPr lang="en-US" dirty="0" smtClean="0"/>
              <a:t>Oxygen from the air or from the fuel itself.</a:t>
            </a:r>
          </a:p>
          <a:p>
            <a:pPr lvl="1"/>
            <a:r>
              <a:rPr lang="en-US" dirty="0" smtClean="0"/>
              <a:t>Fuel: For a fire to start there must be something to burn.</a:t>
            </a:r>
          </a:p>
          <a:p>
            <a:pPr lvl="1"/>
            <a:r>
              <a:rPr lang="en-US" dirty="0" smtClean="0"/>
              <a:t>Heat: For a fire to start there must be a hear or ignition source.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Types of Extinguishers</a:t>
            </a:r>
            <a:endParaRPr lang="en-US" dirty="0"/>
          </a:p>
        </p:txBody>
      </p:sp>
      <p:sp>
        <p:nvSpPr>
          <p:cNvPr id="27651" name="Rectangle 3"/>
          <p:cNvSpPr>
            <a:spLocks noGrp="1" noChangeArrowheads="1"/>
          </p:cNvSpPr>
          <p:nvPr>
            <p:ph idx="1"/>
          </p:nvPr>
        </p:nvSpPr>
        <p:spPr/>
        <p:txBody>
          <a:bodyPr/>
          <a:lstStyle/>
          <a:p>
            <a:r>
              <a:rPr lang="en-US" dirty="0" smtClean="0"/>
              <a:t>Type of fire extinguishers are classified by the type fires on which they may be used.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smtClean="0"/>
              <a:t>Class A</a:t>
            </a:r>
            <a:endParaRPr lang="en-US" dirty="0"/>
          </a:p>
        </p:txBody>
      </p:sp>
      <p:sp>
        <p:nvSpPr>
          <p:cNvPr id="29699" name="Rectangle 3"/>
          <p:cNvSpPr>
            <a:spLocks noGrp="1" noChangeArrowheads="1"/>
          </p:cNvSpPr>
          <p:nvPr>
            <p:ph idx="1"/>
          </p:nvPr>
        </p:nvSpPr>
        <p:spPr/>
        <p:txBody>
          <a:bodyPr/>
          <a:lstStyle/>
          <a:p>
            <a:r>
              <a:rPr lang="en-US" dirty="0" smtClean="0"/>
              <a:t>Used on Wood, Paper, Plastic</a:t>
            </a:r>
          </a:p>
          <a:p>
            <a:endParaRPr lang="en-US" dirty="0"/>
          </a:p>
        </p:txBody>
      </p:sp>
      <p:pic>
        <p:nvPicPr>
          <p:cNvPr id="1027" name="Picture 3"/>
          <p:cNvPicPr>
            <a:picLocks noChangeAspect="1" noChangeArrowheads="1"/>
          </p:cNvPicPr>
          <p:nvPr/>
        </p:nvPicPr>
        <p:blipFill>
          <a:blip r:embed="rId3"/>
          <a:srcRect l="49484"/>
          <a:stretch>
            <a:fillRect/>
          </a:stretch>
        </p:blipFill>
        <p:spPr bwMode="auto">
          <a:xfrm>
            <a:off x="6091084" y="1031410"/>
            <a:ext cx="2196751" cy="431962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t>Class B</a:t>
            </a:r>
            <a:endParaRPr lang="en-US" dirty="0"/>
          </a:p>
        </p:txBody>
      </p:sp>
      <p:sp>
        <p:nvSpPr>
          <p:cNvPr id="31747" name="Rectangle 3"/>
          <p:cNvSpPr>
            <a:spLocks noGrp="1" noChangeArrowheads="1"/>
          </p:cNvSpPr>
          <p:nvPr>
            <p:ph idx="1"/>
          </p:nvPr>
        </p:nvSpPr>
        <p:spPr/>
        <p:txBody>
          <a:bodyPr/>
          <a:lstStyle/>
          <a:p>
            <a:r>
              <a:rPr lang="en-US" dirty="0" smtClean="0"/>
              <a:t>Used on Flammable Liquid Fires</a:t>
            </a:r>
            <a:endParaRPr lang="en-US" dirty="0"/>
          </a:p>
        </p:txBody>
      </p:sp>
      <p:pic>
        <p:nvPicPr>
          <p:cNvPr id="9" name="Picture 2"/>
          <p:cNvPicPr>
            <a:picLocks noChangeAspect="1" noChangeArrowheads="1"/>
          </p:cNvPicPr>
          <p:nvPr/>
        </p:nvPicPr>
        <p:blipFill>
          <a:blip r:embed="rId3"/>
          <a:srcRect/>
          <a:stretch>
            <a:fillRect/>
          </a:stretch>
        </p:blipFill>
        <p:spPr bwMode="auto">
          <a:xfrm>
            <a:off x="5047634" y="1268355"/>
            <a:ext cx="3775587" cy="377558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Class C</a:t>
            </a:r>
            <a:endParaRPr lang="en-US" dirty="0"/>
          </a:p>
        </p:txBody>
      </p:sp>
      <p:sp>
        <p:nvSpPr>
          <p:cNvPr id="33795" name="Rectangle 3"/>
          <p:cNvSpPr>
            <a:spLocks noGrp="1" noChangeArrowheads="1"/>
          </p:cNvSpPr>
          <p:nvPr>
            <p:ph idx="1"/>
          </p:nvPr>
        </p:nvSpPr>
        <p:spPr/>
        <p:txBody>
          <a:bodyPr/>
          <a:lstStyle/>
          <a:p>
            <a:r>
              <a:rPr lang="en-US" dirty="0" smtClean="0"/>
              <a:t>Used on Electrical Fires</a:t>
            </a:r>
            <a:endParaRPr lang="en-US" dirty="0"/>
          </a:p>
        </p:txBody>
      </p:sp>
      <p:pic>
        <p:nvPicPr>
          <p:cNvPr id="4098" name="Picture 2"/>
          <p:cNvPicPr>
            <a:picLocks noChangeAspect="1" noChangeArrowheads="1"/>
          </p:cNvPicPr>
          <p:nvPr/>
        </p:nvPicPr>
        <p:blipFill>
          <a:blip r:embed="rId3"/>
          <a:srcRect/>
          <a:stretch>
            <a:fillRect/>
          </a:stretch>
        </p:blipFill>
        <p:spPr bwMode="auto">
          <a:xfrm>
            <a:off x="4855905" y="1311622"/>
            <a:ext cx="3732326" cy="373232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Class D</a:t>
            </a:r>
            <a:endParaRPr lang="en-US" dirty="0"/>
          </a:p>
        </p:txBody>
      </p:sp>
      <p:sp>
        <p:nvSpPr>
          <p:cNvPr id="35843" name="Rectangle 3"/>
          <p:cNvSpPr>
            <a:spLocks noGrp="1" noChangeArrowheads="1"/>
          </p:cNvSpPr>
          <p:nvPr>
            <p:ph idx="1"/>
          </p:nvPr>
        </p:nvSpPr>
        <p:spPr/>
        <p:txBody>
          <a:bodyPr/>
          <a:lstStyle/>
          <a:p>
            <a:r>
              <a:rPr lang="en-US" dirty="0" smtClean="0"/>
              <a:t>Used on Metal Fires</a:t>
            </a:r>
            <a:endParaRPr lang="en-US" dirty="0"/>
          </a:p>
        </p:txBody>
      </p:sp>
      <p:pic>
        <p:nvPicPr>
          <p:cNvPr id="3074" name="Picture 2"/>
          <p:cNvPicPr>
            <a:picLocks noChangeAspect="1" noChangeArrowheads="1"/>
          </p:cNvPicPr>
          <p:nvPr/>
        </p:nvPicPr>
        <p:blipFill>
          <a:blip r:embed="rId3"/>
          <a:srcRect l="27061" b="7459"/>
          <a:stretch>
            <a:fillRect/>
          </a:stretch>
        </p:blipFill>
        <p:spPr bwMode="auto">
          <a:xfrm>
            <a:off x="6235727" y="1223997"/>
            <a:ext cx="1949628" cy="3834699"/>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653</Words>
  <Application>Microsoft Office PowerPoint</Application>
  <PresentationFormat>On-screen Show (4:3)</PresentationFormat>
  <Paragraphs>81</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Fires &amp; extinguishers</vt:lpstr>
      <vt:lpstr>What you will learn</vt:lpstr>
      <vt:lpstr>Types of Fires</vt:lpstr>
      <vt:lpstr>Fire Triangle</vt:lpstr>
      <vt:lpstr>Types of Extinguishers</vt:lpstr>
      <vt:lpstr>Class A</vt:lpstr>
      <vt:lpstr>Class B</vt:lpstr>
      <vt:lpstr>Class C</vt:lpstr>
      <vt:lpstr>Class D</vt:lpstr>
      <vt:lpstr>Using A Fire Extinguisher</vt:lpstr>
      <vt:lpstr>Rules for Fires</vt:lpstr>
      <vt:lpstr>Rules for fires (continued)</vt:lpstr>
      <vt:lpstr>Rules for fires (continued)</vt:lpstr>
      <vt:lpstr>Rules for fires (continued)</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Natalizio</dc:creator>
  <cp:lastModifiedBy>HNI</cp:lastModifiedBy>
  <cp:revision>21</cp:revision>
  <dcterms:created xsi:type="dcterms:W3CDTF">2011-07-26T19:15:39Z</dcterms:created>
  <dcterms:modified xsi:type="dcterms:W3CDTF">2011-11-17T19:08:42Z</dcterms:modified>
</cp:coreProperties>
</file>