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51ACF-C9F8-4EED-B721-06F545674269}" type="datetimeFigureOut">
              <a:rPr lang="en-US" smtClean="0"/>
              <a:t>11/17/2011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57F81-D859-4AE8-891C-090B9B6A440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6656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6861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2185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Hand protection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Question:</a:t>
            </a:r>
            <a:endParaRPr lang="en-US" dirty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be the best way to eliminate hand related injuries?</a:t>
            </a:r>
          </a:p>
          <a:p>
            <a:pPr lvl="1"/>
            <a:r>
              <a:rPr lang="en-US" dirty="0" smtClean="0"/>
              <a:t>Engineer out the hazard</a:t>
            </a:r>
          </a:p>
          <a:p>
            <a:pPr lvl="1"/>
            <a:r>
              <a:rPr lang="en-US" dirty="0" smtClean="0"/>
              <a:t>Provide PPE to the employee</a:t>
            </a:r>
          </a:p>
          <a:p>
            <a:pPr lvl="1"/>
            <a:r>
              <a:rPr lang="en-US" dirty="0" smtClean="0"/>
              <a:t>Use really big tongs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Answer:</a:t>
            </a: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6460"/>
            <a:ext cx="8229600" cy="3925957"/>
          </a:xfrm>
        </p:spPr>
        <p:txBody>
          <a:bodyPr/>
          <a:lstStyle/>
          <a:p>
            <a:r>
              <a:rPr lang="en-US" dirty="0" smtClean="0"/>
              <a:t>First try to engineer out the hazard.  If all engineering measures are not realistic then provide PPE to the affected employee.</a:t>
            </a:r>
          </a:p>
          <a:p>
            <a:pPr lvl="1"/>
            <a:r>
              <a:rPr lang="en-US" dirty="0" smtClean="0"/>
              <a:t>Gloves</a:t>
            </a:r>
          </a:p>
          <a:p>
            <a:pPr lvl="1"/>
            <a:r>
              <a:rPr lang="en-US" dirty="0" smtClean="0"/>
              <a:t>Barrier creams</a:t>
            </a:r>
          </a:p>
          <a:p>
            <a:r>
              <a:rPr lang="en-US" dirty="0" smtClean="0"/>
              <a:t>Other ways</a:t>
            </a:r>
          </a:p>
          <a:p>
            <a:pPr lvl="1"/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Guards</a:t>
            </a:r>
          </a:p>
          <a:p>
            <a:pPr lvl="1"/>
            <a:endParaRPr lang="en-US" dirty="0"/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>
            <a:off x="2651125" y="5908675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938" y="6840538"/>
            <a:ext cx="9525" cy="9525"/>
            <a:chOff x="5" y="4309"/>
            <a:chExt cx="6" cy="6"/>
          </a:xfrm>
        </p:grpSpPr>
        <p:sp>
          <p:nvSpPr>
            <p:cNvPr id="65543" name="AutoShape 7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4" name="AutoShape 8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4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138(a) - General OSHA Requirements</a:t>
            </a:r>
            <a:endParaRPr lang="en-US" dirty="0"/>
          </a:p>
        </p:txBody>
      </p:sp>
      <p:sp>
        <p:nvSpPr>
          <p:cNvPr id="6554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96956" y="1437972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Employers shall select and require employees to use appropriate hand protection when employees' hands are exposed to hazards such as those from:</a:t>
            </a:r>
          </a:p>
          <a:p>
            <a:pPr lvl="1"/>
            <a:r>
              <a:rPr lang="en-US" dirty="0" smtClean="0"/>
              <a:t>Severe cuts or lacerations  </a:t>
            </a:r>
          </a:p>
          <a:p>
            <a:pPr lvl="1"/>
            <a:r>
              <a:rPr lang="en-US" dirty="0" smtClean="0"/>
              <a:t>Skin absorption of hazardous chemicals</a:t>
            </a:r>
          </a:p>
          <a:p>
            <a:pPr lvl="1"/>
            <a:r>
              <a:rPr lang="en-US" dirty="0" smtClean="0"/>
              <a:t>Severe abrasions</a:t>
            </a:r>
          </a:p>
          <a:p>
            <a:pPr lvl="1"/>
            <a:r>
              <a:rPr lang="en-US" dirty="0" smtClean="0"/>
              <a:t>Punctures</a:t>
            </a:r>
          </a:p>
          <a:p>
            <a:pPr lvl="1"/>
            <a:r>
              <a:rPr lang="en-US" dirty="0" smtClean="0"/>
              <a:t>Chemical or thermal burns</a:t>
            </a:r>
          </a:p>
          <a:p>
            <a:pPr lvl="1"/>
            <a:r>
              <a:rPr lang="en-US" dirty="0" smtClean="0"/>
              <a:t>Harmful temperature extremes </a:t>
            </a:r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938" y="6840538"/>
            <a:ext cx="9525" cy="9525"/>
            <a:chOff x="5" y="4309"/>
            <a:chExt cx="6" cy="6"/>
          </a:xfrm>
        </p:grpSpPr>
        <p:sp>
          <p:nvSpPr>
            <p:cNvPr id="67591" name="AutoShape 7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2" name="AutoShape 8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59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138(b) - Selection of Hand Protection</a:t>
            </a:r>
            <a:endParaRPr lang="en-US"/>
          </a:p>
        </p:txBody>
      </p:sp>
      <p:sp>
        <p:nvSpPr>
          <p:cNvPr id="67595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Employers shall base selection on an evaluation of performance characteristics of the hand protection relative to:</a:t>
            </a:r>
          </a:p>
          <a:p>
            <a:pPr lvl="1"/>
            <a:r>
              <a:rPr lang="en-US" dirty="0" smtClean="0"/>
              <a:t>Task(s) to be performed</a:t>
            </a:r>
          </a:p>
          <a:p>
            <a:pPr lvl="1"/>
            <a:r>
              <a:rPr lang="en-US" dirty="0" smtClean="0"/>
              <a:t>Conditions present</a:t>
            </a:r>
          </a:p>
          <a:p>
            <a:pPr lvl="1"/>
            <a:r>
              <a:rPr lang="en-US" dirty="0" smtClean="0"/>
              <a:t>Duration of use</a:t>
            </a:r>
          </a:p>
          <a:p>
            <a:pPr lvl="1"/>
            <a:r>
              <a:rPr lang="en-US" dirty="0" smtClean="0"/>
              <a:t>Hazards and potential hazards identified</a:t>
            </a:r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Name some of the Jobs here where hand dangers exist?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938" y="6840538"/>
            <a:ext cx="9525" cy="9525"/>
            <a:chOff x="5" y="4309"/>
            <a:chExt cx="6" cy="6"/>
          </a:xfrm>
        </p:grpSpPr>
        <p:sp>
          <p:nvSpPr>
            <p:cNvPr id="118791" name="AutoShape 7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792" name="AutoShape 8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879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Selection Guidelines for Hand Protection</a:t>
            </a:r>
            <a:endParaRPr lang="en-US"/>
          </a:p>
        </p:txBody>
      </p:sp>
      <p:sp>
        <p:nvSpPr>
          <p:cNvPr id="118795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Factors for glove selection:</a:t>
            </a:r>
          </a:p>
          <a:p>
            <a:pPr lvl="1"/>
            <a:r>
              <a:rPr lang="en-US" dirty="0" smtClean="0"/>
              <a:t>May be more cost effective to regularly change cheaper gloves than reusing more expensive types.</a:t>
            </a:r>
          </a:p>
          <a:p>
            <a:pPr lvl="1"/>
            <a:r>
              <a:rPr lang="en-US" dirty="0" smtClean="0"/>
              <a:t>Work activities of employees should be studied to determine:</a:t>
            </a:r>
          </a:p>
          <a:p>
            <a:pPr lvl="2"/>
            <a:r>
              <a:rPr lang="en-US" dirty="0" smtClean="0"/>
              <a:t>Degree of dexterity required.</a:t>
            </a:r>
          </a:p>
          <a:p>
            <a:pPr lvl="2"/>
            <a:r>
              <a:rPr lang="en-US" dirty="0" smtClean="0"/>
              <a:t>Duration, frequency and degree  of exposure of the hazard.</a:t>
            </a:r>
          </a:p>
          <a:p>
            <a:pPr lvl="2"/>
            <a:r>
              <a:rPr lang="en-US" dirty="0" smtClean="0"/>
              <a:t>Physical stresses that will be applied.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7938" y="6840538"/>
            <a:ext cx="9525" cy="9525"/>
            <a:chOff x="5" y="4309"/>
            <a:chExt cx="6" cy="6"/>
          </a:xfrm>
        </p:grpSpPr>
        <p:sp>
          <p:nvSpPr>
            <p:cNvPr id="120839" name="AutoShape 7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0" name="AutoShape 8"/>
            <p:cNvSpPr>
              <a:spLocks noChangeArrowheads="1"/>
            </p:cNvSpPr>
            <p:nvPr/>
          </p:nvSpPr>
          <p:spPr bwMode="auto">
            <a:xfrm>
              <a:off x="5" y="4309"/>
              <a:ext cx="6" cy="6"/>
            </a:xfrm>
            <a:prstGeom prst="roundRect">
              <a:avLst>
                <a:gd name="adj" fmla="val 16657"/>
              </a:avLst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4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Guidelines for Hand Protection (continued)</a:t>
            </a:r>
            <a:endParaRPr lang="en-US" dirty="0"/>
          </a:p>
        </p:txBody>
      </p:sp>
      <p:sp>
        <p:nvSpPr>
          <p:cNvPr id="12084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Factors related to gloves for chemical hazards:</a:t>
            </a:r>
          </a:p>
          <a:p>
            <a:pPr lvl="1"/>
            <a:r>
              <a:rPr lang="en-US" dirty="0" smtClean="0"/>
              <a:t>Toxic properties of the chemical(s) must be determined.</a:t>
            </a:r>
          </a:p>
          <a:p>
            <a:pPr lvl="1"/>
            <a:r>
              <a:rPr lang="en-US" dirty="0" smtClean="0"/>
              <a:t>Generally, any "chemical resistant" glove can be used for dry powders.</a:t>
            </a:r>
          </a:p>
          <a:p>
            <a:pPr lvl="1"/>
            <a:r>
              <a:rPr lang="en-US" dirty="0" smtClean="0"/>
              <a:t>For mixtures and formulated products, a glove should be selected on the basis of the chemical component with the shortest breakthrough time.</a:t>
            </a:r>
          </a:p>
          <a:p>
            <a:pPr lvl="1"/>
            <a:r>
              <a:rPr lang="en-US" dirty="0" smtClean="0"/>
              <a:t>Employees must be able to remove gloves so as to prevent skin contamination.</a:t>
            </a:r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Summarize</a:t>
            </a: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of ways to engineer out the hazard.</a:t>
            </a:r>
          </a:p>
          <a:p>
            <a:r>
              <a:rPr lang="en-US" dirty="0" smtClean="0"/>
              <a:t>Each job has hand hazards.</a:t>
            </a:r>
          </a:p>
          <a:p>
            <a:r>
              <a:rPr lang="en-US" dirty="0" smtClean="0"/>
              <a:t>Select the proper PPE for the job.</a:t>
            </a:r>
          </a:p>
          <a:p>
            <a:r>
              <a:rPr lang="en-US" dirty="0" smtClean="0"/>
              <a:t>Ask questions if the situation “feels” wrong.</a:t>
            </a:r>
          </a:p>
          <a:p>
            <a:r>
              <a:rPr lang="en-US" dirty="0" smtClean="0"/>
              <a:t>Do not use gloves around rotating machines.</a:t>
            </a:r>
          </a:p>
          <a:p>
            <a:r>
              <a:rPr lang="en-US" dirty="0" smtClean="0"/>
              <a:t>Watch out for pinch points, blades, heat. Etc.</a:t>
            </a:r>
          </a:p>
          <a:p>
            <a:r>
              <a:rPr lang="en-US" dirty="0" smtClean="0"/>
              <a:t>Think of all the things you use your hands for EVERY DAY!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366</Words>
  <Application>Microsoft Office PowerPoint</Application>
  <PresentationFormat>On-screen Show (4:3)</PresentationFormat>
  <Paragraphs>49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Hand protection</vt:lpstr>
      <vt:lpstr>Question:</vt:lpstr>
      <vt:lpstr>Answer:</vt:lpstr>
      <vt:lpstr>138(a) - General OSHA Requirements</vt:lpstr>
      <vt:lpstr>138(b) - Selection of Hand Protection</vt:lpstr>
      <vt:lpstr>Name some of the Jobs here where hand dangers exist?</vt:lpstr>
      <vt:lpstr>Selection Guidelines for Hand Protection</vt:lpstr>
      <vt:lpstr>Selection Guidelines for Hand Protection (continued)</vt:lpstr>
      <vt:lpstr>Let’s Summarize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18</cp:revision>
  <dcterms:created xsi:type="dcterms:W3CDTF">2011-07-26T19:15:39Z</dcterms:created>
  <dcterms:modified xsi:type="dcterms:W3CDTF">2011-11-17T20:41:18Z</dcterms:modified>
</cp:coreProperties>
</file>