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0"/>
  </p:notes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5" r:id="rId36"/>
    <p:sldId id="297" r:id="rId37"/>
    <p:sldId id="299" r:id="rId38"/>
    <p:sldId id="300" r:id="rId39"/>
    <p:sldId id="302" r:id="rId40"/>
    <p:sldId id="304" r:id="rId41"/>
    <p:sldId id="305" r:id="rId42"/>
    <p:sldId id="306" r:id="rId43"/>
    <p:sldId id="307" r:id="rId44"/>
    <p:sldId id="308" r:id="rId45"/>
    <p:sldId id="309" r:id="rId46"/>
    <p:sldId id="310" r:id="rId47"/>
    <p:sldId id="313" r:id="rId48"/>
    <p:sldId id="314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26B"/>
    <a:srgbClr val="F6A11C"/>
    <a:srgbClr val="3569B2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FA475-DBB8-4FF8-A5B6-C662E6276EDF}" type="datetimeFigureOut">
              <a:rPr lang="en-US" smtClean="0"/>
              <a:t>09/22/2011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BB2223-DA5A-44D0-8AC6-CBE1F39A10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51AD77-AFC9-4F4F-941D-D326D5DA99C6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92C75A-4676-4743-AE9D-1B22295B753C}" type="slidenum">
              <a:rPr lang="en-US"/>
              <a:pPr/>
              <a:t>11</a:t>
            </a:fld>
            <a:endParaRPr lang="en-US"/>
          </a:p>
        </p:txBody>
      </p:sp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9DDE79-3A14-40E2-95A9-3DFC04D2332A}" type="slidenum">
              <a:rPr lang="en-US"/>
              <a:pPr/>
              <a:t>12</a:t>
            </a:fld>
            <a:endParaRPr lang="en-US"/>
          </a:p>
        </p:txBody>
      </p:sp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7431ED-AA71-4B26-98D0-49E38DA575CA}" type="slidenum">
              <a:rPr lang="en-US"/>
              <a:pPr/>
              <a:t>13</a:t>
            </a:fld>
            <a:endParaRPr lang="en-US"/>
          </a:p>
        </p:txBody>
      </p:sp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8ECCE8-74F1-4487-BE93-32F0BDDEF757}" type="slidenum">
              <a:rPr lang="en-US"/>
              <a:pPr/>
              <a:t>14</a:t>
            </a:fld>
            <a:endParaRPr lang="en-US"/>
          </a:p>
        </p:txBody>
      </p:sp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6A9864-B600-46A9-B0F8-EEF51FB8C847}" type="slidenum">
              <a:rPr lang="en-US"/>
              <a:pPr/>
              <a:t>15</a:t>
            </a:fld>
            <a:endParaRPr lang="en-US"/>
          </a:p>
        </p:txBody>
      </p:sp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658DBF-225F-414C-8863-08507D5AEC85}" type="slidenum">
              <a:rPr lang="en-US"/>
              <a:pPr/>
              <a:t>16</a:t>
            </a:fld>
            <a:endParaRPr lang="en-US"/>
          </a:p>
        </p:txBody>
      </p:sp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ECBE8B-D0C4-4D92-9049-CC864E7C5E5C}" type="slidenum">
              <a:rPr lang="en-US"/>
              <a:pPr/>
              <a:t>17</a:t>
            </a:fld>
            <a:endParaRPr lang="en-US"/>
          </a:p>
        </p:txBody>
      </p:sp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09F8E-8F44-422D-9170-362A2F097D65}" type="slidenum">
              <a:rPr lang="en-US"/>
              <a:pPr/>
              <a:t>18</a:t>
            </a:fld>
            <a:endParaRPr lang="en-US"/>
          </a:p>
        </p:txBody>
      </p:sp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CA8492-82A3-4099-B691-ED65E8F2D54F}" type="slidenum">
              <a:rPr lang="en-US"/>
              <a:pPr/>
              <a:t>19</a:t>
            </a:fld>
            <a:endParaRPr lang="en-US"/>
          </a:p>
        </p:txBody>
      </p:sp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AACE7D-8B7E-4701-8BBB-4AE7B52160EE}" type="slidenum">
              <a:rPr lang="en-US"/>
              <a:pPr/>
              <a:t>20</a:t>
            </a:fld>
            <a:endParaRPr lang="en-US"/>
          </a:p>
        </p:txBody>
      </p:sp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7723CB-3906-4E9A-BCF3-0851CE74A941}" type="slidenum">
              <a:rPr lang="en-US"/>
              <a:pPr/>
              <a:t>3</a:t>
            </a:fld>
            <a:endParaRPr lang="en-US"/>
          </a:p>
        </p:txBody>
      </p:sp>
      <p:sp>
        <p:nvSpPr>
          <p:cNvPr id="1024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939C86-E4F3-44D0-924D-3E4DEC1B67BC}" type="slidenum">
              <a:rPr lang="en-US"/>
              <a:pPr/>
              <a:t>21</a:t>
            </a:fld>
            <a:endParaRPr lang="en-US"/>
          </a:p>
        </p:txBody>
      </p:sp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00BAB3-11E0-46B2-B4D1-2B87EAF440CE}" type="slidenum">
              <a:rPr lang="en-US"/>
              <a:pPr/>
              <a:t>22</a:t>
            </a:fld>
            <a:endParaRPr lang="en-US"/>
          </a:p>
        </p:txBody>
      </p:sp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73E67B-4F29-4F16-9CBA-74BF090848AB}" type="slidenum">
              <a:rPr lang="en-US"/>
              <a:pPr/>
              <a:t>23</a:t>
            </a:fld>
            <a:endParaRPr lang="en-US"/>
          </a:p>
        </p:txBody>
      </p:sp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A79682-B867-4EAC-A758-AEFB62E7770E}" type="slidenum">
              <a:rPr lang="en-US"/>
              <a:pPr/>
              <a:t>24</a:t>
            </a:fld>
            <a:endParaRPr lang="en-US"/>
          </a:p>
        </p:txBody>
      </p:sp>
      <p:sp>
        <p:nvSpPr>
          <p:cNvPr id="5325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CE9586-085B-4C0D-9C47-50C4C0DAD28B}" type="slidenum">
              <a:rPr lang="en-US"/>
              <a:pPr/>
              <a:t>25</a:t>
            </a:fld>
            <a:endParaRPr lang="en-US"/>
          </a:p>
        </p:txBody>
      </p:sp>
      <p:sp>
        <p:nvSpPr>
          <p:cNvPr id="5529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315DFA-4BB1-45D9-B8A4-17F1E6F9396E}" type="slidenum">
              <a:rPr lang="en-US"/>
              <a:pPr/>
              <a:t>26</a:t>
            </a:fld>
            <a:endParaRPr lang="en-US"/>
          </a:p>
        </p:txBody>
      </p:sp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26BF4C-58AB-4BFA-892D-A386961ADF83}" type="slidenum">
              <a:rPr lang="en-US"/>
              <a:pPr/>
              <a:t>27</a:t>
            </a:fld>
            <a:endParaRPr lang="en-US"/>
          </a:p>
        </p:txBody>
      </p:sp>
      <p:sp>
        <p:nvSpPr>
          <p:cNvPr id="5939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E561A1-7D9D-4068-AEF7-F8FE88A3A8FA}" type="slidenum">
              <a:rPr lang="en-US"/>
              <a:pPr/>
              <a:t>28</a:t>
            </a:fld>
            <a:endParaRPr lang="en-US"/>
          </a:p>
        </p:txBody>
      </p:sp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89DC61-20C0-4FCB-8899-FBBFBC512157}" type="slidenum">
              <a:rPr lang="en-US"/>
              <a:pPr/>
              <a:t>29</a:t>
            </a:fld>
            <a:endParaRPr lang="en-US"/>
          </a:p>
        </p:txBody>
      </p:sp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326E32-1E6B-4240-B5D7-BC2626D7067B}" type="slidenum">
              <a:rPr lang="en-US"/>
              <a:pPr/>
              <a:t>30</a:t>
            </a:fld>
            <a:endParaRPr lang="en-US"/>
          </a:p>
        </p:txBody>
      </p:sp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FCD62B-069E-43F5-9209-3C4510E7A8F9}" type="slidenum">
              <a:rPr lang="en-US"/>
              <a:pPr/>
              <a:t>4</a:t>
            </a:fld>
            <a:endParaRPr lang="en-US"/>
          </a:p>
        </p:txBody>
      </p:sp>
      <p:sp>
        <p:nvSpPr>
          <p:cNvPr id="1229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85F0C1-2D10-4729-9552-4F72A75DC065}" type="slidenum">
              <a:rPr lang="en-US"/>
              <a:pPr/>
              <a:t>31</a:t>
            </a:fld>
            <a:endParaRPr lang="en-US"/>
          </a:p>
        </p:txBody>
      </p:sp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9E43B7-5D48-43DB-B1DA-5294C712EDF7}" type="slidenum">
              <a:rPr lang="en-US"/>
              <a:pPr/>
              <a:t>32</a:t>
            </a:fld>
            <a:endParaRPr lang="en-US"/>
          </a:p>
        </p:txBody>
      </p:sp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8E2FA8-EAC4-46CD-9735-FF791E9E7011}" type="slidenum">
              <a:rPr lang="en-US"/>
              <a:pPr/>
              <a:t>33</a:t>
            </a:fld>
            <a:endParaRPr lang="en-US"/>
          </a:p>
        </p:txBody>
      </p:sp>
      <p:sp>
        <p:nvSpPr>
          <p:cNvPr id="7168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2BFECE-F5AF-42D3-87DD-22E49AF0AFB7}" type="slidenum">
              <a:rPr lang="en-US"/>
              <a:pPr/>
              <a:t>34</a:t>
            </a:fld>
            <a:endParaRPr lang="en-US"/>
          </a:p>
        </p:txBody>
      </p:sp>
      <p:sp>
        <p:nvSpPr>
          <p:cNvPr id="7373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4D1BA5-FCEC-4B3C-9664-A8780ECFDABD}" type="slidenum">
              <a:rPr lang="en-US"/>
              <a:pPr/>
              <a:t>35</a:t>
            </a:fld>
            <a:endParaRPr lang="en-US"/>
          </a:p>
        </p:txBody>
      </p:sp>
      <p:sp>
        <p:nvSpPr>
          <p:cNvPr id="7782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BE926E-E03B-4580-A921-6A4E000343A5}" type="slidenum">
              <a:rPr lang="en-US"/>
              <a:pPr/>
              <a:t>36</a:t>
            </a:fld>
            <a:endParaRPr lang="en-US"/>
          </a:p>
        </p:txBody>
      </p:sp>
      <p:sp>
        <p:nvSpPr>
          <p:cNvPr id="8192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D9428E-5410-49E2-8996-68C3D7F071D0}" type="slidenum">
              <a:rPr lang="en-US"/>
              <a:pPr/>
              <a:t>37</a:t>
            </a:fld>
            <a:endParaRPr lang="en-US"/>
          </a:p>
        </p:txBody>
      </p:sp>
      <p:sp>
        <p:nvSpPr>
          <p:cNvPr id="8601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883C70-D5BB-4CA3-A7B0-A6DEA0672335}" type="slidenum">
              <a:rPr lang="en-US"/>
              <a:pPr/>
              <a:t>38</a:t>
            </a:fld>
            <a:endParaRPr lang="en-US"/>
          </a:p>
        </p:txBody>
      </p:sp>
      <p:sp>
        <p:nvSpPr>
          <p:cNvPr id="8806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FC8837-A097-451F-85E8-E4FD7B375060}" type="slidenum">
              <a:rPr lang="en-US"/>
              <a:pPr/>
              <a:t>39</a:t>
            </a:fld>
            <a:endParaRPr lang="en-US"/>
          </a:p>
        </p:txBody>
      </p:sp>
      <p:sp>
        <p:nvSpPr>
          <p:cNvPr id="9216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CE9437-28F0-46FC-95E8-9A181A2F1F99}" type="slidenum">
              <a:rPr lang="en-US"/>
              <a:pPr/>
              <a:t>40</a:t>
            </a:fld>
            <a:endParaRPr lang="en-US"/>
          </a:p>
        </p:txBody>
      </p:sp>
      <p:sp>
        <p:nvSpPr>
          <p:cNvPr id="9625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28D345-37C4-42AE-B403-EB381A381233}" type="slidenum">
              <a:rPr lang="en-US"/>
              <a:pPr/>
              <a:t>5</a:t>
            </a:fld>
            <a:endParaRPr lang="en-US"/>
          </a:p>
        </p:txBody>
      </p:sp>
      <p:sp>
        <p:nvSpPr>
          <p:cNvPr id="1433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FEAF1A-2B29-4C2B-A362-2ED7FC7B540B}" type="slidenum">
              <a:rPr lang="en-US"/>
              <a:pPr/>
              <a:t>41</a:t>
            </a:fld>
            <a:endParaRPr lang="en-US"/>
          </a:p>
        </p:txBody>
      </p:sp>
      <p:sp>
        <p:nvSpPr>
          <p:cNvPr id="9830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DEA3D1-BEBD-400E-9C07-81F406CD34AF}" type="slidenum">
              <a:rPr lang="en-US"/>
              <a:pPr/>
              <a:t>42</a:t>
            </a:fld>
            <a:endParaRPr lang="en-US"/>
          </a:p>
        </p:txBody>
      </p:sp>
      <p:sp>
        <p:nvSpPr>
          <p:cNvPr id="10035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78D9C5-6633-4E94-94FB-45B3480E0738}" type="slidenum">
              <a:rPr lang="en-US"/>
              <a:pPr/>
              <a:t>43</a:t>
            </a:fld>
            <a:endParaRPr lang="en-US"/>
          </a:p>
        </p:txBody>
      </p:sp>
      <p:sp>
        <p:nvSpPr>
          <p:cNvPr id="10240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B73729-B1A5-448B-B921-71ACF0A245B1}" type="slidenum">
              <a:rPr lang="en-US"/>
              <a:pPr/>
              <a:t>44</a:t>
            </a:fld>
            <a:endParaRPr lang="en-US"/>
          </a:p>
        </p:txBody>
      </p:sp>
      <p:sp>
        <p:nvSpPr>
          <p:cNvPr id="10445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B4A126-DCC0-4E48-B711-E91B6072C5C4}" type="slidenum">
              <a:rPr lang="en-US"/>
              <a:pPr/>
              <a:t>45</a:t>
            </a:fld>
            <a:endParaRPr lang="en-US"/>
          </a:p>
        </p:txBody>
      </p:sp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1F15B9-786F-451F-9C33-A4772ACD730E}" type="slidenum">
              <a:rPr lang="en-US"/>
              <a:pPr/>
              <a:t>46</a:t>
            </a:fld>
            <a:endParaRPr lang="en-US"/>
          </a:p>
        </p:txBody>
      </p:sp>
      <p:sp>
        <p:nvSpPr>
          <p:cNvPr id="10854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98FA1C-7270-4B52-BC1A-E1AF14F4FBB5}" type="slidenum">
              <a:rPr lang="en-US"/>
              <a:pPr/>
              <a:t>47</a:t>
            </a:fld>
            <a:endParaRPr lang="en-US"/>
          </a:p>
        </p:txBody>
      </p:sp>
      <p:sp>
        <p:nvSpPr>
          <p:cNvPr id="11469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BCA1D7-F595-4B0F-9A6F-F85C5DCA0EBC}" type="slidenum">
              <a:rPr lang="en-US"/>
              <a:pPr/>
              <a:t>48</a:t>
            </a:fld>
            <a:endParaRPr lang="en-US"/>
          </a:p>
        </p:txBody>
      </p:sp>
      <p:sp>
        <p:nvSpPr>
          <p:cNvPr id="11673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EFF1CB-02AB-4882-A8E2-F1D7BA3D7402}" type="slidenum">
              <a:rPr lang="en-US"/>
              <a:pPr/>
              <a:t>6</a:t>
            </a:fld>
            <a:endParaRPr lang="en-US"/>
          </a:p>
        </p:txBody>
      </p:sp>
      <p:sp>
        <p:nvSpPr>
          <p:cNvPr id="1638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428A28-16DE-468A-9041-33805F7836EE}" type="slidenum">
              <a:rPr lang="en-US"/>
              <a:pPr/>
              <a:t>7</a:t>
            </a:fld>
            <a:endParaRPr lang="en-US"/>
          </a:p>
        </p:txBody>
      </p:sp>
      <p:sp>
        <p:nvSpPr>
          <p:cNvPr id="1843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E76687-0A80-4C20-8D21-AAB4F04F08EB}" type="slidenum">
              <a:rPr lang="en-US"/>
              <a:pPr/>
              <a:t>8</a:t>
            </a:fld>
            <a:endParaRPr lang="en-US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5A6298-A53B-4E5B-B1BE-06000C52F48F}" type="slidenum">
              <a:rPr lang="en-US"/>
              <a:pPr/>
              <a:t>9</a:t>
            </a:fld>
            <a:endParaRPr lang="en-US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64E80C-30F0-494F-A30A-B2EFCFE587C3}" type="slidenum">
              <a:rPr lang="en-US"/>
              <a:pPr/>
              <a:t>10</a:t>
            </a:fld>
            <a:endParaRPr lang="en-US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u.edu/~ehs/_vti_bin/shtml.exe/nfpa704.htm/map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Hazard communication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03956" y="3276612"/>
            <a:ext cx="6400800" cy="7874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Chemical Safety on the Job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Written Hazard Communication Program provides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Written information on hazards.</a:t>
            </a:r>
          </a:p>
          <a:p>
            <a:r>
              <a:rPr lang="en-US" dirty="0" smtClean="0"/>
              <a:t>Lists Chemicals we use and their hazards.</a:t>
            </a:r>
          </a:p>
          <a:p>
            <a:r>
              <a:rPr lang="en-US" dirty="0" smtClean="0"/>
              <a:t>System for ensuring chemicals are labeled.</a:t>
            </a:r>
          </a:p>
          <a:p>
            <a:r>
              <a:rPr lang="en-US" dirty="0" smtClean="0"/>
              <a:t>Means to ensure we have an Material Safety Data Sheet (MSDS) for each chemical.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Written Hazard Communication Program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Lists who is responsible for the program.</a:t>
            </a:r>
          </a:p>
          <a:p>
            <a:r>
              <a:rPr lang="en-US" dirty="0" smtClean="0"/>
              <a:t>Provides chemical specific safety training methods.</a:t>
            </a:r>
          </a:p>
          <a:p>
            <a:r>
              <a:rPr lang="en-US" dirty="0" smtClean="0"/>
              <a:t>Tells you where to find chemical safety information.</a:t>
            </a:r>
          </a:p>
          <a:p>
            <a:r>
              <a:rPr lang="en-US" dirty="0" smtClean="0"/>
              <a:t>You can see a copy of our written program by asking you supervisor.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Labeling of Chemicals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Chemical Labels provide information on Identity, Hazards and Safe Use.</a:t>
            </a:r>
          </a:p>
          <a:p>
            <a:r>
              <a:rPr lang="en-US" dirty="0" smtClean="0"/>
              <a:t>All chemical containers are labeled by the manufacturer.</a:t>
            </a:r>
          </a:p>
          <a:p>
            <a:r>
              <a:rPr lang="en-US" dirty="0" smtClean="0"/>
              <a:t>Our company may place additional labels on the containers.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Labeling of Chemicals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chemicals are placed in another container, this new container must have a label placed on it.</a:t>
            </a:r>
          </a:p>
          <a:p>
            <a:r>
              <a:rPr lang="en-US" dirty="0" smtClean="0"/>
              <a:t>All containers must be properly labeled.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Labeling System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Our Company “Uniform Labels” are used to ensure we have one labeling system.</a:t>
            </a:r>
          </a:p>
          <a:p>
            <a:r>
              <a:rPr lang="en-US" dirty="0" smtClean="0"/>
              <a:t>These may be placed on containers when chemicals are delivered to us or  chemicals are transferred to other containers.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 Basic “Uniform Labels”</a:t>
            </a: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HMIS - Hazardous Material Identification System</a:t>
            </a:r>
          </a:p>
          <a:p>
            <a:r>
              <a:rPr lang="en-US" dirty="0" smtClean="0"/>
              <a:t>NFPA - National Fire protection Association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Both types must identify the chemical name and hazards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Labels</a:t>
            </a: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Pictures may be used to identify hazards and required protection.</a:t>
            </a:r>
          </a:p>
          <a:p>
            <a:r>
              <a:rPr lang="en-US" dirty="0" smtClean="0"/>
              <a:t>This Information may also be on the Manufacturer’s label.</a:t>
            </a:r>
            <a:endParaRPr lang="en-US" dirty="0"/>
          </a:p>
        </p:txBody>
      </p:sp>
      <p:pic>
        <p:nvPicPr>
          <p:cNvPr id="35844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886" y="4178369"/>
            <a:ext cx="1346200" cy="1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45" name="Picture 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57571" y="4165600"/>
            <a:ext cx="13970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46" name="Picture 6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13742" y="4203700"/>
            <a:ext cx="13970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47" name="Picture 7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94943" y="4165600"/>
            <a:ext cx="1473200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HMIS &amp; NFPA labels are very similar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Both use colored boxes to identify specific hazards.</a:t>
            </a:r>
          </a:p>
          <a:p>
            <a:r>
              <a:rPr lang="en-US" dirty="0" smtClean="0"/>
              <a:t>Numbers or codes in the boxes tell you the hazard value - higher number = higher hazard.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&amp; HMIS Label Colors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Red - Fire Hazard</a:t>
            </a:r>
          </a:p>
          <a:p>
            <a:r>
              <a:rPr lang="en-US" smtClean="0"/>
              <a:t>Blue - Health Hazard</a:t>
            </a:r>
          </a:p>
          <a:p>
            <a:r>
              <a:rPr lang="en-US" smtClean="0"/>
              <a:t>Yellow - Reactivity Hazard - explosive, unstable</a:t>
            </a:r>
          </a:p>
          <a:p>
            <a:r>
              <a:rPr lang="en-US" smtClean="0"/>
              <a:t>White - Special Hazards - corrosive, radioactive, water reactive, acid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NFPA Label</a:t>
            </a:r>
            <a:endParaRPr lang="en-US" dirty="0"/>
          </a:p>
        </p:txBody>
      </p:sp>
      <p:pic>
        <p:nvPicPr>
          <p:cNvPr id="41988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25799" y="3942446"/>
            <a:ext cx="2654300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18898" y="1494972"/>
            <a:ext cx="8245952" cy="2362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231775" indent="-23177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The purpose of the NFPA 704 labeling system is to provide a way of quickly identifying the various fire related hazardous associated with a particular material. The NFPA 704 "diamond" is commonly found on bulk storage containers, but is also widely used on chemical containers and MSDS sheets.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use many chemicals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470" y="1527630"/>
            <a:ext cx="8229600" cy="4321629"/>
          </a:xfrm>
        </p:spPr>
        <p:txBody>
          <a:bodyPr>
            <a:noAutofit/>
          </a:bodyPr>
          <a:lstStyle/>
          <a:p>
            <a:r>
              <a:rPr lang="en-US" dirty="0" smtClean="0"/>
              <a:t>We want you to know how to use them safely.</a:t>
            </a:r>
          </a:p>
          <a:p>
            <a:r>
              <a:rPr lang="en-US" dirty="0" smtClean="0"/>
              <a:t>You will learn about:</a:t>
            </a:r>
          </a:p>
          <a:p>
            <a:pPr lvl="1"/>
            <a:r>
              <a:rPr lang="en-US" dirty="0" smtClean="0"/>
              <a:t>The Hazards of chemicals.</a:t>
            </a:r>
          </a:p>
          <a:p>
            <a:pPr lvl="1"/>
            <a:r>
              <a:rPr lang="en-US" dirty="0" smtClean="0"/>
              <a:t>Our written program.</a:t>
            </a:r>
          </a:p>
          <a:p>
            <a:pPr lvl="1"/>
            <a:r>
              <a:rPr lang="en-US" dirty="0" smtClean="0"/>
              <a:t>How chemicals are labeled.</a:t>
            </a:r>
          </a:p>
          <a:p>
            <a:pPr lvl="1"/>
            <a:r>
              <a:rPr lang="en-US" dirty="0" smtClean="0"/>
              <a:t>Safe use of chemicals.</a:t>
            </a:r>
          </a:p>
          <a:p>
            <a:pPr lvl="1"/>
            <a:r>
              <a:rPr lang="en-US" dirty="0" smtClean="0"/>
              <a:t>Material Safety Data Sheets</a:t>
            </a:r>
          </a:p>
          <a:p>
            <a:pPr lvl="1"/>
            <a:r>
              <a:rPr lang="en-US" dirty="0" smtClean="0"/>
              <a:t>Basic procedures for spills.</a:t>
            </a:r>
          </a:p>
          <a:p>
            <a:pPr lvl="1"/>
            <a:r>
              <a:rPr lang="en-US" dirty="0" smtClean="0"/>
              <a:t>Who you can ask for more information.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Flammability Codes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4 Materials that will rapidly or completely vaporize at atmospheric pressure and normal ambient temperature, or that are readily dispersed in air and that will burn readily. Liquids with a flashpoint below 73ºF and a boiling point below 100ºF.</a:t>
            </a:r>
            <a:endParaRPr lang="en-US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195263" y="2211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4037" name="Picture 5">
            <a:hlinkClick r:id="rId3"/>
          </p:cNvPr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94743" y="3846281"/>
            <a:ext cx="2540000" cy="2481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Flammability Codes</a:t>
            </a: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3 Liquids and solid that can be ignited under almost all ambient temperature conditions. Liquids with a flashpoint below 73ºF and a boiling point above 100ºF or liquids with a flashpoint above 73ºF but not exceeding 100ºF and a boiling point below 100ºF.</a:t>
            </a:r>
            <a:endParaRPr lang="en-US"/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195263" y="2211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Flammability Codes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 Materials that must be moderately heated or exposed to relatively high ambient temperatures before ignition can occur. Liquids with flashpoint above 100ºF but not exceeding 200ºF.</a:t>
            </a:r>
          </a:p>
          <a:p>
            <a:endParaRPr lang="en-US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95263" y="2211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Flammability Codes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Materials that must be preheated before ignition can occur. Liquids that have a flashpoint above 200ºF.</a:t>
            </a:r>
          </a:p>
          <a:p>
            <a:r>
              <a:rPr lang="en-US" dirty="0" smtClean="0"/>
              <a:t>0 Materials that will not burn.</a:t>
            </a:r>
            <a:endParaRPr lang="en-US" dirty="0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195263" y="2211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Health Hazard Codes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 Materials that on very short exposure could cause death or major residual injury.</a:t>
            </a:r>
          </a:p>
          <a:p>
            <a:r>
              <a:rPr lang="en-US" dirty="0" smtClean="0"/>
              <a:t>3 Materials that on short exposure could cause serious temporary or residual injury.</a:t>
            </a:r>
            <a:endParaRPr lang="en-US" dirty="0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195263" y="2211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Health Hazard Codes</a:t>
            </a: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 Materials that on intense or continued, but not chronic exposure could cause incapacitation or possible residual injury.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Health Hazard Codes</a:t>
            </a: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Materials that on exposure would cause irritation but only minor residual injury.</a:t>
            </a:r>
          </a:p>
          <a:p>
            <a:r>
              <a:rPr lang="en-US" dirty="0" smtClean="0"/>
              <a:t>0 Materials that on exposure under fire conditions would offer no hazard beyond that of ordinary combustible material.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Reactivity Hazard Codes</a:t>
            </a: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4 Materials that in themselves are readily capable of detonation or of explosive decomposition or reaction at normal temperatures and pressures.</a:t>
            </a: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Reactivity Hazard Codes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3 Materials that in themselves are capable of detonation or explosive decomposition or reaction but require a strong initiating source or which must be heated under confinement before initiation or which react explosively with water.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Reactivity Hazard Codes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 Materials that readily undergo violent chemical change at elevated temperatures and pressures or which react violently with water or which may form explosive mixtures with water.</a:t>
            </a:r>
          </a:p>
          <a:p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Hazards of Chemicals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2 basic types of chemical hazards: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Physical Hazards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Health Hazards</a:t>
            </a:r>
          </a:p>
          <a:p>
            <a:r>
              <a:rPr lang="en-US" dirty="0" smtClean="0"/>
              <a:t>The first rule of Chemical safety is… "Know what you are working with and how to protect yourself and others.“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Reactivity Codes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1775" indent="-231775"/>
            <a:r>
              <a:rPr lang="en-US" dirty="0" smtClean="0"/>
              <a:t>1 Materials that in themselves are normally stable, but which can become unstable at elevated temperatures and pressures.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Reactivity Codes</a:t>
            </a: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0 Materials that in themselves are normally stable, even under fire exposure conditions, and which are not reactive with water.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NFPA Special Hazard Codes</a:t>
            </a: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ACID = Acid Products</a:t>
            </a:r>
          </a:p>
          <a:p>
            <a:r>
              <a:rPr lang="en-US" dirty="0" smtClean="0"/>
              <a:t>ALK = Alkali or Bases</a:t>
            </a:r>
          </a:p>
          <a:p>
            <a:r>
              <a:rPr lang="en-US" dirty="0" smtClean="0"/>
              <a:t>COR = Corrosive Products</a:t>
            </a:r>
          </a:p>
          <a:p>
            <a:r>
              <a:rPr lang="en-US" dirty="0" smtClean="0"/>
              <a:t>OX = Oxidizer</a:t>
            </a:r>
          </a:p>
          <a:p>
            <a:r>
              <a:rPr lang="en-US" dirty="0" smtClean="0"/>
              <a:t>W =Reacts with water </a:t>
            </a:r>
          </a:p>
          <a:p>
            <a:r>
              <a:rPr lang="en-US" dirty="0" smtClean="0"/>
              <a:t>          Radioactive</a:t>
            </a:r>
            <a:endParaRPr lang="en-US" dirty="0"/>
          </a:p>
        </p:txBody>
      </p:sp>
      <p:pic>
        <p:nvPicPr>
          <p:cNvPr id="68612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1404" y="3950383"/>
            <a:ext cx="6350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I do</a:t>
            </a: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Ff there is no label or I cannot read the label?</a:t>
            </a:r>
          </a:p>
          <a:p>
            <a:r>
              <a:rPr lang="en-US" dirty="0" smtClean="0"/>
              <a:t>STOP - do not use the chemical.</a:t>
            </a:r>
          </a:p>
          <a:p>
            <a:r>
              <a:rPr lang="en-US" dirty="0" smtClean="0"/>
              <a:t>TELL your supervisor.</a:t>
            </a:r>
          </a:p>
          <a:p>
            <a:r>
              <a:rPr lang="en-US" dirty="0" smtClean="0"/>
              <a:t>READ the MSDS and have another label put on the container.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Chemicals can be safely used if</a:t>
            </a:r>
            <a:endParaRPr lang="en-US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know the hazards and how to protect yourself.</a:t>
            </a:r>
          </a:p>
          <a:p>
            <a:r>
              <a:rPr lang="en-US" dirty="0" smtClean="0"/>
              <a:t>They are used only for approved purposes.</a:t>
            </a:r>
          </a:p>
          <a:p>
            <a:r>
              <a:rPr lang="en-US" dirty="0" smtClean="0"/>
              <a:t>They are stored properly</a:t>
            </a:r>
            <a:r>
              <a:rPr lang="en-US" dirty="0" smtClean="0"/>
              <a:t> </a:t>
            </a:r>
            <a:r>
              <a:rPr lang="en-US" dirty="0" smtClean="0"/>
              <a:t>you use the correct personal protective equipment.</a:t>
            </a:r>
          </a:p>
          <a:p>
            <a:r>
              <a:rPr lang="en-US" dirty="0" smtClean="0"/>
              <a:t>You </a:t>
            </a:r>
            <a:r>
              <a:rPr lang="en-US" dirty="0" smtClean="0"/>
              <a:t>do not eat in areas where chemicals are </a:t>
            </a:r>
            <a:r>
              <a:rPr lang="en-US" dirty="0" smtClean="0"/>
              <a:t>used.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 smtClean="0"/>
              <a:t>wash immediately if you come in contact with </a:t>
            </a:r>
            <a:r>
              <a:rPr lang="en-US" dirty="0" smtClean="0"/>
              <a:t>chemicals.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Disposal</a:t>
            </a:r>
            <a:endParaRPr lang="en-US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chemical and container must be disposed of properly.</a:t>
            </a:r>
          </a:p>
          <a:p>
            <a:r>
              <a:rPr lang="en-US" dirty="0" smtClean="0"/>
              <a:t>No container is truly "empty" unless properly cleaned.</a:t>
            </a:r>
          </a:p>
          <a:p>
            <a:r>
              <a:rPr lang="en-US" dirty="0" smtClean="0"/>
              <a:t>Follow MSDS requirements for container disposal.</a:t>
            </a:r>
          </a:p>
          <a:p>
            <a:r>
              <a:rPr lang="en-US" dirty="0" smtClean="0"/>
              <a:t>Recycle unused </a:t>
            </a:r>
            <a:r>
              <a:rPr lang="en-US" dirty="0" smtClean="0"/>
              <a:t>chemicals.</a:t>
            </a:r>
            <a:endParaRPr lang="en-US" dirty="0" smtClean="0"/>
          </a:p>
          <a:p>
            <a:r>
              <a:rPr lang="en-US" dirty="0" smtClean="0"/>
              <a:t>Do not place hazardous chemicals in normal trash receptacles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Do not pour chemicals into sinks, onto the ground or in storm </a:t>
            </a:r>
            <a:r>
              <a:rPr lang="en-US" dirty="0" smtClean="0"/>
              <a:t>drains.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 Storage</a:t>
            </a:r>
            <a:endParaRPr lang="en-US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Store incompatible chemicals in separate areas.</a:t>
            </a:r>
          </a:p>
          <a:p>
            <a:r>
              <a:rPr lang="en-US" dirty="0" smtClean="0"/>
              <a:t>Limit the amount of flammable material to the minimum needed.</a:t>
            </a:r>
          </a:p>
          <a:p>
            <a:r>
              <a:rPr lang="en-US" dirty="0" smtClean="0"/>
              <a:t>Store flammable liquids in approved flammable storage lockers.</a:t>
            </a:r>
          </a:p>
          <a:p>
            <a:r>
              <a:rPr lang="en-US" dirty="0" smtClean="0"/>
              <a:t>Store acids in separate flammable storage </a:t>
            </a:r>
            <a:r>
              <a:rPr lang="en-US" dirty="0" smtClean="0"/>
              <a:t>lockers.</a:t>
            </a:r>
            <a:endParaRPr lang="en-US" dirty="0" smtClean="0"/>
          </a:p>
          <a:p>
            <a:r>
              <a:rPr lang="en-US" dirty="0" smtClean="0"/>
              <a:t>Do not store chemicals in a refrigerator used for food </a:t>
            </a:r>
            <a:r>
              <a:rPr lang="en-US" dirty="0" smtClean="0"/>
              <a:t>storage.</a:t>
            </a:r>
            <a:endParaRPr lang="en-US" dirty="0" smtClean="0"/>
          </a:p>
          <a:p>
            <a:r>
              <a:rPr lang="en-US" dirty="0" smtClean="0"/>
              <a:t>Do not store food in refrigerators used for chemical </a:t>
            </a:r>
            <a:r>
              <a:rPr lang="en-US" dirty="0" smtClean="0"/>
              <a:t>storage.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case of an emergency</a:t>
            </a:r>
            <a:endParaRPr 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 the proper Emergency Action Plan.</a:t>
            </a:r>
          </a:p>
          <a:p>
            <a:r>
              <a:rPr lang="en-US" dirty="0" smtClean="0"/>
              <a:t>Evacuate people from the area.</a:t>
            </a:r>
          </a:p>
          <a:p>
            <a:r>
              <a:rPr lang="en-US" dirty="0" smtClean="0"/>
              <a:t>Isolate the area- keep other from entering.</a:t>
            </a:r>
          </a:p>
          <a:p>
            <a:r>
              <a:rPr lang="en-US" dirty="0" smtClean="0"/>
              <a:t>Turn off ignition and heat sources.</a:t>
            </a:r>
          </a:p>
          <a:p>
            <a:r>
              <a:rPr lang="en-US" dirty="0" smtClean="0"/>
              <a:t>Only trained employees are permitted to clean up spills.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Material Safety Data Sheets (MSDS)</a:t>
            </a: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chemical safety information.</a:t>
            </a:r>
          </a:p>
          <a:p>
            <a:r>
              <a:rPr lang="en-US" dirty="0" smtClean="0"/>
              <a:t>Each chemical has a separate MSDS.</a:t>
            </a:r>
          </a:p>
          <a:p>
            <a:r>
              <a:rPr lang="en-US" dirty="0" smtClean="0"/>
              <a:t>MSDS is written by the chemical manufacturer.</a:t>
            </a:r>
          </a:p>
          <a:p>
            <a:r>
              <a:rPr lang="en-US" dirty="0" smtClean="0"/>
              <a:t>MSDS are kept in the workplace for your use.</a:t>
            </a:r>
          </a:p>
          <a:p>
            <a:r>
              <a:rPr lang="en-US" dirty="0" smtClean="0"/>
              <a:t>If you can't find an MSDS, ask your supervisor.</a:t>
            </a:r>
          </a:p>
          <a:p>
            <a:r>
              <a:rPr lang="en-US" dirty="0" smtClean="0"/>
              <a:t>Are </a:t>
            </a:r>
            <a:r>
              <a:rPr lang="en-US" dirty="0" smtClean="0"/>
              <a:t>provided by the chemical manufacturer to provide additional information concerning safe use of the product.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MSDS tells you</a:t>
            </a:r>
            <a:endParaRPr lang="en-US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Common Name and Chemical Name of the material.</a:t>
            </a:r>
          </a:p>
          <a:p>
            <a:r>
              <a:rPr lang="en-US" dirty="0" smtClean="0"/>
              <a:t>Name, address and phone number of the manufacturer.</a:t>
            </a:r>
          </a:p>
          <a:p>
            <a:r>
              <a:rPr lang="en-US" dirty="0" smtClean="0"/>
              <a:t>Emergency phone numbers for immediate hazard information.</a:t>
            </a:r>
          </a:p>
          <a:p>
            <a:r>
              <a:rPr lang="en-US" dirty="0" smtClean="0"/>
              <a:t>Date the MSDS was written.</a:t>
            </a:r>
          </a:p>
          <a:p>
            <a:r>
              <a:rPr lang="en-US" dirty="0" smtClean="0"/>
              <a:t>Hazardous </a:t>
            </a:r>
            <a:r>
              <a:rPr lang="en-US" dirty="0" smtClean="0"/>
              <a:t>ingredients.</a:t>
            </a:r>
            <a:endParaRPr lang="en-US" dirty="0" smtClean="0"/>
          </a:p>
          <a:p>
            <a:r>
              <a:rPr lang="en-US" dirty="0" smtClean="0"/>
              <a:t>Physical </a:t>
            </a:r>
            <a:r>
              <a:rPr lang="en-US" dirty="0" smtClean="0"/>
              <a:t>&amp; Health Hazards of the </a:t>
            </a:r>
            <a:r>
              <a:rPr lang="en-US" dirty="0" smtClean="0"/>
              <a:t>chemicals.</a:t>
            </a:r>
            <a:endParaRPr lang="en-US" dirty="0" smtClean="0"/>
          </a:p>
          <a:p>
            <a:r>
              <a:rPr lang="en-US" dirty="0" smtClean="0"/>
              <a:t>Identification </a:t>
            </a:r>
            <a:r>
              <a:rPr lang="en-US" dirty="0" smtClean="0"/>
              <a:t>of chemical and physical </a:t>
            </a:r>
            <a:r>
              <a:rPr lang="en-US" dirty="0" smtClean="0"/>
              <a:t>properties.</a:t>
            </a:r>
            <a:endParaRPr lang="en-US" dirty="0" smtClean="0"/>
          </a:p>
          <a:p>
            <a:r>
              <a:rPr lang="en-US" dirty="0" smtClean="0"/>
              <a:t>First </a:t>
            </a:r>
            <a:r>
              <a:rPr lang="en-US" dirty="0" smtClean="0"/>
              <a:t>Aid / Emergency </a:t>
            </a:r>
            <a:r>
              <a:rPr lang="en-US" dirty="0" smtClean="0"/>
              <a:t>Information.</a:t>
            </a:r>
            <a:endParaRPr lang="en-US" dirty="0" smtClean="0"/>
          </a:p>
          <a:p>
            <a:r>
              <a:rPr lang="en-US" dirty="0" smtClean="0"/>
              <a:t>Safe </a:t>
            </a:r>
            <a:r>
              <a:rPr lang="en-US" dirty="0" smtClean="0"/>
              <a:t>handling and use </a:t>
            </a:r>
            <a:r>
              <a:rPr lang="en-US" dirty="0" smtClean="0"/>
              <a:t>information.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Hazards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Chemicals are classified as having Physical Hazards if they are:</a:t>
            </a:r>
          </a:p>
          <a:p>
            <a:pPr lvl="1"/>
            <a:r>
              <a:rPr lang="en-US" dirty="0" smtClean="0"/>
              <a:t> Explosive</a:t>
            </a:r>
          </a:p>
          <a:p>
            <a:pPr lvl="1"/>
            <a:r>
              <a:rPr lang="en-US" dirty="0" smtClean="0"/>
              <a:t> Compressed Gas</a:t>
            </a:r>
          </a:p>
          <a:p>
            <a:pPr lvl="1"/>
            <a:r>
              <a:rPr lang="en-US" dirty="0" smtClean="0"/>
              <a:t> Combustible Liquids</a:t>
            </a:r>
          </a:p>
          <a:p>
            <a:pPr lvl="1"/>
            <a:r>
              <a:rPr lang="en-US" dirty="0" smtClean="0"/>
              <a:t> Flammable</a:t>
            </a:r>
          </a:p>
          <a:p>
            <a:pPr lvl="1"/>
            <a:r>
              <a:rPr lang="en-US" dirty="0" smtClean="0"/>
              <a:t> Unstable</a:t>
            </a:r>
          </a:p>
          <a:p>
            <a:pPr lvl="1"/>
            <a:r>
              <a:rPr lang="en-US" dirty="0" smtClean="0"/>
              <a:t> Water Reactive</a:t>
            </a:r>
          </a:p>
          <a:p>
            <a:pPr lvl="1"/>
            <a:r>
              <a:rPr lang="en-US" dirty="0" smtClean="0"/>
              <a:t> Oxidizers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MSDS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 specific hazard information on:</a:t>
            </a:r>
          </a:p>
          <a:p>
            <a:pPr lvl="1"/>
            <a:r>
              <a:rPr lang="en-US" dirty="0" smtClean="0"/>
              <a:t> Fire &amp; Explosion</a:t>
            </a:r>
          </a:p>
          <a:p>
            <a:pPr lvl="1"/>
            <a:r>
              <a:rPr lang="en-US" dirty="0" smtClean="0"/>
              <a:t> Chemical Reactions</a:t>
            </a:r>
          </a:p>
          <a:p>
            <a:pPr lvl="1"/>
            <a:r>
              <a:rPr lang="en-US" dirty="0" smtClean="0"/>
              <a:t> Control Measures </a:t>
            </a:r>
          </a:p>
          <a:p>
            <a:pPr lvl="1"/>
            <a:r>
              <a:rPr lang="en-US" dirty="0" smtClean="0"/>
              <a:t> Health Hazards</a:t>
            </a:r>
          </a:p>
          <a:p>
            <a:pPr lvl="1"/>
            <a:r>
              <a:rPr lang="en-US" dirty="0" smtClean="0"/>
              <a:t> Spill &amp; Leak Procedures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MSDS Fire &amp; Explosion Information</a:t>
            </a: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Material Flash Point, auto-ignition temperature and upper/lower flammability limits.</a:t>
            </a:r>
          </a:p>
          <a:p>
            <a:r>
              <a:rPr lang="en-US" dirty="0" smtClean="0"/>
              <a:t>Fire extinguishing agents to be used.</a:t>
            </a:r>
          </a:p>
          <a:p>
            <a:r>
              <a:rPr lang="en-US" dirty="0" smtClean="0"/>
              <a:t>Fire fighting techniques.</a:t>
            </a:r>
          </a:p>
          <a:p>
            <a:r>
              <a:rPr lang="en-US" dirty="0" smtClean="0"/>
              <a:t>Any unusual fire or explosive hazards.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MSDS Reaction Information</a:t>
            </a: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Stability of chemical.</a:t>
            </a:r>
          </a:p>
          <a:p>
            <a:r>
              <a:rPr lang="en-US" dirty="0" smtClean="0"/>
              <a:t>Conditions and other materials which can cause reactions with the chemical.</a:t>
            </a:r>
          </a:p>
          <a:p>
            <a:r>
              <a:rPr lang="en-US" dirty="0" smtClean="0"/>
              <a:t>Dangerous substances that can be produced when the chemical reacts.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MSDS Control Measures</a:t>
            </a: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Engineering Controls required for safe product use.</a:t>
            </a:r>
          </a:p>
          <a:p>
            <a:r>
              <a:rPr lang="en-US" dirty="0" smtClean="0"/>
              <a:t>Personal protective equipment required for use of product.</a:t>
            </a:r>
          </a:p>
          <a:p>
            <a:r>
              <a:rPr lang="en-US" dirty="0" smtClean="0"/>
              <a:t>Safe storage requirements and guidelines.</a:t>
            </a:r>
          </a:p>
          <a:p>
            <a:r>
              <a:rPr lang="en-US" dirty="0" smtClean="0"/>
              <a:t>Safe handling procedures.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MSDS Health Hazards</a:t>
            </a: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Permissible Exposure and Threshold Limits (PEL &amp; TLV).</a:t>
            </a:r>
          </a:p>
          <a:p>
            <a:r>
              <a:rPr lang="en-US" dirty="0" smtClean="0"/>
              <a:t>Symptoms of exposure.</a:t>
            </a:r>
          </a:p>
          <a:p>
            <a:r>
              <a:rPr lang="en-US" dirty="0" smtClean="0"/>
              <a:t>Routes of entry into the body.</a:t>
            </a:r>
          </a:p>
          <a:p>
            <a:r>
              <a:rPr lang="en-US" dirty="0" smtClean="0"/>
              <a:t>Medical conditions that can be made worse by exposure.</a:t>
            </a:r>
          </a:p>
          <a:p>
            <a:r>
              <a:rPr lang="en-US" dirty="0" smtClean="0"/>
              <a:t>Cancer causing properties.</a:t>
            </a:r>
          </a:p>
          <a:p>
            <a:r>
              <a:rPr lang="en-US" dirty="0" smtClean="0"/>
              <a:t>Emergency &amp; First Aid Procedures.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MSDS Spill &amp; Leak Procedures</a:t>
            </a: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Clean up techniques.</a:t>
            </a:r>
          </a:p>
          <a:p>
            <a:r>
              <a:rPr lang="en-US" dirty="0" smtClean="0"/>
              <a:t>Personal Protective Equipment to be used during cleanup.</a:t>
            </a:r>
          </a:p>
          <a:p>
            <a:r>
              <a:rPr lang="en-US" dirty="0" smtClean="0"/>
              <a:t>Disposal of waste &amp; cleanup material.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Yourself</a:t>
            </a:r>
            <a:endParaRPr lang="en-US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40546"/>
            <a:ext cx="8229600" cy="4350657"/>
          </a:xfrm>
        </p:spPr>
        <p:txBody>
          <a:bodyPr>
            <a:noAutofit/>
          </a:bodyPr>
          <a:lstStyle/>
          <a:p>
            <a:r>
              <a:rPr lang="en-US" dirty="0" smtClean="0"/>
              <a:t>Personal Protective Equipment (PPE) may be needed to protect yourself from chemical hazards.</a:t>
            </a:r>
          </a:p>
          <a:p>
            <a:r>
              <a:rPr lang="en-US" dirty="0" smtClean="0"/>
              <a:t>Use the PPE our Company has required for each chemical.</a:t>
            </a:r>
          </a:p>
          <a:p>
            <a:r>
              <a:rPr lang="en-US" dirty="0" smtClean="0"/>
              <a:t>Check the PPE before use to make sure it is not damaged.</a:t>
            </a:r>
          </a:p>
          <a:p>
            <a:r>
              <a:rPr lang="en-US" dirty="0" smtClean="0"/>
              <a:t>Use face shield and Goggles if there is a splash hazard.</a:t>
            </a:r>
          </a:p>
          <a:p>
            <a:r>
              <a:rPr lang="en-US" dirty="0" smtClean="0"/>
              <a:t>Use the proper respirator for dusts, mists and fumes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 the right gloves when handling </a:t>
            </a:r>
            <a:r>
              <a:rPr lang="en-US" dirty="0" smtClean="0"/>
              <a:t>chemicals.</a:t>
            </a:r>
            <a:endParaRPr lang="en-US" dirty="0" smtClean="0"/>
          </a:p>
          <a:p>
            <a:r>
              <a:rPr lang="en-US" dirty="0" smtClean="0"/>
              <a:t>Properly clean and store your PPE after </a:t>
            </a:r>
            <a:r>
              <a:rPr lang="en-US" dirty="0" smtClean="0"/>
              <a:t>use.</a:t>
            </a:r>
            <a:endParaRPr lang="en-US" dirty="0" smtClean="0"/>
          </a:p>
          <a:p>
            <a:r>
              <a:rPr lang="en-US" dirty="0" smtClean="0"/>
              <a:t>Don't take PPE home - why risk exposing your family?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Stay safe when using chemicals</a:t>
            </a:r>
            <a:endParaRPr lang="en-US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Know what you are working with.</a:t>
            </a:r>
          </a:p>
          <a:p>
            <a:r>
              <a:rPr lang="en-US" dirty="0" smtClean="0"/>
              <a:t>Know where MSDS are located and how to use them.</a:t>
            </a:r>
          </a:p>
          <a:p>
            <a:r>
              <a:rPr lang="en-US" dirty="0" smtClean="0"/>
              <a:t>Ask your supervisor if you have questions.</a:t>
            </a:r>
          </a:p>
          <a:p>
            <a:r>
              <a:rPr lang="en-US" dirty="0" smtClean="0"/>
              <a:t>Only trained employees may use chemicals.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Stay Safe</a:t>
            </a:r>
            <a:endParaRPr lang="en-US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 sure all containers are properly labeled.</a:t>
            </a:r>
          </a:p>
          <a:p>
            <a:r>
              <a:rPr lang="en-US" dirty="0" smtClean="0"/>
              <a:t>Use the proper protective equipment.</a:t>
            </a:r>
          </a:p>
          <a:p>
            <a:r>
              <a:rPr lang="en-US" dirty="0" smtClean="0"/>
              <a:t>Store chemicals only in approved areas.</a:t>
            </a:r>
          </a:p>
          <a:p>
            <a:r>
              <a:rPr lang="en-US" dirty="0" smtClean="0"/>
              <a:t>Immediately report leaks and spills.</a:t>
            </a:r>
          </a:p>
          <a:p>
            <a:r>
              <a:rPr lang="en-US" dirty="0" smtClean="0"/>
              <a:t>Dispose of used chemicals and containers properly.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Hazards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chemicals may be safe by themselves, but become dangerous when in contact with other substances.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Chemicals with Physical Hazards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Used only by trained employees.</a:t>
            </a:r>
          </a:p>
          <a:p>
            <a:r>
              <a:rPr lang="en-US" dirty="0" smtClean="0"/>
              <a:t>Stored in a safe manner.</a:t>
            </a:r>
          </a:p>
          <a:p>
            <a:r>
              <a:rPr lang="en-US" dirty="0" smtClean="0"/>
              <a:t>Never mixed with other chemicals unless by an approved procedure.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Hazards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Chemicals are classified as being a health hazard if they:</a:t>
            </a:r>
          </a:p>
          <a:p>
            <a:pPr lvl="1"/>
            <a:r>
              <a:rPr lang="en-US" dirty="0" smtClean="0"/>
              <a:t>Can cause cancer.</a:t>
            </a:r>
          </a:p>
          <a:p>
            <a:pPr lvl="1"/>
            <a:r>
              <a:rPr lang="en-US" dirty="0" smtClean="0"/>
              <a:t>Are poisonous (toxic).</a:t>
            </a:r>
          </a:p>
          <a:p>
            <a:pPr lvl="1"/>
            <a:r>
              <a:rPr lang="en-US" dirty="0" smtClean="0"/>
              <a:t>Cause harm to your skin, internal organs, or nervous system.</a:t>
            </a:r>
          </a:p>
          <a:p>
            <a:pPr lvl="1"/>
            <a:r>
              <a:rPr lang="en-US" dirty="0" smtClean="0"/>
              <a:t>Are corrosive - such as acids.</a:t>
            </a:r>
          </a:p>
          <a:p>
            <a:pPr lvl="1"/>
            <a:r>
              <a:rPr lang="en-US" dirty="0" smtClean="0"/>
              <a:t>Cause allergic reactions after repeated exposure.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Chemicals can enter the body 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Your lungs if you breath fumes, mists or dust.</a:t>
            </a:r>
          </a:p>
          <a:p>
            <a:r>
              <a:rPr lang="en-US" dirty="0" smtClean="0"/>
              <a:t>Your skin if liquid or dust touches or spills on you or splashes in your eyes.</a:t>
            </a:r>
          </a:p>
          <a:p>
            <a:r>
              <a:rPr lang="en-US" dirty="0" smtClean="0"/>
              <a:t>Your mouth if you eat after handling chemicals.</a:t>
            </a:r>
          </a:p>
          <a:p>
            <a:r>
              <a:rPr lang="en-US" dirty="0" smtClean="0"/>
              <a:t>Accidental swallowing of a chemical.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Effects</a:t>
            </a: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Some chemicals affect specific organs such as your kidneys, liver, reproductive or nervous system.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1875</Words>
  <Application>Microsoft Macintosh PowerPoint</Application>
  <PresentationFormat>On-screen Show (4:3)</PresentationFormat>
  <Paragraphs>267</Paragraphs>
  <Slides>48</Slides>
  <Notes>47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Hazard communication</vt:lpstr>
      <vt:lpstr>We use many chemicals</vt:lpstr>
      <vt:lpstr>Hazards of Chemicals</vt:lpstr>
      <vt:lpstr>Physical Hazards</vt:lpstr>
      <vt:lpstr>Physical Hazards</vt:lpstr>
      <vt:lpstr>Chemicals with Physical Hazards</vt:lpstr>
      <vt:lpstr>Health Hazards</vt:lpstr>
      <vt:lpstr>Ways Chemicals can enter the body </vt:lpstr>
      <vt:lpstr>Health Effects</vt:lpstr>
      <vt:lpstr>Our Written Hazard Communication Program provides</vt:lpstr>
      <vt:lpstr>Our Written Hazard Communication Program</vt:lpstr>
      <vt:lpstr>Labeling of Chemicals</vt:lpstr>
      <vt:lpstr> Labeling of Chemicals</vt:lpstr>
      <vt:lpstr>Uniform Labeling System</vt:lpstr>
      <vt:lpstr>2 Basic “Uniform Labels”</vt:lpstr>
      <vt:lpstr>Uniform Labels</vt:lpstr>
      <vt:lpstr>HMIS &amp; NFPA labels are very similar</vt:lpstr>
      <vt:lpstr>NFPA &amp; HMIS Label Colors</vt:lpstr>
      <vt:lpstr>NFPA Label</vt:lpstr>
      <vt:lpstr>NFPA Flammability Codes</vt:lpstr>
      <vt:lpstr>NFPA Flammability Codes</vt:lpstr>
      <vt:lpstr>NFPA Flammability Codes</vt:lpstr>
      <vt:lpstr>NFPA Flammability Codes</vt:lpstr>
      <vt:lpstr>NFPA Health Hazard Codes</vt:lpstr>
      <vt:lpstr>NFPA Health Hazard Codes</vt:lpstr>
      <vt:lpstr>NFPA Health Hazard Codes</vt:lpstr>
      <vt:lpstr>NFPA Reactivity Hazard Codes</vt:lpstr>
      <vt:lpstr>NFPA Reactivity Hazard Codes</vt:lpstr>
      <vt:lpstr>NFPA Reactivity Hazard Codes</vt:lpstr>
      <vt:lpstr>NFPA Reactivity Codes</vt:lpstr>
      <vt:lpstr>NFPA Reactivity Codes</vt:lpstr>
      <vt:lpstr>NFPA Special Hazard Codes</vt:lpstr>
      <vt:lpstr>What do I do</vt:lpstr>
      <vt:lpstr>Chemicals can be safely used if</vt:lpstr>
      <vt:lpstr>Chemical Disposal</vt:lpstr>
      <vt:lpstr>Safe Storage</vt:lpstr>
      <vt:lpstr>In case of an emergency</vt:lpstr>
      <vt:lpstr>Material Safety Data Sheets (MSDS)</vt:lpstr>
      <vt:lpstr>Each MSDS tells you</vt:lpstr>
      <vt:lpstr>MSDS</vt:lpstr>
      <vt:lpstr>MSDS Fire &amp; Explosion Information</vt:lpstr>
      <vt:lpstr>MSDS Reaction Information</vt:lpstr>
      <vt:lpstr>MSDS Control Measures</vt:lpstr>
      <vt:lpstr>MSDS Health Hazards</vt:lpstr>
      <vt:lpstr>MSDS Spill &amp; Leak Procedures</vt:lpstr>
      <vt:lpstr>Protecting Yourself</vt:lpstr>
      <vt:lpstr>Stay safe when using chemicals</vt:lpstr>
      <vt:lpstr>Stay Safe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Terry Darga</cp:lastModifiedBy>
  <cp:revision>22</cp:revision>
  <dcterms:created xsi:type="dcterms:W3CDTF">2011-07-26T19:15:39Z</dcterms:created>
  <dcterms:modified xsi:type="dcterms:W3CDTF">2011-09-22T21:30:23Z</dcterms:modified>
</cp:coreProperties>
</file>