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261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726B"/>
    <a:srgbClr val="F6A11C"/>
    <a:srgbClr val="3569B2"/>
    <a:srgbClr val="350F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0FB3F-5D58-46EF-86CF-7516A167960B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B407A-B33F-4AF9-AAED-D16E17EBA8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8622D-98DB-4B4E-999F-A92027B72267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72B2BD-3950-47C3-8F3F-E1A45D4C7B4B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cap="all" baseline="0">
                <a:solidFill>
                  <a:srgbClr val="3569B2"/>
                </a:solidFill>
                <a:latin typeface="Lucida San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2278" y="662609"/>
            <a:ext cx="3445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4EE32E-154B-7245-85F5-3E96C5773896}" type="datetimeFigureOut">
              <a:rPr lang="en-US" smtClean="0"/>
              <a:pPr/>
              <a:t>11/02/2011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E940A-B68B-1149-83CF-351CD40EB9A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956" y="168622"/>
            <a:ext cx="8325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956" y="1600200"/>
            <a:ext cx="8229600" cy="3925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7943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6A11C"/>
              </a:buClr>
              <a:buFont typeface="Wingdings" pitchFamily="2" charset="2"/>
              <a:buChar char="q"/>
            </a:pPr>
            <a:endParaRPr lang="en-US" sz="2400" dirty="0">
              <a:latin typeface="Lucida Sans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578982" y="6075553"/>
            <a:ext cx="3621013" cy="650559"/>
            <a:chOff x="2925072" y="484059"/>
            <a:chExt cx="3621013" cy="867412"/>
          </a:xfrm>
        </p:grpSpPr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2925072" y="792328"/>
              <a:ext cx="3621013" cy="515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3569B2"/>
                  </a:solidFill>
                  <a:effectLst/>
                  <a:uLnTx/>
                  <a:uFillTx/>
                  <a:latin typeface="BlairMdITC TT-Medium"/>
                  <a:ea typeface="+mn-ea"/>
                  <a:cs typeface="BlairMdITC TT-Medium"/>
                </a:rPr>
                <a:t>Safety</a:t>
              </a:r>
              <a:r>
                <a:rPr kumimoji="0" lang="en-US" sz="24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3569B2"/>
                  </a:solidFill>
                  <a:effectLst/>
                  <a:uLnTx/>
                  <a:uFillTx/>
                  <a:latin typeface="BlairMdITC TT-Medium"/>
                  <a:ea typeface="+mn-ea"/>
                  <a:cs typeface="BlairMdITC TT-Medium"/>
                </a:rPr>
                <a:t>on</a:t>
              </a:r>
              <a:r>
                <a:rPr kumimoji="0" lang="en-US" sz="3600" b="1" i="0" u="none" strike="noStrike" kern="1200" cap="none" spc="-150" normalizeH="0" baseline="0" noProof="0" dirty="0" smtClean="0">
                  <a:ln>
                    <a:noFill/>
                  </a:ln>
                  <a:solidFill>
                    <a:srgbClr val="3569B2"/>
                  </a:solidFill>
                  <a:effectLst/>
                  <a:uLnTx/>
                  <a:uFillTx/>
                  <a:latin typeface="BlairMdITC TT-Medium"/>
                  <a:ea typeface="+mn-ea"/>
                  <a:cs typeface="BlairMdITC TT-Medium"/>
                </a:rPr>
                <a:t>Call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3569B2"/>
                </a:solidFill>
                <a:effectLst/>
                <a:uLnTx/>
                <a:uFillTx/>
                <a:latin typeface="BlairMdITC TT-Medium"/>
                <a:ea typeface="+mn-ea"/>
                <a:cs typeface="BlairMdITC TT-Medium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rot="16200000">
              <a:off x="5489586" y="539239"/>
              <a:ext cx="867412" cy="757052"/>
            </a:xfrm>
            <a:prstGeom prst="rtTriangle">
              <a:avLst/>
            </a:prstGeom>
            <a:solidFill>
              <a:srgbClr val="F6A1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Content Placeholder 5" descr="HNI_CMYK_DOT.png"/>
          <p:cNvPicPr>
            <a:picLocks noChangeAspect="1"/>
          </p:cNvPicPr>
          <p:nvPr userDrawn="1"/>
        </p:nvPicPr>
        <p:blipFill>
          <a:blip r:embed="rId14"/>
          <a:srcRect l="-20459" r="-20459"/>
          <a:stretch>
            <a:fillRect/>
          </a:stretch>
        </p:blipFill>
        <p:spPr bwMode="auto">
          <a:xfrm>
            <a:off x="190500" y="677863"/>
            <a:ext cx="31273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Font typeface="Wingdings" pitchFamily="2" charset="2"/>
        <a:buNone/>
        <a:defRPr sz="2400" b="1" kern="1200" cap="all" baseline="0">
          <a:solidFill>
            <a:srgbClr val="3569B2"/>
          </a:solidFill>
          <a:latin typeface="Lucida Sans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ts val="0"/>
        </a:spcBef>
        <a:buFont typeface="Arial"/>
        <a:buChar char="•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1pPr>
      <a:lvl2pPr marL="742950" indent="-285750" algn="l" defTabSz="457200" rtl="0" eaLnBrk="1" latinLnBrk="0" hangingPunct="1">
        <a:lnSpc>
          <a:spcPct val="150000"/>
        </a:lnSpc>
        <a:spcBef>
          <a:spcPts val="0"/>
        </a:spcBef>
        <a:buFont typeface="Arial"/>
        <a:buChar char="–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ts val="0"/>
        </a:spcBef>
        <a:buFont typeface="Arial"/>
        <a:buChar char="•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3pPr>
      <a:lvl4pPr marL="1600200" indent="-228600" algn="l" defTabSz="457200" rtl="0" eaLnBrk="1" latinLnBrk="0" hangingPunct="1">
        <a:lnSpc>
          <a:spcPct val="150000"/>
        </a:lnSpc>
        <a:spcBef>
          <a:spcPts val="0"/>
        </a:spcBef>
        <a:buFont typeface="Arial"/>
        <a:buChar char="–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4pPr>
      <a:lvl5pPr marL="2057400" indent="-228600" algn="l" defTabSz="457200" rtl="0" eaLnBrk="1" latinLnBrk="0" hangingPunct="1">
        <a:lnSpc>
          <a:spcPct val="150000"/>
        </a:lnSpc>
        <a:spcBef>
          <a:spcPts val="0"/>
        </a:spcBef>
        <a:buFont typeface="Arial"/>
        <a:buChar char="»"/>
        <a:defRPr sz="2000" kern="1200">
          <a:solidFill>
            <a:srgbClr val="7B726B"/>
          </a:solidFill>
          <a:latin typeface="Lucida Sans Unicode" pitchFamily="34" charset="0"/>
          <a:ea typeface="+mn-ea"/>
          <a:cs typeface="Lucida Sans Unicode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Lucida Sans" pitchFamily="34" charset="0"/>
              </a:rPr>
              <a:t>Hazard identification</a:t>
            </a:r>
            <a:endParaRPr lang="en-US" b="1" dirty="0"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3"/>
          <p:cNvGraphicFramePr>
            <a:graphicFrameLocks noChangeAspect="1"/>
          </p:cNvGraphicFramePr>
          <p:nvPr/>
        </p:nvGraphicFramePr>
        <p:xfrm>
          <a:off x="776748" y="415416"/>
          <a:ext cx="7542213" cy="5656263"/>
        </p:xfrm>
        <a:graphic>
          <a:graphicData uri="http://schemas.openxmlformats.org/presentationml/2006/ole">
            <p:oleObj spid="_x0000_s6146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6096000"/>
            <a:ext cx="78486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Housekeeping, blocked electrical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3"/>
          <p:cNvGraphicFramePr>
            <a:graphicFrameLocks noChangeAspect="1"/>
          </p:cNvGraphicFramePr>
          <p:nvPr/>
        </p:nvGraphicFramePr>
        <p:xfrm>
          <a:off x="838200" y="397954"/>
          <a:ext cx="7542213" cy="5656262"/>
        </p:xfrm>
        <a:graphic>
          <a:graphicData uri="http://schemas.openxmlformats.org/presentationml/2006/ole">
            <p:oleObj spid="_x0000_s7170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0" y="6096000"/>
            <a:ext cx="77724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Housekeeping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791496" y="383206"/>
          <a:ext cx="7542213" cy="5656262"/>
        </p:xfrm>
        <a:graphic>
          <a:graphicData uri="http://schemas.openxmlformats.org/presentationml/2006/ole">
            <p:oleObj spid="_x0000_s8194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6096000"/>
            <a:ext cx="78486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Extinguishers, blocked by 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844708" y="321754"/>
          <a:ext cx="7542212" cy="5656262"/>
        </p:xfrm>
        <a:graphic>
          <a:graphicData uri="http://schemas.openxmlformats.org/presentationml/2006/ole">
            <p:oleObj spid="_x0000_s9218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0" y="6096000"/>
            <a:ext cx="77724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Extension cords, household cord?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806244" y="400668"/>
          <a:ext cx="7542213" cy="5656263"/>
        </p:xfrm>
        <a:graphic>
          <a:graphicData uri="http://schemas.openxmlformats.org/presentationml/2006/ole">
            <p:oleObj spid="_x0000_s10242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6096000"/>
            <a:ext cx="7769225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Powered Industrial Trucks various hazards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/>
        </p:nvGraphicFramePr>
        <p:xfrm>
          <a:off x="791496" y="644683"/>
          <a:ext cx="7542213" cy="5075237"/>
        </p:xfrm>
        <a:graphic>
          <a:graphicData uri="http://schemas.openxmlformats.org/presentationml/2006/ole">
            <p:oleObj spid="_x0000_s11266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5867400"/>
            <a:ext cx="7769225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806717" y="353952"/>
          <a:ext cx="7542212" cy="5656263"/>
        </p:xfrm>
        <a:graphic>
          <a:graphicData uri="http://schemas.openxmlformats.org/presentationml/2006/ole">
            <p:oleObj spid="_x0000_s12290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30044" y="6096000"/>
            <a:ext cx="7769225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Electrical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838200" y="353710"/>
          <a:ext cx="7542213" cy="5656262"/>
        </p:xfrm>
        <a:graphic>
          <a:graphicData uri="http://schemas.openxmlformats.org/presentationml/2006/ole">
            <p:oleObj spid="_x0000_s13314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0" y="6096000"/>
            <a:ext cx="7769225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820532" y="383206"/>
          <a:ext cx="7542212" cy="5656262"/>
        </p:xfrm>
        <a:graphic>
          <a:graphicData uri="http://schemas.openxmlformats.org/presentationml/2006/ole">
            <p:oleObj spid="_x0000_s14338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30044" y="6096000"/>
            <a:ext cx="77724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Electrical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://safetycenter.navy.mil/photo/images/photo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6323" y="586103"/>
            <a:ext cx="6800850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28252" y="5882148"/>
            <a:ext cx="5872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7B726B"/>
                </a:solidFill>
                <a:latin typeface="Lucida Sans Unicode" pitchFamily="34" charset="0"/>
                <a:cs typeface="Lucida Sans Unicode" pitchFamily="34" charset="0"/>
              </a:rPr>
              <a:t>Securing loads while working under them…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Safety has an impact on every thing we do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316" y="273675"/>
            <a:ext cx="7934785" cy="613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://safetycenter.navy.mil/photo/images/photo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398" y="371428"/>
            <a:ext cx="7689441" cy="576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Complying with the standards, </a:t>
            </a:r>
            <a:br>
              <a:rPr lang="en-US" dirty="0" smtClean="0"/>
            </a:br>
            <a:r>
              <a:rPr lang="en-US" dirty="0" smtClean="0"/>
              <a:t>we keep OSHA happy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Inspect your workplace…and correct!</a:t>
            </a:r>
          </a:p>
          <a:p>
            <a:r>
              <a:rPr lang="en-US" dirty="0" smtClean="0"/>
              <a:t>Train your workers…and document!</a:t>
            </a:r>
          </a:p>
          <a:p>
            <a:r>
              <a:rPr lang="en-US" dirty="0" smtClean="0"/>
              <a:t>Discipline the bad actors…and document!</a:t>
            </a:r>
          </a:p>
          <a:p>
            <a:r>
              <a:rPr lang="en-US" dirty="0" smtClean="0"/>
              <a:t>Provide safe equipment.</a:t>
            </a:r>
          </a:p>
          <a:p>
            <a:r>
              <a:rPr lang="en-US" dirty="0" smtClean="0"/>
              <a:t>Insist on a clean shop.</a:t>
            </a:r>
          </a:p>
          <a:p>
            <a:r>
              <a:rPr lang="en-US" dirty="0" smtClean="0"/>
              <a:t>Get rid of the junk!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OSHA violations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96956" y="1511712"/>
            <a:ext cx="8229600" cy="3925957"/>
          </a:xfrm>
        </p:spPr>
        <p:txBody>
          <a:bodyPr/>
          <a:lstStyle/>
          <a:p>
            <a:r>
              <a:rPr lang="en-US" dirty="0" smtClean="0"/>
              <a:t>Lack of MSDS sheets and Hazard Communication program.</a:t>
            </a:r>
          </a:p>
          <a:p>
            <a:r>
              <a:rPr lang="en-US" dirty="0" smtClean="0"/>
              <a:t>Lack of a PPE program, respiratory.</a:t>
            </a:r>
          </a:p>
          <a:p>
            <a:r>
              <a:rPr lang="en-US" dirty="0" smtClean="0"/>
              <a:t>Lock out tag out, jack stands and key control.</a:t>
            </a:r>
          </a:p>
          <a:p>
            <a:r>
              <a:rPr lang="en-US" dirty="0" smtClean="0"/>
              <a:t>Electrical- bad cords cause death.</a:t>
            </a:r>
          </a:p>
          <a:p>
            <a:r>
              <a:rPr lang="en-US" dirty="0" smtClean="0"/>
              <a:t>Forklift – certify your operators, seatbelts.</a:t>
            </a:r>
          </a:p>
          <a:p>
            <a:r>
              <a:rPr lang="en-US" dirty="0" smtClean="0"/>
              <a:t>Fall protection over 4 feet.</a:t>
            </a:r>
          </a:p>
          <a:p>
            <a:r>
              <a:rPr lang="en-US" dirty="0" smtClean="0"/>
              <a:t>Tools, eyewash, first aid kits, chemical labeling.</a:t>
            </a:r>
          </a:p>
          <a:p>
            <a:r>
              <a:rPr lang="en-US" dirty="0" smtClean="0"/>
              <a:t>Emergency plan.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to identify hazardous situations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And you will…</a:t>
            </a:r>
          </a:p>
          <a:p>
            <a:r>
              <a:rPr lang="en-US" dirty="0" smtClean="0"/>
              <a:t>Prevent Incidents.</a:t>
            </a:r>
          </a:p>
          <a:p>
            <a:r>
              <a:rPr lang="en-US" dirty="0" smtClean="0"/>
              <a:t>Cut insurance costs.</a:t>
            </a:r>
          </a:p>
          <a:p>
            <a:r>
              <a:rPr lang="en-US" dirty="0" smtClean="0"/>
              <a:t>Cut indirect costs.</a:t>
            </a:r>
          </a:p>
          <a:p>
            <a:r>
              <a:rPr lang="en-US" dirty="0" smtClean="0"/>
              <a:t>Provide a safe place for our employees.</a:t>
            </a:r>
          </a:p>
          <a:p>
            <a:r>
              <a:rPr lang="en-US" dirty="0" smtClean="0"/>
              <a:t>Interest future clients through reputation.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762000" y="275962"/>
          <a:ext cx="7542213" cy="5656262"/>
        </p:xfrm>
        <a:graphic>
          <a:graphicData uri="http://schemas.openxmlformats.org/presentationml/2006/ole">
            <p:oleObj spid="_x0000_s2050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6019800"/>
            <a:ext cx="7769225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Chemical Storage, Pringles can?, labeling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776748" y="338962"/>
          <a:ext cx="7542213" cy="5656262"/>
        </p:xfrm>
        <a:graphic>
          <a:graphicData uri="http://schemas.openxmlformats.org/presentationml/2006/ole">
            <p:oleObj spid="_x0000_s3074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6096000"/>
            <a:ext cx="78486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Chocking of wheels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821562" y="456946"/>
          <a:ext cx="7542212" cy="5656262"/>
        </p:xfrm>
        <a:graphic>
          <a:graphicData uri="http://schemas.openxmlformats.org/presentationml/2006/ole">
            <p:oleObj spid="_x0000_s4098" name="Clip" r:id="rId3" imgW="12190476" imgH="91428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3"/>
          <p:cNvGraphicFramePr>
            <a:graphicFrameLocks noChangeAspect="1"/>
          </p:cNvGraphicFramePr>
          <p:nvPr/>
        </p:nvGraphicFramePr>
        <p:xfrm>
          <a:off x="791496" y="383206"/>
          <a:ext cx="7542213" cy="5656262"/>
        </p:xfrm>
        <a:graphic>
          <a:graphicData uri="http://schemas.openxmlformats.org/presentationml/2006/ole">
            <p:oleObj spid="_x0000_s5122" name="Clip" r:id="rId3" imgW="12190476" imgH="9142857" progId="">
              <p:embed/>
            </p:oleObj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9540" y="6096000"/>
            <a:ext cx="7848600" cy="45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B726B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Electrical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193</Words>
  <Application>Microsoft Office PowerPoint</Application>
  <PresentationFormat>On-screen Show (4:3)</PresentationFormat>
  <Paragraphs>40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Clip</vt:lpstr>
      <vt:lpstr>Hazard identification</vt:lpstr>
      <vt:lpstr>Safety has an impact on every thing we do</vt:lpstr>
      <vt:lpstr>By Complying with the standards,  we keep OSHA happy</vt:lpstr>
      <vt:lpstr>Common OSHA violations</vt:lpstr>
      <vt:lpstr>learn to identify hazardous situations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University of Miami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Natalizio</dc:creator>
  <cp:lastModifiedBy>HNI</cp:lastModifiedBy>
  <cp:revision>17</cp:revision>
  <dcterms:created xsi:type="dcterms:W3CDTF">2011-07-26T19:15:39Z</dcterms:created>
  <dcterms:modified xsi:type="dcterms:W3CDTF">2011-11-02T20:40:21Z</dcterms:modified>
</cp:coreProperties>
</file>