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9"/>
  </p:notesMasterIdLst>
  <p:sldIdLst>
    <p:sldId id="258" r:id="rId2"/>
    <p:sldId id="261" r:id="rId3"/>
    <p:sldId id="262" r:id="rId4"/>
    <p:sldId id="263" r:id="rId5"/>
    <p:sldId id="264" r:id="rId6"/>
    <p:sldId id="266" r:id="rId7"/>
    <p:sldId id="268" r:id="rId8"/>
    <p:sldId id="269" r:id="rId9"/>
    <p:sldId id="270" r:id="rId10"/>
    <p:sldId id="271" r:id="rId11"/>
    <p:sldId id="273" r:id="rId12"/>
    <p:sldId id="274" r:id="rId13"/>
    <p:sldId id="275" r:id="rId14"/>
    <p:sldId id="276" r:id="rId15"/>
    <p:sldId id="278" r:id="rId16"/>
    <p:sldId id="279" r:id="rId17"/>
    <p:sldId id="280" r:id="rId18"/>
    <p:sldId id="281" r:id="rId19"/>
    <p:sldId id="283" r:id="rId20"/>
    <p:sldId id="284" r:id="rId21"/>
    <p:sldId id="285" r:id="rId22"/>
    <p:sldId id="286" r:id="rId23"/>
    <p:sldId id="287" r:id="rId24"/>
    <p:sldId id="288" r:id="rId25"/>
    <p:sldId id="289" r:id="rId26"/>
    <p:sldId id="291" r:id="rId27"/>
    <p:sldId id="292" r:id="rId28"/>
    <p:sldId id="293" r:id="rId29"/>
    <p:sldId id="295" r:id="rId30"/>
    <p:sldId id="296" r:id="rId31"/>
    <p:sldId id="297" r:id="rId32"/>
    <p:sldId id="298" r:id="rId33"/>
    <p:sldId id="299" r:id="rId34"/>
    <p:sldId id="300" r:id="rId35"/>
    <p:sldId id="301" r:id="rId36"/>
    <p:sldId id="302" r:id="rId37"/>
    <p:sldId id="303" r:id="rId38"/>
    <p:sldId id="304" r:id="rId39"/>
    <p:sldId id="305" r:id="rId40"/>
    <p:sldId id="306" r:id="rId41"/>
    <p:sldId id="307" r:id="rId42"/>
    <p:sldId id="308" r:id="rId43"/>
    <p:sldId id="309" r:id="rId44"/>
    <p:sldId id="310" r:id="rId45"/>
    <p:sldId id="311" r:id="rId46"/>
    <p:sldId id="312" r:id="rId47"/>
    <p:sldId id="313" r:id="rId4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A11C"/>
    <a:srgbClr val="3569B2"/>
    <a:srgbClr val="7B726B"/>
    <a:srgbClr val="350FB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9" d="100"/>
          <a:sy n="69" d="100"/>
        </p:scale>
        <p:origin x="-54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415F37-F200-4CB0-B925-9BE9CC5CE436}" type="datetimeFigureOut">
              <a:rPr lang="en-US" smtClean="0"/>
              <a:pPr/>
              <a:t>10/31/2011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9792D1-8C41-4BEB-8A5A-87D13D4549D1}"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spect="1" noChangeArrowheads="1" noTextEdit="1"/>
          </p:cNvSpPr>
          <p:nvPr>
            <p:ph type="sldImg"/>
          </p:nvPr>
        </p:nvSpPr>
        <p:spPr>
          <a:xfrm>
            <a:off x="1150938" y="692150"/>
            <a:ext cx="4556125" cy="3416300"/>
          </a:xfrm>
          <a:ln cap="flat"/>
        </p:spPr>
      </p:sp>
      <p:sp>
        <p:nvSpPr>
          <p:cNvPr id="717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xfrm>
            <a:off x="1150938" y="692150"/>
            <a:ext cx="4556125" cy="3416300"/>
          </a:xfrm>
          <a:ln cap="flat"/>
        </p:spPr>
      </p:sp>
      <p:sp>
        <p:nvSpPr>
          <p:cNvPr id="3174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xfrm>
            <a:off x="1150938" y="692150"/>
            <a:ext cx="4556125" cy="3416300"/>
          </a:xfrm>
          <a:ln cap="flat"/>
        </p:spPr>
      </p:sp>
      <p:sp>
        <p:nvSpPr>
          <p:cNvPr id="3379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1150938" y="692150"/>
            <a:ext cx="4556125" cy="3416300"/>
          </a:xfrm>
          <a:ln cap="flat"/>
        </p:spPr>
      </p:sp>
      <p:sp>
        <p:nvSpPr>
          <p:cNvPr id="3584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xfrm>
            <a:off x="1150938" y="692150"/>
            <a:ext cx="4556125" cy="3416300"/>
          </a:xfrm>
          <a:ln cap="flat"/>
        </p:spPr>
      </p:sp>
      <p:sp>
        <p:nvSpPr>
          <p:cNvPr id="3789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xfrm>
            <a:off x="1150938" y="692150"/>
            <a:ext cx="4556125" cy="3416300"/>
          </a:xfrm>
          <a:ln cap="flat"/>
        </p:spPr>
      </p:sp>
      <p:sp>
        <p:nvSpPr>
          <p:cNvPr id="4198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xfrm>
            <a:off x="1150938" y="692150"/>
            <a:ext cx="4556125" cy="3416300"/>
          </a:xfrm>
          <a:ln cap="flat"/>
        </p:spPr>
      </p:sp>
      <p:sp>
        <p:nvSpPr>
          <p:cNvPr id="4403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1150938" y="692150"/>
            <a:ext cx="4556125" cy="3416300"/>
          </a:xfrm>
          <a:ln cap="flat"/>
        </p:spPr>
      </p:sp>
      <p:sp>
        <p:nvSpPr>
          <p:cNvPr id="4608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1150938" y="692150"/>
            <a:ext cx="4556125" cy="3416300"/>
          </a:xfrm>
          <a:ln cap="flat"/>
        </p:spPr>
      </p:sp>
      <p:sp>
        <p:nvSpPr>
          <p:cNvPr id="4813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1150938" y="692150"/>
            <a:ext cx="4556125" cy="3416300"/>
          </a:xfrm>
          <a:ln cap="flat"/>
        </p:spPr>
      </p:sp>
      <p:sp>
        <p:nvSpPr>
          <p:cNvPr id="5222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1150938" y="692150"/>
            <a:ext cx="4556125" cy="3416300"/>
          </a:xfrm>
          <a:ln cap="flat"/>
        </p:spPr>
      </p:sp>
      <p:sp>
        <p:nvSpPr>
          <p:cNvPr id="5427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spect="1" noChangeArrowheads="1" noTextEdit="1"/>
          </p:cNvSpPr>
          <p:nvPr>
            <p:ph type="sldImg"/>
          </p:nvPr>
        </p:nvSpPr>
        <p:spPr>
          <a:xfrm>
            <a:off x="1150938" y="692150"/>
            <a:ext cx="4556125" cy="3416300"/>
          </a:xfrm>
          <a:ln cap="flat"/>
        </p:spPr>
      </p:sp>
      <p:sp>
        <p:nvSpPr>
          <p:cNvPr id="9219"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50938" y="692150"/>
            <a:ext cx="4556125" cy="3416300"/>
          </a:xfrm>
          <a:ln cap="flat"/>
        </p:spPr>
      </p:sp>
      <p:sp>
        <p:nvSpPr>
          <p:cNvPr id="5632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150938" y="692150"/>
            <a:ext cx="4556125" cy="3416300"/>
          </a:xfrm>
          <a:ln cap="flat"/>
        </p:spPr>
      </p:sp>
      <p:sp>
        <p:nvSpPr>
          <p:cNvPr id="5837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150938" y="692150"/>
            <a:ext cx="4556125" cy="3416300"/>
          </a:xfrm>
          <a:ln cap="flat"/>
        </p:spPr>
      </p:sp>
      <p:sp>
        <p:nvSpPr>
          <p:cNvPr id="60419"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150938" y="692150"/>
            <a:ext cx="4556125" cy="3416300"/>
          </a:xfrm>
          <a:ln cap="flat"/>
        </p:spPr>
      </p:sp>
      <p:sp>
        <p:nvSpPr>
          <p:cNvPr id="6246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1150938" y="692150"/>
            <a:ext cx="4556125" cy="3416300"/>
          </a:xfrm>
          <a:ln cap="flat"/>
        </p:spPr>
      </p:sp>
      <p:sp>
        <p:nvSpPr>
          <p:cNvPr id="6451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150938" y="692150"/>
            <a:ext cx="4556125" cy="3416300"/>
          </a:xfrm>
          <a:ln cap="flat"/>
        </p:spPr>
      </p:sp>
      <p:sp>
        <p:nvSpPr>
          <p:cNvPr id="6861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150938" y="692150"/>
            <a:ext cx="4556125" cy="3416300"/>
          </a:xfrm>
          <a:ln cap="flat"/>
        </p:spPr>
      </p:sp>
      <p:sp>
        <p:nvSpPr>
          <p:cNvPr id="70659"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150938" y="692150"/>
            <a:ext cx="4556125" cy="3416300"/>
          </a:xfrm>
          <a:ln cap="flat"/>
        </p:spPr>
      </p:sp>
      <p:sp>
        <p:nvSpPr>
          <p:cNvPr id="7270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150938" y="692150"/>
            <a:ext cx="4556125" cy="3416300"/>
          </a:xfrm>
          <a:ln cap="flat"/>
        </p:spPr>
      </p:sp>
      <p:sp>
        <p:nvSpPr>
          <p:cNvPr id="7680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1150938" y="692150"/>
            <a:ext cx="4556125" cy="3416300"/>
          </a:xfrm>
          <a:ln cap="flat"/>
        </p:spPr>
      </p:sp>
      <p:sp>
        <p:nvSpPr>
          <p:cNvPr id="7885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ChangeArrowheads="1" noTextEdit="1"/>
          </p:cNvSpPr>
          <p:nvPr>
            <p:ph type="sldImg"/>
          </p:nvPr>
        </p:nvSpPr>
        <p:spPr>
          <a:xfrm>
            <a:off x="1150938" y="692150"/>
            <a:ext cx="4556125" cy="3416300"/>
          </a:xfrm>
          <a:ln cap="flat"/>
        </p:spPr>
      </p:sp>
      <p:sp>
        <p:nvSpPr>
          <p:cNvPr id="1126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1150938" y="692150"/>
            <a:ext cx="4556125" cy="3416300"/>
          </a:xfrm>
          <a:ln cap="flat"/>
        </p:spPr>
      </p:sp>
      <p:sp>
        <p:nvSpPr>
          <p:cNvPr id="80899"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xfrm>
            <a:off x="1150938" y="692150"/>
            <a:ext cx="4556125" cy="3416300"/>
          </a:xfrm>
          <a:ln cap="flat"/>
        </p:spPr>
      </p:sp>
      <p:sp>
        <p:nvSpPr>
          <p:cNvPr id="8294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1150938" y="692150"/>
            <a:ext cx="4556125" cy="3416300"/>
          </a:xfrm>
          <a:ln cap="flat"/>
        </p:spPr>
      </p:sp>
      <p:sp>
        <p:nvSpPr>
          <p:cNvPr id="8499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xfrm>
            <a:off x="1150938" y="692150"/>
            <a:ext cx="4556125" cy="3416300"/>
          </a:xfrm>
          <a:ln cap="flat"/>
        </p:spPr>
      </p:sp>
      <p:sp>
        <p:nvSpPr>
          <p:cNvPr id="8704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xfrm>
            <a:off x="1150938" y="692150"/>
            <a:ext cx="4556125" cy="3416300"/>
          </a:xfrm>
          <a:ln cap="flat"/>
        </p:spPr>
      </p:sp>
      <p:sp>
        <p:nvSpPr>
          <p:cNvPr id="8909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xfrm>
            <a:off x="1150938" y="692150"/>
            <a:ext cx="4556125" cy="3416300"/>
          </a:xfrm>
          <a:ln cap="flat"/>
        </p:spPr>
      </p:sp>
      <p:sp>
        <p:nvSpPr>
          <p:cNvPr id="91139"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xfrm>
            <a:off x="1150938" y="692150"/>
            <a:ext cx="4556125" cy="3416300"/>
          </a:xfrm>
          <a:ln cap="flat"/>
        </p:spPr>
      </p:sp>
      <p:sp>
        <p:nvSpPr>
          <p:cNvPr id="9318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xfrm>
            <a:off x="1150938" y="692150"/>
            <a:ext cx="4556125" cy="3416300"/>
          </a:xfrm>
          <a:ln cap="flat"/>
        </p:spPr>
      </p:sp>
      <p:sp>
        <p:nvSpPr>
          <p:cNvPr id="9523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xfrm>
            <a:off x="1150938" y="692150"/>
            <a:ext cx="4556125" cy="3416300"/>
          </a:xfrm>
          <a:ln cap="flat"/>
        </p:spPr>
      </p:sp>
      <p:sp>
        <p:nvSpPr>
          <p:cNvPr id="9728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xfrm>
            <a:off x="1150938" y="692150"/>
            <a:ext cx="4556125" cy="3416300"/>
          </a:xfrm>
          <a:ln cap="flat"/>
        </p:spPr>
      </p:sp>
      <p:sp>
        <p:nvSpPr>
          <p:cNvPr id="9933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xfrm>
            <a:off x="1150938" y="692150"/>
            <a:ext cx="4556125" cy="3416300"/>
          </a:xfrm>
          <a:ln cap="flat"/>
        </p:spPr>
      </p:sp>
      <p:sp>
        <p:nvSpPr>
          <p:cNvPr id="1331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xfrm>
            <a:off x="1150938" y="692150"/>
            <a:ext cx="4556125" cy="3416300"/>
          </a:xfrm>
          <a:ln cap="flat"/>
        </p:spPr>
      </p:sp>
      <p:sp>
        <p:nvSpPr>
          <p:cNvPr id="101379"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xfrm>
            <a:off x="1150938" y="692150"/>
            <a:ext cx="4556125" cy="3416300"/>
          </a:xfrm>
          <a:ln cap="flat"/>
        </p:spPr>
      </p:sp>
      <p:sp>
        <p:nvSpPr>
          <p:cNvPr id="10342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xfrm>
            <a:off x="1150938" y="692150"/>
            <a:ext cx="4556125" cy="3416300"/>
          </a:xfrm>
          <a:ln cap="flat"/>
        </p:spPr>
      </p:sp>
      <p:sp>
        <p:nvSpPr>
          <p:cNvPr id="10547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150938" y="692150"/>
            <a:ext cx="4556125" cy="3416300"/>
          </a:xfrm>
          <a:ln cap="flat"/>
        </p:spPr>
      </p:sp>
      <p:sp>
        <p:nvSpPr>
          <p:cNvPr id="10752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xfrm>
            <a:off x="1150938" y="692150"/>
            <a:ext cx="4556125" cy="3416300"/>
          </a:xfrm>
          <a:ln cap="flat"/>
        </p:spPr>
      </p:sp>
      <p:sp>
        <p:nvSpPr>
          <p:cNvPr id="10957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xfrm>
            <a:off x="1150938" y="692150"/>
            <a:ext cx="4556125" cy="3416300"/>
          </a:xfrm>
          <a:ln cap="flat"/>
        </p:spPr>
      </p:sp>
      <p:sp>
        <p:nvSpPr>
          <p:cNvPr id="111619"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xfrm>
            <a:off x="1150938" y="692150"/>
            <a:ext cx="4556125" cy="3416300"/>
          </a:xfrm>
          <a:ln cap="flat"/>
        </p:spPr>
      </p:sp>
      <p:sp>
        <p:nvSpPr>
          <p:cNvPr id="11366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ChangeArrowheads="1" noTextEdit="1"/>
          </p:cNvSpPr>
          <p:nvPr>
            <p:ph type="sldImg"/>
          </p:nvPr>
        </p:nvSpPr>
        <p:spPr>
          <a:xfrm>
            <a:off x="1150938" y="692150"/>
            <a:ext cx="4556125" cy="3416300"/>
          </a:xfrm>
          <a:ln cap="flat"/>
        </p:spPr>
      </p:sp>
      <p:sp>
        <p:nvSpPr>
          <p:cNvPr id="17411"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xfrm>
            <a:off x="1150938" y="692150"/>
            <a:ext cx="4556125" cy="3416300"/>
          </a:xfrm>
          <a:ln cap="flat"/>
        </p:spPr>
      </p:sp>
      <p:sp>
        <p:nvSpPr>
          <p:cNvPr id="21507"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xfrm>
            <a:off x="1150938" y="692150"/>
            <a:ext cx="4556125" cy="3416300"/>
          </a:xfrm>
          <a:ln cap="flat"/>
        </p:spPr>
      </p:sp>
      <p:sp>
        <p:nvSpPr>
          <p:cNvPr id="23555"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xfrm>
            <a:off x="1150938" y="692150"/>
            <a:ext cx="4556125" cy="3416300"/>
          </a:xfrm>
          <a:ln cap="flat"/>
        </p:spPr>
      </p:sp>
      <p:sp>
        <p:nvSpPr>
          <p:cNvPr id="25603" name="Rectangle 3"/>
          <p:cNvSpPr>
            <a:spLocks noGrp="1" noChangeArrowheads="1"/>
          </p:cNvSpPr>
          <p:nvPr>
            <p:ph type="body" idx="1"/>
          </p:nvPr>
        </p:nvSpPr>
        <p:spPr>
          <a:ln/>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150938" y="692150"/>
            <a:ext cx="4556125" cy="3416300"/>
          </a:xfrm>
          <a:ln cap="flat"/>
        </p:spPr>
      </p:sp>
      <p:sp>
        <p:nvSpPr>
          <p:cNvPr id="27651" name="Rectangle 3"/>
          <p:cNvSpPr>
            <a:spLocks noGrp="1" noChangeArrowheads="1"/>
          </p:cNvSpPr>
          <p:nvPr>
            <p:ph type="body" idx="1"/>
          </p:nvPr>
        </p:nvSpPr>
        <p:spPr>
          <a:ln/>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ormAutofit/>
          </a:bodyPr>
          <a:lstStyle>
            <a:lvl1pPr>
              <a:defRPr sz="4000" cap="all" baseline="0">
                <a:solidFill>
                  <a:srgbClr val="3569B2"/>
                </a:solidFill>
                <a:latin typeface="Lucida Sans"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7" name="TextBox 6"/>
          <p:cNvSpPr txBox="1"/>
          <p:nvPr userDrawn="1"/>
        </p:nvSpPr>
        <p:spPr>
          <a:xfrm>
            <a:off x="172278" y="662609"/>
            <a:ext cx="344557" cy="369332"/>
          </a:xfrm>
          <a:prstGeom prst="rect">
            <a:avLst/>
          </a:prstGeom>
          <a:solidFill>
            <a:schemeClr val="bg1"/>
          </a:solidFill>
        </p:spPr>
        <p:txBody>
          <a:bodyPr wrap="square" rtlCol="0">
            <a:spAutoFit/>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10/31/2011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10/31/2011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10/31/2011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10/31/2011</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10/31/2011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10/31/2011</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10/31/2011</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10/31/2011</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10/31/2011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A4EE32E-154B-7245-85F5-3E96C5773896}" type="datetimeFigureOut">
              <a:rPr lang="en-US" smtClean="0"/>
              <a:pPr/>
              <a:t>10/31/2011</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AFE940A-B68B-1149-83CF-351CD40EB9A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6956" y="168622"/>
            <a:ext cx="832595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96956" y="1600200"/>
            <a:ext cx="8229600" cy="3925957"/>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TextBox 11"/>
          <p:cNvSpPr txBox="1"/>
          <p:nvPr userDrawn="1"/>
        </p:nvSpPr>
        <p:spPr>
          <a:xfrm>
            <a:off x="0" y="579434"/>
            <a:ext cx="457200" cy="461665"/>
          </a:xfrm>
          <a:prstGeom prst="rect">
            <a:avLst/>
          </a:prstGeom>
          <a:noFill/>
        </p:spPr>
        <p:txBody>
          <a:bodyPr wrap="square" rtlCol="0">
            <a:spAutoFit/>
          </a:bodyPr>
          <a:lstStyle/>
          <a:p>
            <a:pPr>
              <a:buClr>
                <a:srgbClr val="F6A11C"/>
              </a:buClr>
              <a:buFont typeface="Wingdings" pitchFamily="2" charset="2"/>
              <a:buChar char="q"/>
            </a:pPr>
            <a:endParaRPr lang="en-US" sz="2400" dirty="0">
              <a:latin typeface="Lucida Sans" pitchFamily="34" charset="0"/>
            </a:endParaRPr>
          </a:p>
        </p:txBody>
      </p:sp>
      <p:grpSp>
        <p:nvGrpSpPr>
          <p:cNvPr id="13" name="Group 12"/>
          <p:cNvGrpSpPr/>
          <p:nvPr userDrawn="1"/>
        </p:nvGrpSpPr>
        <p:grpSpPr>
          <a:xfrm>
            <a:off x="5578982" y="6075553"/>
            <a:ext cx="3621013" cy="650559"/>
            <a:chOff x="2925072" y="484059"/>
            <a:chExt cx="3621013" cy="867412"/>
          </a:xfrm>
        </p:grpSpPr>
        <p:sp>
          <p:nvSpPr>
            <p:cNvPr id="14" name="Subtitle 2"/>
            <p:cNvSpPr txBox="1">
              <a:spLocks/>
            </p:cNvSpPr>
            <p:nvPr/>
          </p:nvSpPr>
          <p:spPr>
            <a:xfrm>
              <a:off x="2925072" y="792328"/>
              <a:ext cx="3621013" cy="515507"/>
            </a:xfrm>
            <a:prstGeom prst="rect">
              <a:avLst/>
            </a:prstGeom>
          </p:spPr>
          <p:txBody>
            <a:bodyPr vert="horz" lIns="91440" tIns="45720" rIns="91440" bIns="45720" rtlCol="0">
              <a:normAutofit fontScale="62500" lnSpcReduction="20000"/>
            </a:bodyPr>
            <a:lstStyle/>
            <a:p>
              <a:pPr marL="0" marR="0" lvl="0" indent="0" algn="ctr" defTabSz="457200" rtl="0" eaLnBrk="1" fontAlgn="auto" latinLnBrk="0" hangingPunct="1">
                <a:lnSpc>
                  <a:spcPct val="100000"/>
                </a:lnSpc>
                <a:spcBef>
                  <a:spcPct val="20000"/>
                </a:spcBef>
                <a:spcAft>
                  <a:spcPts val="0"/>
                </a:spcAft>
                <a:buClrTx/>
                <a:buSzTx/>
                <a:buFont typeface="Arial"/>
                <a:buNone/>
                <a:tabLst/>
                <a:defRPr/>
              </a:pPr>
              <a:r>
                <a:rPr kumimoji="0" lang="en-US" sz="3600" b="1" i="0" u="none" strike="noStrike" kern="1200" cap="none" spc="-150" normalizeH="0" baseline="0" noProof="0" dirty="0" smtClean="0">
                  <a:ln>
                    <a:noFill/>
                  </a:ln>
                  <a:solidFill>
                    <a:srgbClr val="3569B2"/>
                  </a:solidFill>
                  <a:effectLst/>
                  <a:uLnTx/>
                  <a:uFillTx/>
                  <a:latin typeface="BlairMdITC TT-Medium"/>
                  <a:ea typeface="+mn-ea"/>
                  <a:cs typeface="BlairMdITC TT-Medium"/>
                </a:rPr>
                <a:t>Safety</a:t>
              </a:r>
              <a:r>
                <a:rPr kumimoji="0" lang="en-US" sz="2400" b="1" i="0" u="none" strike="noStrike" kern="1200" cap="none" spc="-150" normalizeH="0" baseline="0" noProof="0" dirty="0" smtClean="0">
                  <a:ln>
                    <a:noFill/>
                  </a:ln>
                  <a:solidFill>
                    <a:srgbClr val="3569B2"/>
                  </a:solidFill>
                  <a:effectLst/>
                  <a:uLnTx/>
                  <a:uFillTx/>
                  <a:latin typeface="BlairMdITC TT-Medium"/>
                  <a:ea typeface="+mn-ea"/>
                  <a:cs typeface="BlairMdITC TT-Medium"/>
                </a:rPr>
                <a:t>on</a:t>
              </a:r>
              <a:r>
                <a:rPr kumimoji="0" lang="en-US" sz="3600" b="1" i="0" u="none" strike="noStrike" kern="1200" cap="none" spc="-150" normalizeH="0" baseline="0" noProof="0" dirty="0" smtClean="0">
                  <a:ln>
                    <a:noFill/>
                  </a:ln>
                  <a:solidFill>
                    <a:srgbClr val="3569B2"/>
                  </a:solidFill>
                  <a:effectLst/>
                  <a:uLnTx/>
                  <a:uFillTx/>
                  <a:latin typeface="BlairMdITC TT-Medium"/>
                  <a:ea typeface="+mn-ea"/>
                  <a:cs typeface="BlairMdITC TT-Medium"/>
                </a:rPr>
                <a:t>Call</a:t>
              </a:r>
              <a:endParaRPr kumimoji="0" lang="en-US" sz="3600" b="1" i="0" u="none" strike="noStrike" kern="1200" cap="none" spc="-150" normalizeH="0" baseline="0" noProof="0" dirty="0">
                <a:ln>
                  <a:noFill/>
                </a:ln>
                <a:solidFill>
                  <a:srgbClr val="3569B2"/>
                </a:solidFill>
                <a:effectLst/>
                <a:uLnTx/>
                <a:uFillTx/>
                <a:latin typeface="BlairMdITC TT-Medium"/>
                <a:ea typeface="+mn-ea"/>
                <a:cs typeface="BlairMdITC TT-Medium"/>
              </a:endParaRPr>
            </a:p>
          </p:txBody>
        </p:sp>
        <p:sp>
          <p:nvSpPr>
            <p:cNvPr id="15" name="Right Triangle 14"/>
            <p:cNvSpPr/>
            <p:nvPr/>
          </p:nvSpPr>
          <p:spPr>
            <a:xfrm rot="16200000">
              <a:off x="5489586" y="539239"/>
              <a:ext cx="867412" cy="757052"/>
            </a:xfrm>
            <a:prstGeom prst="rtTriangle">
              <a:avLst/>
            </a:prstGeom>
            <a:solidFill>
              <a:srgbClr val="F6A11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16" name="Content Placeholder 5" descr="HNI_CMYK_DOT.png"/>
          <p:cNvPicPr>
            <a:picLocks noChangeAspect="1"/>
          </p:cNvPicPr>
          <p:nvPr userDrawn="1"/>
        </p:nvPicPr>
        <p:blipFill>
          <a:blip r:embed="rId13"/>
          <a:srcRect l="-20459" r="-20459"/>
          <a:stretch>
            <a:fillRect/>
          </a:stretch>
        </p:blipFill>
        <p:spPr bwMode="auto">
          <a:xfrm>
            <a:off x="190500" y="677863"/>
            <a:ext cx="312738" cy="1714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Font typeface="Wingdings" pitchFamily="2" charset="2"/>
        <a:buNone/>
        <a:defRPr sz="2400" b="1" kern="1200" cap="all" baseline="0">
          <a:solidFill>
            <a:srgbClr val="3569B2"/>
          </a:solidFill>
          <a:latin typeface="Lucida Sans" pitchFamily="34" charset="0"/>
          <a:ea typeface="+mj-ea"/>
          <a:cs typeface="+mj-cs"/>
        </a:defRPr>
      </a:lvl1pPr>
    </p:titleStyle>
    <p:bodyStyle>
      <a:lvl1pPr marL="342900" indent="-3429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1pPr>
      <a:lvl2pPr marL="742950" indent="-28575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2pPr>
      <a:lvl3pPr marL="11430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3pPr>
      <a:lvl4pPr marL="16002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4pPr>
      <a:lvl5pPr marL="2057400" indent="-228600" algn="l" defTabSz="457200" rtl="0" eaLnBrk="1" latinLnBrk="0" hangingPunct="1">
        <a:lnSpc>
          <a:spcPct val="150000"/>
        </a:lnSpc>
        <a:spcBef>
          <a:spcPts val="0"/>
        </a:spcBef>
        <a:buFont typeface="Arial"/>
        <a:buChar char="»"/>
        <a:defRPr sz="2000" kern="1200">
          <a:solidFill>
            <a:srgbClr val="7B726B"/>
          </a:solidFill>
          <a:latin typeface="Lucida Sans Unicode" pitchFamily="34" charset="0"/>
          <a:ea typeface="+mn-ea"/>
          <a:cs typeface="Lucida Sans Unicode"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b="1" dirty="0" smtClean="0">
                <a:latin typeface="Lucida Sans" pitchFamily="34" charset="0"/>
              </a:rPr>
              <a:t>Hazardous materials management</a:t>
            </a:r>
            <a:endParaRPr lang="en-US" b="1" dirty="0">
              <a:latin typeface="Lucida Sans"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dirty="0" smtClean="0"/>
              <a:t>Required Training </a:t>
            </a:r>
            <a:endParaRPr lang="en-US" dirty="0"/>
          </a:p>
        </p:txBody>
      </p:sp>
      <p:sp>
        <p:nvSpPr>
          <p:cNvPr id="26627" name="Rectangle 3"/>
          <p:cNvSpPr>
            <a:spLocks noGrp="1" noChangeArrowheads="1"/>
          </p:cNvSpPr>
          <p:nvPr>
            <p:ph type="body" idx="1"/>
          </p:nvPr>
        </p:nvSpPr>
        <p:spPr>
          <a:xfrm>
            <a:off x="496956" y="1123215"/>
            <a:ext cx="8229600" cy="5373912"/>
          </a:xfrm>
        </p:spPr>
        <p:txBody>
          <a:bodyPr>
            <a:noAutofit/>
          </a:bodyPr>
          <a:lstStyle/>
          <a:p>
            <a:r>
              <a:rPr lang="en-US" sz="1800" dirty="0" smtClean="0"/>
              <a:t>General site workers</a:t>
            </a:r>
          </a:p>
          <a:p>
            <a:pPr lvl="1"/>
            <a:r>
              <a:rPr lang="en-US" sz="1800" dirty="0" smtClean="0"/>
              <a:t>40 hours plus</a:t>
            </a:r>
          </a:p>
          <a:p>
            <a:pPr lvl="1"/>
            <a:r>
              <a:rPr lang="en-US" sz="1800" dirty="0" smtClean="0"/>
              <a:t>3 days supervised field experience </a:t>
            </a:r>
          </a:p>
          <a:p>
            <a:r>
              <a:rPr lang="en-US" sz="1800" dirty="0" smtClean="0"/>
              <a:t>Occasional site workers</a:t>
            </a:r>
          </a:p>
          <a:p>
            <a:pPr lvl="1"/>
            <a:r>
              <a:rPr lang="en-US" sz="1800" dirty="0" smtClean="0"/>
              <a:t>24 hours</a:t>
            </a:r>
          </a:p>
          <a:p>
            <a:pPr lvl="1"/>
            <a:r>
              <a:rPr lang="en-US" sz="1800" dirty="0" smtClean="0"/>
              <a:t>1 day supervised field experience </a:t>
            </a:r>
          </a:p>
          <a:p>
            <a:r>
              <a:rPr lang="en-US" sz="1800" dirty="0" smtClean="0"/>
              <a:t>Regular workers in areas of low exposure</a:t>
            </a:r>
          </a:p>
          <a:p>
            <a:pPr lvl="1"/>
            <a:r>
              <a:rPr lang="en-US" sz="1800" dirty="0" smtClean="0"/>
              <a:t>24 hours</a:t>
            </a:r>
          </a:p>
          <a:p>
            <a:pPr lvl="1"/>
            <a:r>
              <a:rPr lang="en-US" sz="1800" dirty="0" smtClean="0"/>
              <a:t>1 day supervised field experience</a:t>
            </a:r>
          </a:p>
          <a:p>
            <a:r>
              <a:rPr lang="en-US" sz="1800" dirty="0" smtClean="0"/>
              <a:t>Managers and supervisors</a:t>
            </a:r>
          </a:p>
          <a:p>
            <a:pPr lvl="1"/>
            <a:r>
              <a:rPr lang="en-US" sz="1800" dirty="0" smtClean="0"/>
              <a:t>40 hours</a:t>
            </a:r>
          </a:p>
          <a:p>
            <a:pPr lvl="1"/>
            <a:r>
              <a:rPr lang="en-US" sz="1800" dirty="0" smtClean="0"/>
              <a:t>8 hours of specialized training</a:t>
            </a:r>
          </a:p>
          <a:p>
            <a:r>
              <a:rPr lang="en-US" sz="1800" dirty="0" smtClean="0"/>
              <a:t>Eight hours annual refresher training</a:t>
            </a:r>
          </a:p>
          <a:p>
            <a:pPr lvl="1"/>
            <a:endParaRPr lang="en-US" sz="1800" dirty="0"/>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smtClean="0"/>
              <a:t>Medical Surveillance</a:t>
            </a:r>
            <a:endParaRPr lang="en-US" dirty="0"/>
          </a:p>
        </p:txBody>
      </p:sp>
      <p:sp>
        <p:nvSpPr>
          <p:cNvPr id="30723" name="Rectangle 3"/>
          <p:cNvSpPr>
            <a:spLocks noGrp="1" noChangeArrowheads="1"/>
          </p:cNvSpPr>
          <p:nvPr>
            <p:ph type="body" idx="1"/>
          </p:nvPr>
        </p:nvSpPr>
        <p:spPr>
          <a:xfrm>
            <a:off x="538521" y="1544780"/>
            <a:ext cx="8229600" cy="3925957"/>
          </a:xfrm>
        </p:spPr>
        <p:txBody>
          <a:bodyPr>
            <a:noAutofit/>
          </a:bodyPr>
          <a:lstStyle/>
          <a:p>
            <a:r>
              <a:rPr lang="en-US" dirty="0" smtClean="0"/>
              <a:t>Certain categories of employees</a:t>
            </a:r>
          </a:p>
          <a:p>
            <a:r>
              <a:rPr lang="en-US" dirty="0" smtClean="0"/>
              <a:t>Prior to: </a:t>
            </a:r>
          </a:p>
          <a:p>
            <a:pPr lvl="1"/>
            <a:r>
              <a:rPr lang="en-US" dirty="0" smtClean="0"/>
              <a:t>Assignment</a:t>
            </a:r>
          </a:p>
          <a:p>
            <a:pPr lvl="1"/>
            <a:r>
              <a:rPr lang="en-US" dirty="0" smtClean="0"/>
              <a:t>Periodically (Normally Annually)</a:t>
            </a:r>
          </a:p>
          <a:p>
            <a:pPr lvl="1"/>
            <a:r>
              <a:rPr lang="en-US" dirty="0" smtClean="0"/>
              <a:t>Termination or reassignment</a:t>
            </a:r>
          </a:p>
          <a:p>
            <a:r>
              <a:rPr lang="en-US" dirty="0" smtClean="0"/>
              <a:t>If an employee shows signs or symptoms: </a:t>
            </a:r>
          </a:p>
          <a:p>
            <a:pPr lvl="1"/>
            <a:r>
              <a:rPr lang="en-US" dirty="0" smtClean="0"/>
              <a:t>Overexposure</a:t>
            </a:r>
          </a:p>
          <a:p>
            <a:pPr lvl="1"/>
            <a:r>
              <a:rPr lang="en-US" dirty="0" smtClean="0"/>
              <a:t>Injured</a:t>
            </a:r>
          </a:p>
          <a:p>
            <a:pPr lvl="1"/>
            <a:r>
              <a:rPr lang="en-US" dirty="0" smtClean="0"/>
              <a:t>Becomes ill because of exposure</a:t>
            </a:r>
            <a:endParaRPr lang="en-US" dirty="0"/>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dirty="0" smtClean="0"/>
              <a:t>Physician’s Written Opinion Shall Include</a:t>
            </a:r>
            <a:endParaRPr lang="en-US" dirty="0"/>
          </a:p>
        </p:txBody>
      </p:sp>
      <p:sp>
        <p:nvSpPr>
          <p:cNvPr id="32771" name="Rectangle 3"/>
          <p:cNvSpPr>
            <a:spLocks noGrp="1" noChangeArrowheads="1"/>
          </p:cNvSpPr>
          <p:nvPr>
            <p:ph type="body" idx="1"/>
          </p:nvPr>
        </p:nvSpPr>
        <p:spPr>
          <a:xfrm>
            <a:off x="496956" y="1672770"/>
            <a:ext cx="8229600" cy="2521857"/>
          </a:xfrm>
        </p:spPr>
        <p:txBody>
          <a:bodyPr/>
          <a:lstStyle/>
          <a:p>
            <a:r>
              <a:rPr lang="en-US" dirty="0" smtClean="0"/>
              <a:t>Medical conditions that put the employee at increased risk.</a:t>
            </a:r>
          </a:p>
          <a:p>
            <a:r>
              <a:rPr lang="en-US" dirty="0" smtClean="0"/>
              <a:t>Recommended limitations on employee’s assignment.</a:t>
            </a:r>
          </a:p>
          <a:p>
            <a:r>
              <a:rPr lang="en-US" dirty="0" smtClean="0"/>
              <a:t>Result of exam and test if requested by employee.</a:t>
            </a:r>
          </a:p>
          <a:p>
            <a:r>
              <a:rPr lang="en-US" dirty="0" smtClean="0"/>
              <a:t>Statement that employee has been notified of results.</a:t>
            </a:r>
            <a:endParaRPr lang="en-US" dirty="0"/>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dirty="0" smtClean="0"/>
              <a:t>Engineering Controls And Work Practices</a:t>
            </a:r>
            <a:endParaRPr lang="en-US" dirty="0"/>
          </a:p>
        </p:txBody>
      </p:sp>
      <p:sp>
        <p:nvSpPr>
          <p:cNvPr id="34819" name="Rectangle 3"/>
          <p:cNvSpPr>
            <a:spLocks noGrp="1" noChangeArrowheads="1"/>
          </p:cNvSpPr>
          <p:nvPr>
            <p:ph type="body" idx="1"/>
          </p:nvPr>
        </p:nvSpPr>
        <p:spPr/>
        <p:txBody>
          <a:bodyPr/>
          <a:lstStyle/>
          <a:p>
            <a:r>
              <a:rPr lang="en-US" dirty="0" smtClean="0"/>
              <a:t>Engineering controls and work practices are the preferred means to control employee exposures.</a:t>
            </a:r>
          </a:p>
          <a:p>
            <a:r>
              <a:rPr lang="en-US" dirty="0" smtClean="0"/>
              <a:t>PPE may be used as an element of protecting when other controls are not feasible.</a:t>
            </a:r>
          </a:p>
          <a:p>
            <a:pPr lvl="1"/>
            <a:r>
              <a:rPr lang="en-US" dirty="0" smtClean="0"/>
              <a:t>PPE shall be selected based on the hazards likely to be encountered. </a:t>
            </a:r>
          </a:p>
          <a:p>
            <a:r>
              <a:rPr lang="en-US" dirty="0" smtClean="0"/>
              <a:t>A written PPE program is required.</a:t>
            </a:r>
            <a:endParaRPr lang="en-US" dirty="0"/>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PPE Program</a:t>
            </a:r>
            <a:endParaRPr lang="en-US" dirty="0"/>
          </a:p>
        </p:txBody>
      </p:sp>
      <p:sp>
        <p:nvSpPr>
          <p:cNvPr id="36867" name="Rectangle 3"/>
          <p:cNvSpPr>
            <a:spLocks noGrp="1" noChangeArrowheads="1"/>
          </p:cNvSpPr>
          <p:nvPr>
            <p:ph type="body" idx="1"/>
          </p:nvPr>
        </p:nvSpPr>
        <p:spPr>
          <a:xfrm>
            <a:off x="496956" y="1253825"/>
            <a:ext cx="8229600" cy="5105409"/>
          </a:xfrm>
        </p:spPr>
        <p:txBody>
          <a:bodyPr>
            <a:noAutofit/>
          </a:bodyPr>
          <a:lstStyle/>
          <a:p>
            <a:r>
              <a:rPr lang="en-US" dirty="0" smtClean="0"/>
              <a:t>Selected based upon site hazards.</a:t>
            </a:r>
          </a:p>
          <a:p>
            <a:r>
              <a:rPr lang="en-US" dirty="0" smtClean="0"/>
              <a:t>Use and limitations.</a:t>
            </a:r>
          </a:p>
          <a:p>
            <a:r>
              <a:rPr lang="en-US" dirty="0" smtClean="0"/>
              <a:t>Work mission duration.</a:t>
            </a:r>
          </a:p>
          <a:p>
            <a:r>
              <a:rPr lang="en-US" dirty="0" smtClean="0"/>
              <a:t>Maintenance and storage.</a:t>
            </a:r>
          </a:p>
          <a:p>
            <a:r>
              <a:rPr lang="en-US" dirty="0" smtClean="0"/>
              <a:t>Decontamination and disposal.</a:t>
            </a:r>
          </a:p>
          <a:p>
            <a:r>
              <a:rPr lang="en-US" dirty="0" smtClean="0"/>
              <a:t>Training and proper fitting.</a:t>
            </a:r>
          </a:p>
          <a:p>
            <a:r>
              <a:rPr lang="en-US" dirty="0" smtClean="0"/>
              <a:t>Donning and doffing procedures.</a:t>
            </a:r>
          </a:p>
          <a:p>
            <a:r>
              <a:rPr lang="en-US" dirty="0" smtClean="0"/>
              <a:t>Inspection procedures.</a:t>
            </a:r>
          </a:p>
          <a:p>
            <a:r>
              <a:rPr lang="en-US" dirty="0" smtClean="0"/>
              <a:t>Program evaluation.</a:t>
            </a:r>
          </a:p>
          <a:p>
            <a:r>
              <a:rPr lang="en-US" dirty="0" smtClean="0"/>
              <a:t>Limitations that result from temperature extremes (heat stress).</a:t>
            </a:r>
          </a:p>
          <a:p>
            <a:endParaRPr lang="en-US" dirty="0"/>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dirty="0" smtClean="0"/>
              <a:t>Monitoring</a:t>
            </a:r>
            <a:endParaRPr lang="en-US" dirty="0"/>
          </a:p>
        </p:txBody>
      </p:sp>
      <p:sp>
        <p:nvSpPr>
          <p:cNvPr id="40963" name="Rectangle 3"/>
          <p:cNvSpPr>
            <a:spLocks noGrp="1" noChangeArrowheads="1"/>
          </p:cNvSpPr>
          <p:nvPr>
            <p:ph type="body" idx="1"/>
          </p:nvPr>
        </p:nvSpPr>
        <p:spPr>
          <a:xfrm>
            <a:off x="496956" y="1489360"/>
            <a:ext cx="8229600" cy="3925957"/>
          </a:xfrm>
        </p:spPr>
        <p:txBody>
          <a:bodyPr/>
          <a:lstStyle/>
          <a:p>
            <a:r>
              <a:rPr lang="en-US" dirty="0" smtClean="0"/>
              <a:t>Monitoring conducted to assure proper selection of:</a:t>
            </a:r>
          </a:p>
          <a:p>
            <a:pPr lvl="1"/>
            <a:r>
              <a:rPr lang="en-US" dirty="0" smtClean="0"/>
              <a:t>Engineering controls</a:t>
            </a:r>
          </a:p>
          <a:p>
            <a:pPr lvl="1"/>
            <a:r>
              <a:rPr lang="en-US" dirty="0" smtClean="0"/>
              <a:t>Work practices</a:t>
            </a:r>
          </a:p>
          <a:p>
            <a:pPr lvl="1"/>
            <a:r>
              <a:rPr lang="en-US" dirty="0" smtClean="0"/>
              <a:t>PPE</a:t>
            </a:r>
          </a:p>
          <a:p>
            <a:r>
              <a:rPr lang="en-US" dirty="0" smtClean="0"/>
              <a:t>Air monitoring conducted to identify and quantify airborne contaminants.</a:t>
            </a:r>
          </a:p>
          <a:p>
            <a:r>
              <a:rPr lang="en-US" dirty="0" smtClean="0"/>
              <a:t>Program must include initial monitoring, periodic monitoring and personal monitoring of employees.</a:t>
            </a:r>
            <a:endParaRPr lang="en-US" dirty="0"/>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dirty="0" smtClean="0"/>
              <a:t>Informational Programs</a:t>
            </a:r>
            <a:endParaRPr lang="en-US" dirty="0"/>
          </a:p>
        </p:txBody>
      </p:sp>
      <p:sp>
        <p:nvSpPr>
          <p:cNvPr id="43011" name="Rectangle 3"/>
          <p:cNvSpPr>
            <a:spLocks noGrp="1" noChangeArrowheads="1"/>
          </p:cNvSpPr>
          <p:nvPr>
            <p:ph type="body" idx="1"/>
          </p:nvPr>
        </p:nvSpPr>
        <p:spPr/>
        <p:txBody>
          <a:bodyPr/>
          <a:lstStyle/>
          <a:p>
            <a:r>
              <a:rPr lang="en-US" dirty="0" smtClean="0"/>
              <a:t>Informational programs shall be developed to inform employees, contractors and subcontractors about the nature, level and degree of exposures that are likely to occur.</a:t>
            </a:r>
            <a:endParaRPr lang="en-US" dirty="0"/>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dirty="0" smtClean="0"/>
              <a:t>Handling Drums And Containers</a:t>
            </a:r>
            <a:endParaRPr lang="en-US" dirty="0"/>
          </a:p>
        </p:txBody>
      </p:sp>
      <p:sp>
        <p:nvSpPr>
          <p:cNvPr id="45059" name="Rectangle 3"/>
          <p:cNvSpPr>
            <a:spLocks noGrp="1" noChangeArrowheads="1"/>
          </p:cNvSpPr>
          <p:nvPr>
            <p:ph type="body" idx="1"/>
          </p:nvPr>
        </p:nvSpPr>
        <p:spPr/>
        <p:txBody>
          <a:bodyPr/>
          <a:lstStyle/>
          <a:p>
            <a:r>
              <a:rPr lang="en-US" dirty="0" smtClean="0"/>
              <a:t>General requirements for drum and container handling.</a:t>
            </a:r>
          </a:p>
          <a:p>
            <a:r>
              <a:rPr lang="en-US" dirty="0" smtClean="0"/>
              <a:t>Procedures for opening drums and containers.</a:t>
            </a:r>
          </a:p>
          <a:p>
            <a:r>
              <a:rPr lang="en-US" dirty="0" smtClean="0"/>
              <a:t>Materials handling equipment.</a:t>
            </a:r>
          </a:p>
          <a:p>
            <a:r>
              <a:rPr lang="en-US" dirty="0" smtClean="0"/>
              <a:t>Radioactive, shock sensitive and lab wastes.</a:t>
            </a:r>
          </a:p>
          <a:p>
            <a:r>
              <a:rPr lang="en-US" dirty="0" smtClean="0"/>
              <a:t>Sampling of drums and containers.</a:t>
            </a:r>
          </a:p>
          <a:p>
            <a:r>
              <a:rPr lang="en-US" dirty="0" smtClean="0"/>
              <a:t>Shipping and transporting.</a:t>
            </a:r>
          </a:p>
          <a:p>
            <a:r>
              <a:rPr lang="en-US" dirty="0" smtClean="0"/>
              <a:t>Tanks and vaults.</a:t>
            </a:r>
            <a:endParaRPr lang="en-US" dirty="0"/>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dirty="0" smtClean="0"/>
              <a:t>Decontamination</a:t>
            </a:r>
            <a:endParaRPr lang="en-US" dirty="0"/>
          </a:p>
        </p:txBody>
      </p:sp>
      <p:sp>
        <p:nvSpPr>
          <p:cNvPr id="47107" name="Rectangle 3"/>
          <p:cNvSpPr>
            <a:spLocks noGrp="1" noChangeArrowheads="1"/>
          </p:cNvSpPr>
          <p:nvPr>
            <p:ph type="body" idx="1"/>
          </p:nvPr>
        </p:nvSpPr>
        <p:spPr>
          <a:xfrm>
            <a:off x="496956" y="1336955"/>
            <a:ext cx="8229600" cy="4565081"/>
          </a:xfrm>
        </p:spPr>
        <p:txBody>
          <a:bodyPr>
            <a:noAutofit/>
          </a:bodyPr>
          <a:lstStyle/>
          <a:p>
            <a:r>
              <a:rPr lang="en-US" sz="1800" dirty="0" smtClean="0"/>
              <a:t>Decontamination must be implemented prior to site entry.</a:t>
            </a:r>
          </a:p>
          <a:p>
            <a:r>
              <a:rPr lang="en-US" sz="1800" dirty="0" smtClean="0"/>
              <a:t>Standard operating procedures must be developed to minimize contact with hazardous materials.</a:t>
            </a:r>
          </a:p>
          <a:p>
            <a:r>
              <a:rPr lang="en-US" sz="1800" dirty="0" smtClean="0"/>
              <a:t>All employees leaving the work area must go through decontamination.</a:t>
            </a:r>
          </a:p>
          <a:p>
            <a:r>
              <a:rPr lang="en-US" sz="1800" dirty="0" smtClean="0"/>
              <a:t>Site safety supervisor must monitor effectiveness of the decontamination procedures.</a:t>
            </a:r>
          </a:p>
          <a:p>
            <a:r>
              <a:rPr lang="en-US" sz="1800" dirty="0" smtClean="0"/>
              <a:t>Equipment and PPE must be decontaminated or disposed of in a proper manner.</a:t>
            </a:r>
          </a:p>
          <a:p>
            <a:r>
              <a:rPr lang="en-US" sz="1800" dirty="0" smtClean="0"/>
              <a:t>Regular showers and change rooms must meet the requirements of the OSHA sanitation standard.</a:t>
            </a:r>
          </a:p>
          <a:p>
            <a:endParaRPr lang="en-US" sz="1800" dirty="0"/>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rmAutofit/>
          </a:bodyPr>
          <a:lstStyle/>
          <a:p>
            <a:r>
              <a:rPr lang="en-US" sz="2300" dirty="0" smtClean="0"/>
              <a:t>Emergency Response At Hazardous Waste Sites</a:t>
            </a:r>
            <a:endParaRPr lang="en-US" sz="2300" dirty="0"/>
          </a:p>
        </p:txBody>
      </p:sp>
      <p:sp>
        <p:nvSpPr>
          <p:cNvPr id="51203" name="Rectangle 3"/>
          <p:cNvSpPr>
            <a:spLocks noGrp="1" noChangeArrowheads="1"/>
          </p:cNvSpPr>
          <p:nvPr>
            <p:ph type="body" idx="1"/>
          </p:nvPr>
        </p:nvSpPr>
        <p:spPr/>
        <p:txBody>
          <a:bodyPr/>
          <a:lstStyle/>
          <a:p>
            <a:r>
              <a:rPr lang="en-US" dirty="0" smtClean="0"/>
              <a:t>A written emergency response plan is required. </a:t>
            </a:r>
          </a:p>
          <a:p>
            <a:r>
              <a:rPr lang="en-US" dirty="0" smtClean="0"/>
              <a:t>Employers who will evacuate all personnel and not allow them to participate in response efforts are exempt from this requirement but must prepare an emergency action plan as required by 29 CFR 1910.38.</a:t>
            </a:r>
            <a:endParaRPr lang="en-US" dirty="0"/>
          </a:p>
        </p:txBody>
      </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noAutofit/>
          </a:bodyPr>
          <a:lstStyle/>
          <a:p>
            <a:r>
              <a:rPr lang="en-US" sz="2800" dirty="0" smtClean="0"/>
              <a:t>Hazardous Waste Operations And Emergency Response (HAZWOPER) </a:t>
            </a:r>
            <a:br>
              <a:rPr lang="en-US" sz="2800" dirty="0" smtClean="0"/>
            </a:br>
            <a:r>
              <a:rPr lang="en-US" sz="2800" dirty="0" smtClean="0"/>
              <a:t>29 CFR 1910.120</a:t>
            </a:r>
            <a:endParaRPr lang="en-US" sz="2800" dirty="0"/>
          </a:p>
        </p:txBody>
      </p:sp>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dirty="0" smtClean="0"/>
              <a:t>Elements Of The Emergency Response Plan</a:t>
            </a:r>
            <a:endParaRPr lang="en-US" dirty="0"/>
          </a:p>
        </p:txBody>
      </p:sp>
      <p:sp>
        <p:nvSpPr>
          <p:cNvPr id="53251" name="Rectangle 3"/>
          <p:cNvSpPr>
            <a:spLocks noGrp="1" noChangeArrowheads="1"/>
          </p:cNvSpPr>
          <p:nvPr>
            <p:ph type="body" idx="1"/>
          </p:nvPr>
        </p:nvSpPr>
        <p:spPr/>
        <p:txBody>
          <a:bodyPr/>
          <a:lstStyle/>
          <a:p>
            <a:r>
              <a:rPr lang="en-US" dirty="0" smtClean="0"/>
              <a:t>Pre-emergency planning.</a:t>
            </a:r>
          </a:p>
          <a:p>
            <a:r>
              <a:rPr lang="en-US" dirty="0" smtClean="0"/>
              <a:t>Personnel roles, lines of authority and communication.</a:t>
            </a:r>
          </a:p>
          <a:p>
            <a:r>
              <a:rPr lang="en-US" dirty="0" smtClean="0"/>
              <a:t>Emergency recognition and prevention.</a:t>
            </a:r>
          </a:p>
          <a:p>
            <a:r>
              <a:rPr lang="en-US" dirty="0" smtClean="0"/>
              <a:t>Safe distances and places of refuge.</a:t>
            </a:r>
          </a:p>
          <a:p>
            <a:r>
              <a:rPr lang="en-US" dirty="0" smtClean="0"/>
              <a:t>Site security and control.</a:t>
            </a:r>
          </a:p>
          <a:p>
            <a:r>
              <a:rPr lang="en-US" dirty="0" smtClean="0"/>
              <a:t>Evacuation routes and procedures.</a:t>
            </a:r>
          </a:p>
          <a:p>
            <a:r>
              <a:rPr lang="en-US" dirty="0" smtClean="0"/>
              <a:t>Decontamination procedures.</a:t>
            </a:r>
            <a:endParaRPr lang="en-US" dirty="0"/>
          </a:p>
        </p:txBody>
      </p:sp>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dirty="0" smtClean="0"/>
              <a:t>Additional Elements Of The Plan</a:t>
            </a:r>
            <a:endParaRPr lang="en-US" dirty="0"/>
          </a:p>
        </p:txBody>
      </p:sp>
      <p:sp>
        <p:nvSpPr>
          <p:cNvPr id="55299" name="Rectangle 3"/>
          <p:cNvSpPr>
            <a:spLocks noGrp="1" noChangeArrowheads="1"/>
          </p:cNvSpPr>
          <p:nvPr>
            <p:ph type="body" idx="1"/>
          </p:nvPr>
        </p:nvSpPr>
        <p:spPr/>
        <p:txBody>
          <a:bodyPr/>
          <a:lstStyle/>
          <a:p>
            <a:r>
              <a:rPr lang="en-US" dirty="0" smtClean="0"/>
              <a:t>Emergency medical treatment and first aid.</a:t>
            </a:r>
          </a:p>
          <a:p>
            <a:r>
              <a:rPr lang="en-US" dirty="0" smtClean="0"/>
              <a:t>Emergency alerting and response procedures.</a:t>
            </a:r>
          </a:p>
          <a:p>
            <a:r>
              <a:rPr lang="en-US" dirty="0" smtClean="0"/>
              <a:t>Critique of response and follow-up.</a:t>
            </a:r>
          </a:p>
          <a:p>
            <a:r>
              <a:rPr lang="en-US" dirty="0" smtClean="0"/>
              <a:t>PPE and emergency equipment.</a:t>
            </a:r>
          </a:p>
          <a:p>
            <a:r>
              <a:rPr lang="en-US" dirty="0" smtClean="0"/>
              <a:t>Site topography, layout and prevailing weather conditions.</a:t>
            </a:r>
          </a:p>
          <a:p>
            <a:r>
              <a:rPr lang="en-US" dirty="0" smtClean="0"/>
              <a:t>Procedures for reporting incidents to governmental agencies.</a:t>
            </a:r>
            <a:endParaRPr lang="en-US" dirty="0"/>
          </a:p>
        </p:txBody>
      </p:sp>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dirty="0" smtClean="0"/>
              <a:t>Illumination</a:t>
            </a:r>
            <a:endParaRPr lang="en-US" dirty="0"/>
          </a:p>
        </p:txBody>
      </p:sp>
      <p:sp>
        <p:nvSpPr>
          <p:cNvPr id="57347" name="Rectangle 3"/>
          <p:cNvSpPr>
            <a:spLocks noGrp="1" noChangeArrowheads="1"/>
          </p:cNvSpPr>
          <p:nvPr>
            <p:ph type="body" idx="1"/>
          </p:nvPr>
        </p:nvSpPr>
        <p:spPr/>
        <p:txBody>
          <a:bodyPr/>
          <a:lstStyle/>
          <a:p>
            <a:r>
              <a:rPr lang="en-US" dirty="0" smtClean="0"/>
              <a:t>Requirements for minimum level of illumination at work site.</a:t>
            </a:r>
            <a:endParaRPr lang="en-US" dirty="0"/>
          </a:p>
        </p:txBody>
      </p:sp>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dirty="0" smtClean="0"/>
              <a:t>Sanitation At Temporary Workplaces</a:t>
            </a:r>
            <a:endParaRPr lang="en-US" dirty="0"/>
          </a:p>
        </p:txBody>
      </p:sp>
      <p:sp>
        <p:nvSpPr>
          <p:cNvPr id="59395" name="Rectangle 3"/>
          <p:cNvSpPr>
            <a:spLocks noGrp="1" noChangeArrowheads="1"/>
          </p:cNvSpPr>
          <p:nvPr>
            <p:ph type="body" idx="1"/>
          </p:nvPr>
        </p:nvSpPr>
        <p:spPr/>
        <p:txBody>
          <a:bodyPr/>
          <a:lstStyle/>
          <a:p>
            <a:r>
              <a:rPr lang="en-US" dirty="0" smtClean="0"/>
              <a:t>Requirements for potable and non-potable water supplies.</a:t>
            </a:r>
          </a:p>
          <a:p>
            <a:r>
              <a:rPr lang="en-US" dirty="0" smtClean="0"/>
              <a:t>Requirements for toilet facilities.</a:t>
            </a:r>
          </a:p>
          <a:p>
            <a:r>
              <a:rPr lang="en-US" dirty="0" smtClean="0"/>
              <a:t>Requirements for food handling, temporary sleeping quarters and washing facilities.</a:t>
            </a:r>
          </a:p>
          <a:p>
            <a:r>
              <a:rPr lang="en-US" dirty="0" smtClean="0"/>
              <a:t>Showers and change rooms.</a:t>
            </a:r>
            <a:endParaRPr lang="en-US" dirty="0"/>
          </a:p>
        </p:txBody>
      </p:sp>
    </p:spTree>
  </p:cSld>
  <p:clrMapOvr>
    <a:masterClrMapping/>
  </p:clrMapOvr>
  <p:transition>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dirty="0" smtClean="0"/>
              <a:t>New Technology Programs</a:t>
            </a:r>
            <a:endParaRPr lang="en-US" dirty="0"/>
          </a:p>
        </p:txBody>
      </p:sp>
      <p:sp>
        <p:nvSpPr>
          <p:cNvPr id="61443" name="Rectangle 3"/>
          <p:cNvSpPr>
            <a:spLocks noGrp="1" noChangeArrowheads="1"/>
          </p:cNvSpPr>
          <p:nvPr>
            <p:ph type="body" idx="1"/>
          </p:nvPr>
        </p:nvSpPr>
        <p:spPr/>
        <p:txBody>
          <a:bodyPr/>
          <a:lstStyle/>
          <a:p>
            <a:r>
              <a:rPr lang="en-US" dirty="0" smtClean="0"/>
              <a:t>Employers shall implement procedures for introducing effective new technologies.</a:t>
            </a:r>
          </a:p>
          <a:p>
            <a:r>
              <a:rPr lang="en-US" dirty="0" smtClean="0"/>
              <a:t>Employers shall evaluate new technologies, equipment and control methods.</a:t>
            </a:r>
            <a:endParaRPr lang="en-US" dirty="0"/>
          </a:p>
        </p:txBody>
      </p:sp>
    </p:spTree>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dirty="0" smtClean="0"/>
              <a:t>TSD Facilities</a:t>
            </a:r>
            <a:endParaRPr lang="en-US" dirty="0"/>
          </a:p>
        </p:txBody>
      </p:sp>
      <p:sp>
        <p:nvSpPr>
          <p:cNvPr id="63491" name="Rectangle 3"/>
          <p:cNvSpPr>
            <a:spLocks noGrp="1" noChangeArrowheads="1"/>
          </p:cNvSpPr>
          <p:nvPr>
            <p:ph type="body" idx="1"/>
          </p:nvPr>
        </p:nvSpPr>
        <p:spPr>
          <a:xfrm>
            <a:off x="496956" y="1406230"/>
            <a:ext cx="8325950" cy="4856027"/>
          </a:xfrm>
        </p:spPr>
        <p:txBody>
          <a:bodyPr>
            <a:noAutofit/>
          </a:bodyPr>
          <a:lstStyle/>
          <a:p>
            <a:r>
              <a:rPr lang="en-US" sz="1800" dirty="0" smtClean="0"/>
              <a:t>Written safety and health program.</a:t>
            </a:r>
          </a:p>
          <a:p>
            <a:r>
              <a:rPr lang="en-US" sz="1800" dirty="0" smtClean="0"/>
              <a:t>Hazard communication program. </a:t>
            </a:r>
          </a:p>
          <a:p>
            <a:r>
              <a:rPr lang="en-US" sz="1800" dirty="0" smtClean="0"/>
              <a:t>Medical surveillance program meeting requirements of paragraph (F).</a:t>
            </a:r>
          </a:p>
          <a:p>
            <a:r>
              <a:rPr lang="en-US" sz="1800" dirty="0" smtClean="0"/>
              <a:t>Decontamination program meeting requirements of paragraph (K).</a:t>
            </a:r>
          </a:p>
          <a:p>
            <a:r>
              <a:rPr lang="en-US" sz="1800" dirty="0" smtClean="0"/>
              <a:t>New Technology Program Meeting Requirements Of Paragraph (O)</a:t>
            </a:r>
          </a:p>
          <a:p>
            <a:r>
              <a:rPr lang="en-US" sz="1800" dirty="0" smtClean="0"/>
              <a:t>Materials Handling Program For Drums And Containers.</a:t>
            </a:r>
          </a:p>
          <a:p>
            <a:r>
              <a:rPr lang="en-US" sz="1800" dirty="0" smtClean="0"/>
              <a:t>Training Program (24 Hours For New Employees And 8 Hours Annual Refresher).</a:t>
            </a:r>
          </a:p>
          <a:p>
            <a:r>
              <a:rPr lang="en-US" sz="1800" dirty="0" smtClean="0"/>
              <a:t>Emergency Response Program.</a:t>
            </a:r>
            <a:endParaRPr lang="en-US" sz="1800" dirty="0"/>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normAutofit/>
          </a:bodyPr>
          <a:lstStyle/>
          <a:p>
            <a:r>
              <a:rPr lang="en-US" sz="2100" dirty="0" smtClean="0"/>
              <a:t>Elements Of The Emergency Plan For TSD Facilities</a:t>
            </a:r>
            <a:endParaRPr lang="en-US" sz="2100" dirty="0"/>
          </a:p>
        </p:txBody>
      </p:sp>
      <p:sp>
        <p:nvSpPr>
          <p:cNvPr id="67587" name="Rectangle 3"/>
          <p:cNvSpPr>
            <a:spLocks noGrp="1" noChangeArrowheads="1"/>
          </p:cNvSpPr>
          <p:nvPr>
            <p:ph type="body" idx="1"/>
          </p:nvPr>
        </p:nvSpPr>
        <p:spPr>
          <a:xfrm>
            <a:off x="496956" y="1530925"/>
            <a:ext cx="8647044" cy="3925957"/>
          </a:xfrm>
        </p:spPr>
        <p:txBody>
          <a:bodyPr/>
          <a:lstStyle/>
          <a:p>
            <a:r>
              <a:rPr lang="en-US" dirty="0" smtClean="0"/>
              <a:t>Pre-emergency planning and coordination with outside parties.</a:t>
            </a:r>
          </a:p>
          <a:p>
            <a:r>
              <a:rPr lang="en-US" dirty="0" smtClean="0"/>
              <a:t>Personnel roles and lines of authority and communication.</a:t>
            </a:r>
          </a:p>
          <a:p>
            <a:r>
              <a:rPr lang="en-US" dirty="0" smtClean="0"/>
              <a:t>Emergency recognition and prevention.</a:t>
            </a:r>
          </a:p>
          <a:p>
            <a:r>
              <a:rPr lang="en-US" dirty="0" smtClean="0"/>
              <a:t>Safe distances and places of refuge.</a:t>
            </a:r>
          </a:p>
          <a:p>
            <a:r>
              <a:rPr lang="en-US" dirty="0" smtClean="0"/>
              <a:t>Site security and control.</a:t>
            </a:r>
          </a:p>
          <a:p>
            <a:r>
              <a:rPr lang="en-US" dirty="0" smtClean="0"/>
              <a:t>Evacuation routes and procedures.</a:t>
            </a:r>
          </a:p>
          <a:p>
            <a:r>
              <a:rPr lang="en-US" dirty="0" smtClean="0"/>
              <a:t>Decontamination procedures.</a:t>
            </a:r>
            <a:endParaRPr lang="en-US" dirty="0"/>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dirty="0" smtClean="0"/>
              <a:t>Additional Elements Of The Plan</a:t>
            </a:r>
            <a:endParaRPr lang="en-US" dirty="0"/>
          </a:p>
        </p:txBody>
      </p:sp>
      <p:sp>
        <p:nvSpPr>
          <p:cNvPr id="69635" name="Rectangle 3"/>
          <p:cNvSpPr>
            <a:spLocks noGrp="1" noChangeArrowheads="1"/>
          </p:cNvSpPr>
          <p:nvPr>
            <p:ph type="body" idx="1"/>
          </p:nvPr>
        </p:nvSpPr>
        <p:spPr/>
        <p:txBody>
          <a:bodyPr/>
          <a:lstStyle/>
          <a:p>
            <a:r>
              <a:rPr lang="en-US" dirty="0" smtClean="0"/>
              <a:t>Emergency </a:t>
            </a:r>
            <a:r>
              <a:rPr lang="en-US" dirty="0" smtClean="0"/>
              <a:t>medical treatment and first aid.</a:t>
            </a:r>
            <a:endParaRPr lang="en-US" dirty="0" smtClean="0"/>
          </a:p>
          <a:p>
            <a:r>
              <a:rPr lang="en-US" dirty="0" smtClean="0"/>
              <a:t>Emergency </a:t>
            </a:r>
            <a:r>
              <a:rPr lang="en-US" dirty="0" smtClean="0"/>
              <a:t>alerting and response procedures.</a:t>
            </a:r>
            <a:endParaRPr lang="en-US" dirty="0" smtClean="0"/>
          </a:p>
          <a:p>
            <a:r>
              <a:rPr lang="en-US" dirty="0" smtClean="0"/>
              <a:t>Critique </a:t>
            </a:r>
            <a:r>
              <a:rPr lang="en-US" dirty="0" smtClean="0"/>
              <a:t>of response and follow-up.</a:t>
            </a:r>
            <a:endParaRPr lang="en-US" dirty="0" smtClean="0"/>
          </a:p>
          <a:p>
            <a:r>
              <a:rPr lang="en-US" dirty="0" smtClean="0"/>
              <a:t>PPE </a:t>
            </a:r>
            <a:r>
              <a:rPr lang="en-US" dirty="0" smtClean="0"/>
              <a:t>and emergency equipment.</a:t>
            </a:r>
            <a:endParaRPr lang="en-US" dirty="0" smtClean="0"/>
          </a:p>
          <a:p>
            <a:r>
              <a:rPr lang="en-US" dirty="0" smtClean="0"/>
              <a:t>Site </a:t>
            </a:r>
            <a:r>
              <a:rPr lang="en-US" dirty="0" smtClean="0"/>
              <a:t>t</a:t>
            </a:r>
            <a:r>
              <a:rPr lang="en-US" dirty="0" smtClean="0"/>
              <a:t>opography</a:t>
            </a:r>
            <a:r>
              <a:rPr lang="en-US" dirty="0" smtClean="0"/>
              <a:t>, </a:t>
            </a:r>
            <a:r>
              <a:rPr lang="en-US" dirty="0" smtClean="0"/>
              <a:t>layout</a:t>
            </a:r>
            <a:r>
              <a:rPr lang="en-US" dirty="0" smtClean="0"/>
              <a:t>, </a:t>
            </a:r>
            <a:r>
              <a:rPr lang="en-US" dirty="0" smtClean="0"/>
              <a:t>and prevailing weather conditions.</a:t>
            </a:r>
            <a:endParaRPr lang="en-US" dirty="0" smtClean="0"/>
          </a:p>
          <a:p>
            <a:r>
              <a:rPr lang="en-US" dirty="0" smtClean="0"/>
              <a:t>Procedures </a:t>
            </a:r>
            <a:r>
              <a:rPr lang="en-US" dirty="0" smtClean="0"/>
              <a:t>for reporting incidents to governmental agencie</a:t>
            </a:r>
            <a:r>
              <a:rPr lang="en-US" dirty="0" smtClean="0"/>
              <a:t>s.</a:t>
            </a:r>
            <a:endParaRPr lang="en-US" dirty="0"/>
          </a:p>
        </p:txBody>
      </p:sp>
    </p:spTree>
  </p:cSld>
  <p:clrMapOvr>
    <a:masterClrMapping/>
  </p:clrMapOvr>
  <p:transition>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normAutofit/>
          </a:bodyPr>
          <a:lstStyle/>
          <a:p>
            <a:r>
              <a:rPr lang="en-US" sz="2000" dirty="0" smtClean="0"/>
              <a:t>Emergency Response To Hazardous Substance Release</a:t>
            </a:r>
            <a:endParaRPr lang="en-US" sz="2000" dirty="0"/>
          </a:p>
        </p:txBody>
      </p:sp>
      <p:sp>
        <p:nvSpPr>
          <p:cNvPr id="71683" name="Rectangle 3"/>
          <p:cNvSpPr>
            <a:spLocks noGrp="1" noChangeArrowheads="1"/>
          </p:cNvSpPr>
          <p:nvPr>
            <p:ph type="body" idx="1"/>
          </p:nvPr>
        </p:nvSpPr>
        <p:spPr>
          <a:xfrm>
            <a:off x="496956" y="1600200"/>
            <a:ext cx="8647044" cy="4620491"/>
          </a:xfrm>
        </p:spPr>
        <p:txBody>
          <a:bodyPr>
            <a:noAutofit/>
          </a:bodyPr>
          <a:lstStyle/>
          <a:p>
            <a:r>
              <a:rPr lang="en-US" dirty="0" smtClean="0"/>
              <a:t>Emergency </a:t>
            </a:r>
            <a:r>
              <a:rPr lang="en-US" dirty="0" smtClean="0"/>
              <a:t>response plans are required except where. </a:t>
            </a:r>
            <a:r>
              <a:rPr lang="en-US" dirty="0" smtClean="0"/>
              <a:t>Employers </a:t>
            </a:r>
            <a:r>
              <a:rPr lang="en-US" dirty="0" smtClean="0"/>
              <a:t>will evacuate their employees.</a:t>
            </a:r>
            <a:endParaRPr lang="en-US" dirty="0" smtClean="0"/>
          </a:p>
          <a:p>
            <a:r>
              <a:rPr lang="en-US" dirty="0" smtClean="0"/>
              <a:t>Procedures </a:t>
            </a:r>
            <a:r>
              <a:rPr lang="en-US" dirty="0" smtClean="0"/>
              <a:t>for handling an emergency response incident.</a:t>
            </a:r>
            <a:endParaRPr lang="en-US" dirty="0" smtClean="0"/>
          </a:p>
          <a:p>
            <a:r>
              <a:rPr lang="en-US" dirty="0" smtClean="0"/>
              <a:t>Personnel </a:t>
            </a:r>
            <a:r>
              <a:rPr lang="en-US" dirty="0" smtClean="0"/>
              <a:t>and levels of training.</a:t>
            </a:r>
            <a:endParaRPr lang="en-US" dirty="0" smtClean="0"/>
          </a:p>
          <a:p>
            <a:r>
              <a:rPr lang="en-US" dirty="0" smtClean="0"/>
              <a:t>Trainer </a:t>
            </a:r>
            <a:r>
              <a:rPr lang="en-US" dirty="0" smtClean="0"/>
              <a:t>q</a:t>
            </a:r>
            <a:r>
              <a:rPr lang="en-US" dirty="0" smtClean="0"/>
              <a:t>ualifications.</a:t>
            </a:r>
          </a:p>
          <a:p>
            <a:r>
              <a:rPr lang="en-US" dirty="0" smtClean="0"/>
              <a:t>Refresher </a:t>
            </a:r>
            <a:r>
              <a:rPr lang="en-US" dirty="0" smtClean="0"/>
              <a:t>training requirements.</a:t>
            </a:r>
            <a:endParaRPr lang="en-US" dirty="0" smtClean="0"/>
          </a:p>
          <a:p>
            <a:r>
              <a:rPr lang="en-US" dirty="0" smtClean="0"/>
              <a:t>Medical </a:t>
            </a:r>
            <a:r>
              <a:rPr lang="en-US" dirty="0" smtClean="0"/>
              <a:t>surveillance program that complies with paragraph </a:t>
            </a:r>
            <a:r>
              <a:rPr lang="en-US" dirty="0" smtClean="0"/>
              <a:t>(F</a:t>
            </a:r>
            <a:r>
              <a:rPr lang="en-US" dirty="0" smtClean="0"/>
              <a:t>).</a:t>
            </a:r>
            <a:endParaRPr lang="en-US" dirty="0" smtClean="0"/>
          </a:p>
          <a:p>
            <a:r>
              <a:rPr lang="en-US" dirty="0" smtClean="0"/>
              <a:t>Chemical </a:t>
            </a:r>
            <a:r>
              <a:rPr lang="en-US" dirty="0" smtClean="0"/>
              <a:t>protective clothing requirements.</a:t>
            </a:r>
            <a:endParaRPr lang="en-US" dirty="0" smtClean="0"/>
          </a:p>
          <a:p>
            <a:r>
              <a:rPr lang="en-US" dirty="0" smtClean="0"/>
              <a:t>Post-emergency </a:t>
            </a:r>
            <a:r>
              <a:rPr lang="en-US" dirty="0" smtClean="0"/>
              <a:t>response operations.</a:t>
            </a:r>
            <a:endParaRPr lang="en-US" dirty="0" smtClean="0"/>
          </a:p>
          <a:p>
            <a:endParaRPr lang="en-US" dirty="0"/>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dirty="0" smtClean="0"/>
              <a:t>Elements Of The Emergency Plan</a:t>
            </a:r>
            <a:endParaRPr lang="en-US" dirty="0"/>
          </a:p>
        </p:txBody>
      </p:sp>
      <p:sp>
        <p:nvSpPr>
          <p:cNvPr id="75779" name="Rectangle 3"/>
          <p:cNvSpPr>
            <a:spLocks noGrp="1" noChangeArrowheads="1"/>
          </p:cNvSpPr>
          <p:nvPr>
            <p:ph type="body" idx="1"/>
          </p:nvPr>
        </p:nvSpPr>
        <p:spPr>
          <a:xfrm>
            <a:off x="496956" y="1600200"/>
            <a:ext cx="8647044" cy="3925957"/>
          </a:xfrm>
        </p:spPr>
        <p:txBody>
          <a:bodyPr/>
          <a:lstStyle/>
          <a:p>
            <a:r>
              <a:rPr lang="en-US" dirty="0" smtClean="0"/>
              <a:t>Pre-emergency </a:t>
            </a:r>
            <a:r>
              <a:rPr lang="en-US" dirty="0" smtClean="0"/>
              <a:t>planning and coordination with outside parties.</a:t>
            </a:r>
            <a:endParaRPr lang="en-US" dirty="0" smtClean="0"/>
          </a:p>
          <a:p>
            <a:r>
              <a:rPr lang="en-US" dirty="0" smtClean="0"/>
              <a:t>Personnel </a:t>
            </a:r>
            <a:r>
              <a:rPr lang="en-US" dirty="0" smtClean="0"/>
              <a:t>roles and lines of authority and communication.</a:t>
            </a:r>
            <a:endParaRPr lang="en-US" dirty="0" smtClean="0"/>
          </a:p>
          <a:p>
            <a:r>
              <a:rPr lang="en-US" dirty="0" smtClean="0"/>
              <a:t>Emergency </a:t>
            </a:r>
            <a:r>
              <a:rPr lang="en-US" dirty="0" smtClean="0"/>
              <a:t>recognition and prevention</a:t>
            </a:r>
            <a:endParaRPr lang="en-US" dirty="0" smtClean="0"/>
          </a:p>
          <a:p>
            <a:r>
              <a:rPr lang="en-US" dirty="0" smtClean="0"/>
              <a:t>Safe </a:t>
            </a:r>
            <a:r>
              <a:rPr lang="en-US" dirty="0" smtClean="0"/>
              <a:t>distances and places of refuge.</a:t>
            </a:r>
            <a:endParaRPr lang="en-US" dirty="0" smtClean="0"/>
          </a:p>
          <a:p>
            <a:r>
              <a:rPr lang="en-US" dirty="0" smtClean="0"/>
              <a:t>Site </a:t>
            </a:r>
            <a:r>
              <a:rPr lang="en-US" dirty="0" smtClean="0"/>
              <a:t>security and control.</a:t>
            </a:r>
            <a:endParaRPr lang="en-US" dirty="0" smtClean="0"/>
          </a:p>
          <a:p>
            <a:r>
              <a:rPr lang="en-US" dirty="0" smtClean="0"/>
              <a:t>Evacuation </a:t>
            </a:r>
            <a:r>
              <a:rPr lang="en-US" dirty="0" smtClean="0"/>
              <a:t>routes and procedures.</a:t>
            </a:r>
            <a:endParaRPr lang="en-US" dirty="0"/>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smtClean="0"/>
              <a:t>Scope </a:t>
            </a:r>
            <a:endParaRPr lang="en-US" dirty="0"/>
          </a:p>
        </p:txBody>
      </p:sp>
      <p:sp>
        <p:nvSpPr>
          <p:cNvPr id="8195" name="Rectangle 3"/>
          <p:cNvSpPr>
            <a:spLocks noGrp="1" noChangeArrowheads="1"/>
          </p:cNvSpPr>
          <p:nvPr>
            <p:ph type="body" idx="1"/>
          </p:nvPr>
        </p:nvSpPr>
        <p:spPr/>
        <p:txBody>
          <a:bodyPr/>
          <a:lstStyle/>
          <a:p>
            <a:r>
              <a:rPr lang="en-US" dirty="0" smtClean="0"/>
              <a:t>Clean-up operations at uncontrolled hazardous waste sites.</a:t>
            </a:r>
          </a:p>
          <a:p>
            <a:r>
              <a:rPr lang="en-US" dirty="0" smtClean="0"/>
              <a:t>Certain operations at treatment, storage and disposal (TSD) facilities.</a:t>
            </a:r>
          </a:p>
          <a:p>
            <a:r>
              <a:rPr lang="en-US" dirty="0" smtClean="0"/>
              <a:t>Emergency response operations for the release or substantial threat of a release of hazardous substances.</a:t>
            </a:r>
            <a:endParaRPr lang="en-US" dirty="0"/>
          </a:p>
        </p:txBody>
      </p:sp>
    </p:spTree>
  </p:cSld>
  <p:clrMapOvr>
    <a:masterClrMapping/>
  </p:clrMapOvr>
  <p:transition>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US" dirty="0" smtClean="0"/>
              <a:t>Elements Of The Emergency Plan</a:t>
            </a:r>
            <a:endParaRPr lang="en-US" dirty="0"/>
          </a:p>
        </p:txBody>
      </p:sp>
      <p:sp>
        <p:nvSpPr>
          <p:cNvPr id="77827" name="Rectangle 3"/>
          <p:cNvSpPr>
            <a:spLocks noGrp="1" noChangeArrowheads="1"/>
          </p:cNvSpPr>
          <p:nvPr>
            <p:ph type="body" idx="1"/>
          </p:nvPr>
        </p:nvSpPr>
        <p:spPr/>
        <p:txBody>
          <a:bodyPr/>
          <a:lstStyle/>
          <a:p>
            <a:r>
              <a:rPr lang="en-US" dirty="0" smtClean="0"/>
              <a:t>Decontamination </a:t>
            </a:r>
            <a:r>
              <a:rPr lang="en-US" dirty="0" smtClean="0"/>
              <a:t>procedures.</a:t>
            </a:r>
            <a:endParaRPr lang="en-US" dirty="0" smtClean="0"/>
          </a:p>
          <a:p>
            <a:r>
              <a:rPr lang="en-US" dirty="0" smtClean="0"/>
              <a:t>Emergency </a:t>
            </a:r>
            <a:r>
              <a:rPr lang="en-US" dirty="0" smtClean="0"/>
              <a:t>medical treatment and first aid.</a:t>
            </a:r>
            <a:endParaRPr lang="en-US" dirty="0" smtClean="0"/>
          </a:p>
          <a:p>
            <a:r>
              <a:rPr lang="en-US" dirty="0" smtClean="0"/>
              <a:t>Emergency </a:t>
            </a:r>
            <a:r>
              <a:rPr lang="en-US" dirty="0" smtClean="0"/>
              <a:t>alerting and response procedures.</a:t>
            </a:r>
            <a:endParaRPr lang="en-US" dirty="0" smtClean="0"/>
          </a:p>
          <a:p>
            <a:r>
              <a:rPr lang="en-US" dirty="0" smtClean="0"/>
              <a:t>Critique </a:t>
            </a:r>
            <a:r>
              <a:rPr lang="en-US" dirty="0" smtClean="0"/>
              <a:t>of response and follow-up.</a:t>
            </a:r>
            <a:endParaRPr lang="en-US" dirty="0" smtClean="0"/>
          </a:p>
          <a:p>
            <a:r>
              <a:rPr lang="en-US" dirty="0" smtClean="0"/>
              <a:t>PPE </a:t>
            </a:r>
            <a:r>
              <a:rPr lang="en-US" dirty="0" smtClean="0"/>
              <a:t>and emergency equipment.</a:t>
            </a:r>
            <a:endParaRPr lang="en-US" dirty="0" smtClean="0"/>
          </a:p>
          <a:p>
            <a:r>
              <a:rPr lang="en-US" dirty="0" smtClean="0"/>
              <a:t>Emergency </a:t>
            </a:r>
            <a:r>
              <a:rPr lang="en-US" dirty="0" smtClean="0"/>
              <a:t>response organizations may use local or state plans as part of their plan to avoid duplication.</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96956" y="168622"/>
            <a:ext cx="8647044" cy="1143000"/>
          </a:xfrm>
        </p:spPr>
        <p:txBody>
          <a:bodyPr>
            <a:normAutofit/>
          </a:bodyPr>
          <a:lstStyle/>
          <a:p>
            <a:r>
              <a:rPr lang="en-US" sz="2300" dirty="0" smtClean="0"/>
              <a:t>Response Personnel And </a:t>
            </a:r>
            <a:r>
              <a:rPr lang="en-US" sz="2300" dirty="0" smtClean="0"/>
              <a:t>Training Requirements</a:t>
            </a:r>
            <a:endParaRPr lang="en-US" sz="2300" dirty="0"/>
          </a:p>
        </p:txBody>
      </p:sp>
      <p:sp>
        <p:nvSpPr>
          <p:cNvPr id="79875" name="Rectangle 3"/>
          <p:cNvSpPr>
            <a:spLocks noGrp="1" noChangeArrowheads="1"/>
          </p:cNvSpPr>
          <p:nvPr>
            <p:ph type="body" idx="1"/>
          </p:nvPr>
        </p:nvSpPr>
        <p:spPr/>
        <p:txBody>
          <a:bodyPr/>
          <a:lstStyle/>
          <a:p>
            <a:r>
              <a:rPr lang="en-US" dirty="0" smtClean="0"/>
              <a:t>Skilled </a:t>
            </a:r>
            <a:r>
              <a:rPr lang="en-US" dirty="0" smtClean="0"/>
              <a:t>support personnel.</a:t>
            </a:r>
            <a:endParaRPr lang="en-US" dirty="0" smtClean="0"/>
          </a:p>
          <a:p>
            <a:r>
              <a:rPr lang="en-US" dirty="0" smtClean="0"/>
              <a:t>Specialist </a:t>
            </a:r>
            <a:r>
              <a:rPr lang="en-US" dirty="0" smtClean="0"/>
              <a:t>employees.</a:t>
            </a:r>
            <a:endParaRPr lang="en-US" dirty="0" smtClean="0"/>
          </a:p>
          <a:p>
            <a:r>
              <a:rPr lang="en-US" dirty="0" smtClean="0"/>
              <a:t>First </a:t>
            </a:r>
            <a:r>
              <a:rPr lang="en-US" dirty="0" smtClean="0"/>
              <a:t>responder awareness level.</a:t>
            </a:r>
            <a:endParaRPr lang="en-US" dirty="0" smtClean="0"/>
          </a:p>
          <a:p>
            <a:r>
              <a:rPr lang="en-US" dirty="0" smtClean="0"/>
              <a:t>First </a:t>
            </a:r>
            <a:r>
              <a:rPr lang="en-US" dirty="0" smtClean="0"/>
              <a:t>responder operations level.</a:t>
            </a:r>
            <a:endParaRPr lang="en-US" dirty="0" smtClean="0"/>
          </a:p>
          <a:p>
            <a:pPr lvl="1"/>
            <a:r>
              <a:rPr lang="en-US" dirty="0" smtClean="0"/>
              <a:t>Minimum </a:t>
            </a:r>
            <a:r>
              <a:rPr lang="en-US" dirty="0" smtClean="0"/>
              <a:t>of </a:t>
            </a:r>
            <a:r>
              <a:rPr lang="en-US" dirty="0" smtClean="0"/>
              <a:t>8 </a:t>
            </a:r>
            <a:r>
              <a:rPr lang="en-US" dirty="0" smtClean="0"/>
              <a:t>hours training to the awareness level. </a:t>
            </a:r>
            <a:endParaRPr lang="en-US" dirty="0" smtClean="0"/>
          </a:p>
          <a:p>
            <a:pPr lvl="1"/>
            <a:r>
              <a:rPr lang="en-US" dirty="0" smtClean="0"/>
              <a:t>Competencies </a:t>
            </a:r>
            <a:r>
              <a:rPr lang="en-US" dirty="0" smtClean="0"/>
              <a:t>for operations level.</a:t>
            </a:r>
            <a:endParaRPr lang="en-US" dirty="0"/>
          </a:p>
        </p:txBody>
      </p:sp>
    </p:spTree>
  </p:cSld>
  <p:clrMapOvr>
    <a:masterClrMapping/>
  </p:clrMapOvr>
  <p:transition>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496956" y="168622"/>
            <a:ext cx="8647044" cy="1143000"/>
          </a:xfrm>
        </p:spPr>
        <p:txBody>
          <a:bodyPr>
            <a:normAutofit/>
          </a:bodyPr>
          <a:lstStyle/>
          <a:p>
            <a:r>
              <a:rPr lang="en-US" sz="2300" dirty="0" smtClean="0"/>
              <a:t>Response Personnel And Training Requirements</a:t>
            </a:r>
            <a:endParaRPr lang="en-US" sz="2300" dirty="0"/>
          </a:p>
        </p:txBody>
      </p:sp>
      <p:sp>
        <p:nvSpPr>
          <p:cNvPr id="81923" name="Rectangle 3"/>
          <p:cNvSpPr>
            <a:spLocks noGrp="1" noChangeArrowheads="1"/>
          </p:cNvSpPr>
          <p:nvPr>
            <p:ph type="body" idx="1"/>
          </p:nvPr>
        </p:nvSpPr>
        <p:spPr>
          <a:xfrm>
            <a:off x="496956" y="1544780"/>
            <a:ext cx="8229600" cy="3925957"/>
          </a:xfrm>
        </p:spPr>
        <p:txBody>
          <a:bodyPr>
            <a:noAutofit/>
          </a:bodyPr>
          <a:lstStyle/>
          <a:p>
            <a:r>
              <a:rPr lang="en-US" dirty="0" smtClean="0"/>
              <a:t>Hazardous </a:t>
            </a:r>
            <a:r>
              <a:rPr lang="en-US" dirty="0" smtClean="0"/>
              <a:t>Materials Technician:</a:t>
            </a:r>
            <a:endParaRPr lang="en-US" dirty="0" smtClean="0"/>
          </a:p>
          <a:p>
            <a:pPr lvl="1"/>
            <a:r>
              <a:rPr lang="en-US" dirty="0" smtClean="0"/>
              <a:t>Minimum </a:t>
            </a:r>
            <a:r>
              <a:rPr lang="en-US" dirty="0" smtClean="0"/>
              <a:t>of </a:t>
            </a:r>
            <a:r>
              <a:rPr lang="en-US" dirty="0" smtClean="0"/>
              <a:t>24 </a:t>
            </a:r>
            <a:r>
              <a:rPr lang="en-US" dirty="0" smtClean="0"/>
              <a:t>hours training to the operations level.</a:t>
            </a:r>
            <a:endParaRPr lang="en-US" dirty="0" smtClean="0"/>
          </a:p>
          <a:p>
            <a:pPr lvl="1"/>
            <a:r>
              <a:rPr lang="en-US" dirty="0" smtClean="0"/>
              <a:t>Competencies </a:t>
            </a:r>
            <a:r>
              <a:rPr lang="en-US" dirty="0" smtClean="0"/>
              <a:t>for technician level.</a:t>
            </a:r>
            <a:endParaRPr lang="en-US" dirty="0" smtClean="0"/>
          </a:p>
          <a:p>
            <a:r>
              <a:rPr lang="en-US" dirty="0" smtClean="0"/>
              <a:t>Hazardous </a:t>
            </a:r>
            <a:r>
              <a:rPr lang="en-US" dirty="0" smtClean="0"/>
              <a:t>Materials Specialist:</a:t>
            </a:r>
            <a:endParaRPr lang="en-US" dirty="0" smtClean="0"/>
          </a:p>
          <a:p>
            <a:pPr lvl="1"/>
            <a:r>
              <a:rPr lang="en-US" dirty="0" smtClean="0"/>
              <a:t>Minimum </a:t>
            </a:r>
            <a:r>
              <a:rPr lang="en-US" dirty="0" smtClean="0"/>
              <a:t>of </a:t>
            </a:r>
            <a:r>
              <a:rPr lang="en-US" dirty="0" smtClean="0"/>
              <a:t>24 </a:t>
            </a:r>
            <a:r>
              <a:rPr lang="en-US" dirty="0" smtClean="0"/>
              <a:t>hours training to the technician level.</a:t>
            </a:r>
            <a:endParaRPr lang="en-US" dirty="0" smtClean="0"/>
          </a:p>
          <a:p>
            <a:pPr lvl="1"/>
            <a:r>
              <a:rPr lang="en-US" dirty="0" smtClean="0"/>
              <a:t>Competencies </a:t>
            </a:r>
            <a:r>
              <a:rPr lang="en-US" dirty="0" smtClean="0"/>
              <a:t>for </a:t>
            </a:r>
            <a:r>
              <a:rPr lang="en-US" dirty="0" smtClean="0"/>
              <a:t>t</a:t>
            </a:r>
            <a:r>
              <a:rPr lang="en-US" dirty="0" smtClean="0"/>
              <a:t>he specialist level.</a:t>
            </a:r>
            <a:endParaRPr lang="en-US" dirty="0" smtClean="0"/>
          </a:p>
          <a:p>
            <a:r>
              <a:rPr lang="en-US" dirty="0" smtClean="0"/>
              <a:t>Incident </a:t>
            </a:r>
            <a:r>
              <a:rPr lang="en-US" dirty="0" smtClean="0"/>
              <a:t>Commander:</a:t>
            </a:r>
            <a:endParaRPr lang="en-US" dirty="0" smtClean="0"/>
          </a:p>
          <a:p>
            <a:pPr lvl="1"/>
            <a:r>
              <a:rPr lang="en-US" dirty="0" smtClean="0"/>
              <a:t>Minimum 24 </a:t>
            </a:r>
            <a:r>
              <a:rPr lang="en-US" dirty="0" smtClean="0"/>
              <a:t>hours training </a:t>
            </a:r>
            <a:r>
              <a:rPr lang="en-US" dirty="0" smtClean="0"/>
              <a:t>t</a:t>
            </a:r>
            <a:r>
              <a:rPr lang="en-US" dirty="0" smtClean="0"/>
              <a:t>o the operations level.</a:t>
            </a:r>
            <a:endParaRPr lang="en-US" dirty="0" smtClean="0"/>
          </a:p>
          <a:p>
            <a:pPr lvl="1"/>
            <a:r>
              <a:rPr lang="en-US" dirty="0" smtClean="0"/>
              <a:t>Competencies </a:t>
            </a:r>
            <a:r>
              <a:rPr lang="en-US" dirty="0" smtClean="0"/>
              <a:t>for the incident commander.</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dirty="0" smtClean="0"/>
              <a:t>Appendices</a:t>
            </a:r>
            <a:endParaRPr lang="en-US" dirty="0"/>
          </a:p>
        </p:txBody>
      </p:sp>
      <p:sp>
        <p:nvSpPr>
          <p:cNvPr id="83971" name="Rectangle 3"/>
          <p:cNvSpPr>
            <a:spLocks noGrp="1" noChangeArrowheads="1"/>
          </p:cNvSpPr>
          <p:nvPr>
            <p:ph type="body" idx="1"/>
          </p:nvPr>
        </p:nvSpPr>
        <p:spPr/>
        <p:txBody>
          <a:bodyPr/>
          <a:lstStyle/>
          <a:p>
            <a:r>
              <a:rPr lang="en-US" dirty="0" smtClean="0"/>
              <a:t>Appendix A -  Personal </a:t>
            </a:r>
            <a:r>
              <a:rPr lang="en-US" dirty="0" smtClean="0"/>
              <a:t>protective equipment test methods.</a:t>
            </a:r>
            <a:endParaRPr lang="en-US" dirty="0" smtClean="0"/>
          </a:p>
          <a:p>
            <a:r>
              <a:rPr lang="en-US" dirty="0" smtClean="0"/>
              <a:t>Appendix B -  General </a:t>
            </a:r>
            <a:r>
              <a:rPr lang="en-US" dirty="0" smtClean="0"/>
              <a:t>description and discussion of the levels of protection and protective gear.</a:t>
            </a:r>
            <a:endParaRPr lang="en-US" dirty="0" smtClean="0"/>
          </a:p>
          <a:p>
            <a:r>
              <a:rPr lang="en-US" dirty="0" smtClean="0"/>
              <a:t>Appendix C -  Compliance </a:t>
            </a:r>
            <a:r>
              <a:rPr lang="en-US" dirty="0" smtClean="0"/>
              <a:t>guidelines.</a:t>
            </a:r>
            <a:endParaRPr lang="en-US" dirty="0" smtClean="0"/>
          </a:p>
          <a:p>
            <a:r>
              <a:rPr lang="en-US" dirty="0" smtClean="0"/>
              <a:t>Appendix D -  References</a:t>
            </a:r>
          </a:p>
          <a:p>
            <a:r>
              <a:rPr lang="en-US" dirty="0" smtClean="0"/>
              <a:t>Appendix E -  Training </a:t>
            </a:r>
            <a:r>
              <a:rPr lang="en-US" dirty="0" smtClean="0"/>
              <a:t>curriculum guidelines.</a:t>
            </a:r>
            <a:endParaRPr lang="en-US" dirty="0"/>
          </a:p>
        </p:txBody>
      </p:sp>
    </p:spTree>
  </p:cSld>
  <p:clrMapOvr>
    <a:masterClrMapping/>
  </p:clrMapOvr>
  <p:transition>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ctrTitle"/>
          </p:nvPr>
        </p:nvSpPr>
        <p:spPr/>
        <p:txBody>
          <a:bodyPr>
            <a:normAutofit/>
          </a:bodyPr>
          <a:lstStyle/>
          <a:p>
            <a:r>
              <a:rPr lang="en-US" sz="2800" dirty="0" smtClean="0"/>
              <a:t>Hazard </a:t>
            </a:r>
            <a:r>
              <a:rPr lang="en-US" sz="2800" dirty="0" smtClean="0"/>
              <a:t>Communication Standard</a:t>
            </a:r>
            <a:r>
              <a:rPr lang="en-US" sz="2800" dirty="0" smtClean="0"/>
              <a:t/>
            </a:r>
            <a:br>
              <a:rPr lang="en-US" sz="2800" dirty="0" smtClean="0"/>
            </a:br>
            <a:r>
              <a:rPr lang="en-US" sz="2800" dirty="0" smtClean="0"/>
              <a:t>29 CFR 1910.1200</a:t>
            </a:r>
            <a:endParaRPr lang="en-US" sz="2800" dirty="0"/>
          </a:p>
        </p:txBody>
      </p:sp>
      <p:sp>
        <p:nvSpPr>
          <p:cNvPr id="86019" name="Rectangle 3"/>
          <p:cNvSpPr>
            <a:spLocks noGrp="1" noChangeArrowheads="1"/>
          </p:cNvSpPr>
          <p:nvPr>
            <p:ph type="subTitle" idx="1"/>
          </p:nvPr>
        </p:nvSpPr>
        <p:spPr/>
        <p:txBody>
          <a:bodyPr/>
          <a:lstStyle/>
          <a:p>
            <a:endParaRPr lang="en-US" dirty="0" smtClean="0"/>
          </a:p>
          <a:p>
            <a:endParaRPr lang="en-US" dirty="0"/>
          </a:p>
        </p:txBody>
      </p:sp>
    </p:spTree>
  </p:cSld>
  <p:clrMapOvr>
    <a:masterClrMapping/>
  </p:clrMapOvr>
  <p:transition>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en-US" dirty="0" smtClean="0"/>
              <a:t>Purpose</a:t>
            </a:r>
            <a:endParaRPr lang="en-US" dirty="0"/>
          </a:p>
        </p:txBody>
      </p:sp>
      <p:sp>
        <p:nvSpPr>
          <p:cNvPr id="88067" name="Rectangle 3"/>
          <p:cNvSpPr>
            <a:spLocks noGrp="1" noChangeArrowheads="1"/>
          </p:cNvSpPr>
          <p:nvPr>
            <p:ph type="body" idx="1"/>
          </p:nvPr>
        </p:nvSpPr>
        <p:spPr/>
        <p:txBody>
          <a:bodyPr/>
          <a:lstStyle/>
          <a:p>
            <a:r>
              <a:rPr lang="en-US" dirty="0" smtClean="0"/>
              <a:t>Make sure that the hazards of all chemicals are </a:t>
            </a:r>
            <a:r>
              <a:rPr lang="en-US" dirty="0" smtClean="0"/>
              <a:t>evaluated.</a:t>
            </a:r>
            <a:endParaRPr lang="en-US" dirty="0" smtClean="0"/>
          </a:p>
          <a:p>
            <a:r>
              <a:rPr lang="en-US" dirty="0" smtClean="0"/>
              <a:t>Make sure that the information is conveyed to employees by means of a comprehensive hazard communication </a:t>
            </a:r>
            <a:r>
              <a:rPr lang="en-US" dirty="0" smtClean="0"/>
              <a:t>program.</a:t>
            </a:r>
            <a:endParaRPr lang="en-US" dirty="0"/>
          </a:p>
        </p:txBody>
      </p:sp>
    </p:spTree>
  </p:cSld>
  <p:clrMapOvr>
    <a:masterClrMapping/>
  </p:clrMapOvr>
  <p:transition>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US" dirty="0" smtClean="0"/>
              <a:t>Scope</a:t>
            </a:r>
            <a:endParaRPr lang="en-US" dirty="0"/>
          </a:p>
        </p:txBody>
      </p:sp>
      <p:sp>
        <p:nvSpPr>
          <p:cNvPr id="90115" name="Rectangle 3"/>
          <p:cNvSpPr>
            <a:spLocks noGrp="1" noChangeArrowheads="1"/>
          </p:cNvSpPr>
          <p:nvPr>
            <p:ph type="body" idx="1"/>
          </p:nvPr>
        </p:nvSpPr>
        <p:spPr/>
        <p:txBody>
          <a:bodyPr/>
          <a:lstStyle/>
          <a:p>
            <a:r>
              <a:rPr lang="en-US" dirty="0" smtClean="0"/>
              <a:t>Applies to “hazardous” chemicals known to be present in the </a:t>
            </a:r>
            <a:r>
              <a:rPr lang="en-US" dirty="0" smtClean="0"/>
              <a:t>workplace.</a:t>
            </a:r>
            <a:endParaRPr lang="en-US" dirty="0" smtClean="0"/>
          </a:p>
          <a:p>
            <a:r>
              <a:rPr lang="en-US" dirty="0" smtClean="0"/>
              <a:t>Does not apply to hazardous waste, tobacco products, articles, food, drugs, cosmetics or alcoholic </a:t>
            </a:r>
            <a:r>
              <a:rPr lang="en-US" dirty="0" smtClean="0"/>
              <a:t>beverages.</a:t>
            </a:r>
            <a:endParaRPr lang="en-US" dirty="0" smtClean="0"/>
          </a:p>
          <a:p>
            <a:r>
              <a:rPr lang="en-US" dirty="0" smtClean="0"/>
              <a:t>Does not apply to consumer products used in the workplace for the purpose intended by the manufacturer where the use does not result in exposures greater than those anticipated for </a:t>
            </a:r>
            <a:r>
              <a:rPr lang="en-US" dirty="0" smtClean="0"/>
              <a:t>consumers.</a:t>
            </a:r>
            <a:endParaRPr lang="en-US" dirty="0"/>
          </a:p>
        </p:txBody>
      </p:sp>
    </p:spTree>
  </p:cSld>
  <p:clrMapOvr>
    <a:masterClrMapping/>
  </p:clrMapOvr>
  <p:transition>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en-US" dirty="0" smtClean="0"/>
              <a:t>Hazard Evaluation</a:t>
            </a:r>
            <a:endParaRPr lang="en-US" dirty="0"/>
          </a:p>
        </p:txBody>
      </p:sp>
      <p:sp>
        <p:nvSpPr>
          <p:cNvPr id="92163" name="Rectangle 3"/>
          <p:cNvSpPr>
            <a:spLocks noGrp="1" noChangeArrowheads="1"/>
          </p:cNvSpPr>
          <p:nvPr>
            <p:ph type="body" idx="1"/>
          </p:nvPr>
        </p:nvSpPr>
        <p:spPr/>
        <p:txBody>
          <a:bodyPr/>
          <a:lstStyle/>
          <a:p>
            <a:r>
              <a:rPr lang="en-US" dirty="0" smtClean="0"/>
              <a:t>Manufacturers or importers must assess the hazards of chemicals that they produce or </a:t>
            </a:r>
            <a:r>
              <a:rPr lang="en-US" dirty="0" smtClean="0"/>
              <a:t>import.</a:t>
            </a:r>
            <a:endParaRPr lang="en-US" dirty="0"/>
          </a:p>
        </p:txBody>
      </p:sp>
    </p:spTree>
  </p:cSld>
  <p:clrMapOvr>
    <a:masterClrMapping/>
  </p:clrMapOvr>
  <p:transition>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normAutofit/>
          </a:bodyPr>
          <a:lstStyle/>
          <a:p>
            <a:r>
              <a:rPr lang="en-US" sz="2000" dirty="0" smtClean="0"/>
              <a:t>Major Elements of a Hazard Communication Program</a:t>
            </a:r>
            <a:endParaRPr lang="en-US" sz="2000" dirty="0"/>
          </a:p>
        </p:txBody>
      </p:sp>
      <p:sp>
        <p:nvSpPr>
          <p:cNvPr id="94211" name="Rectangle 3"/>
          <p:cNvSpPr>
            <a:spLocks noGrp="1" noChangeArrowheads="1"/>
          </p:cNvSpPr>
          <p:nvPr>
            <p:ph type="body" idx="1"/>
          </p:nvPr>
        </p:nvSpPr>
        <p:spPr/>
        <p:txBody>
          <a:bodyPr/>
          <a:lstStyle/>
          <a:p>
            <a:r>
              <a:rPr lang="en-US" dirty="0" smtClean="0"/>
              <a:t>Chemical inventory</a:t>
            </a:r>
          </a:p>
          <a:p>
            <a:r>
              <a:rPr lang="en-US" dirty="0" smtClean="0"/>
              <a:t>Product warning labels</a:t>
            </a:r>
          </a:p>
          <a:p>
            <a:r>
              <a:rPr lang="en-US" dirty="0" smtClean="0"/>
              <a:t>Material safety data sheets</a:t>
            </a:r>
          </a:p>
          <a:p>
            <a:r>
              <a:rPr lang="en-US" dirty="0" smtClean="0"/>
              <a:t>Written hazard communication program</a:t>
            </a:r>
          </a:p>
          <a:p>
            <a:r>
              <a:rPr lang="en-US" dirty="0" smtClean="0"/>
              <a:t>Employee training</a:t>
            </a:r>
            <a:endParaRPr lang="en-US" dirty="0"/>
          </a:p>
        </p:txBody>
      </p:sp>
    </p:spTree>
  </p:cSld>
  <p:clrMapOvr>
    <a:masterClrMapping/>
  </p:clrMapOvr>
  <p:transition>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dirty="0" smtClean="0"/>
              <a:t>Chemical Inventory </a:t>
            </a:r>
            <a:endParaRPr lang="en-US" dirty="0"/>
          </a:p>
        </p:txBody>
      </p:sp>
      <p:sp>
        <p:nvSpPr>
          <p:cNvPr id="96259" name="Rectangle 3"/>
          <p:cNvSpPr>
            <a:spLocks noGrp="1" noChangeArrowheads="1"/>
          </p:cNvSpPr>
          <p:nvPr>
            <p:ph type="body" idx="1"/>
          </p:nvPr>
        </p:nvSpPr>
        <p:spPr/>
        <p:txBody>
          <a:bodyPr/>
          <a:lstStyle/>
          <a:p>
            <a:r>
              <a:rPr lang="en-US" dirty="0" smtClean="0"/>
              <a:t>Must include all hazardous materials known to be present in the </a:t>
            </a:r>
            <a:r>
              <a:rPr lang="en-US" dirty="0" smtClean="0"/>
              <a:t>workplace.</a:t>
            </a:r>
            <a:endParaRPr lang="en-US" dirty="0"/>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Application</a:t>
            </a:r>
            <a:endParaRPr lang="en-US" dirty="0"/>
          </a:p>
        </p:txBody>
      </p:sp>
      <p:sp>
        <p:nvSpPr>
          <p:cNvPr id="10243" name="Rectangle 3"/>
          <p:cNvSpPr>
            <a:spLocks noGrp="1" noChangeArrowheads="1"/>
          </p:cNvSpPr>
          <p:nvPr>
            <p:ph type="body" idx="1"/>
          </p:nvPr>
        </p:nvSpPr>
        <p:spPr/>
        <p:txBody>
          <a:bodyPr/>
          <a:lstStyle/>
          <a:p>
            <a:r>
              <a:rPr lang="en-US" dirty="0" smtClean="0"/>
              <a:t>Clean-up operations must comply with all paragraphs of the standard except (P) and (Q).</a:t>
            </a:r>
          </a:p>
          <a:p>
            <a:r>
              <a:rPr lang="en-US" dirty="0" smtClean="0"/>
              <a:t>Operations at TSD facilities must comply with paragraph (P).</a:t>
            </a:r>
          </a:p>
          <a:p>
            <a:r>
              <a:rPr lang="en-US" dirty="0" smtClean="0"/>
              <a:t>Emergency response operations not covered as a clean-up operation or TSD facility must comply with paragraph (Q).</a:t>
            </a:r>
            <a:endParaRPr lang="en-US" dirty="0"/>
          </a:p>
        </p:txBody>
      </p:sp>
    </p:spTree>
  </p:cSld>
  <p:clrMapOvr>
    <a:masterClrMapping/>
  </p:clrMapOvr>
  <p:transition>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dirty="0" smtClean="0"/>
              <a:t>Labeling</a:t>
            </a:r>
            <a:endParaRPr lang="en-US" dirty="0"/>
          </a:p>
        </p:txBody>
      </p:sp>
      <p:sp>
        <p:nvSpPr>
          <p:cNvPr id="98307" name="Rectangle 3"/>
          <p:cNvSpPr>
            <a:spLocks noGrp="1" noChangeArrowheads="1"/>
          </p:cNvSpPr>
          <p:nvPr>
            <p:ph type="body" idx="1"/>
          </p:nvPr>
        </p:nvSpPr>
        <p:spPr/>
        <p:txBody>
          <a:bodyPr/>
          <a:lstStyle/>
          <a:p>
            <a:r>
              <a:rPr lang="en-US" dirty="0" smtClean="0"/>
              <a:t>All labels must contain the name of the product as it appears on the MSDS and the applicable hazard </a:t>
            </a:r>
            <a:r>
              <a:rPr lang="en-US" dirty="0" smtClean="0"/>
              <a:t>warnings.</a:t>
            </a:r>
            <a:endParaRPr lang="en-US" dirty="0" smtClean="0"/>
          </a:p>
          <a:p>
            <a:r>
              <a:rPr lang="en-US" dirty="0" smtClean="0"/>
              <a:t>Products shipped from one workplace to another must contain manufacturer or supplier </a:t>
            </a:r>
            <a:r>
              <a:rPr lang="en-US" dirty="0" smtClean="0"/>
              <a:t>information.</a:t>
            </a:r>
            <a:endParaRPr lang="en-US" dirty="0"/>
          </a:p>
        </p:txBody>
      </p:sp>
    </p:spTree>
  </p:cSld>
  <p:clrMapOvr>
    <a:masterClrMapping/>
  </p:clrMapOvr>
  <p:transition>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en-US" dirty="0" smtClean="0"/>
              <a:t>Material Safety Data Sheets (MSDS)</a:t>
            </a:r>
            <a:endParaRPr lang="en-US" dirty="0"/>
          </a:p>
        </p:txBody>
      </p:sp>
      <p:sp>
        <p:nvSpPr>
          <p:cNvPr id="100355" name="Rectangle 3"/>
          <p:cNvSpPr>
            <a:spLocks noGrp="1" noChangeArrowheads="1"/>
          </p:cNvSpPr>
          <p:nvPr>
            <p:ph type="body" idx="1"/>
          </p:nvPr>
        </p:nvSpPr>
        <p:spPr/>
        <p:txBody>
          <a:bodyPr/>
          <a:lstStyle/>
          <a:p>
            <a:r>
              <a:rPr lang="en-US" dirty="0" smtClean="0"/>
              <a:t>Provides detailed information on chemical properties, hazards and protective </a:t>
            </a:r>
            <a:r>
              <a:rPr lang="en-US" dirty="0" smtClean="0"/>
              <a:t>measures.</a:t>
            </a:r>
            <a:endParaRPr lang="en-US" dirty="0" smtClean="0"/>
          </a:p>
          <a:p>
            <a:r>
              <a:rPr lang="en-US" dirty="0" smtClean="0"/>
              <a:t>Required for all hazardous </a:t>
            </a:r>
            <a:r>
              <a:rPr lang="en-US" dirty="0" smtClean="0"/>
              <a:t>chemicals.</a:t>
            </a:r>
            <a:endParaRPr lang="en-US" dirty="0" smtClean="0"/>
          </a:p>
          <a:p>
            <a:r>
              <a:rPr lang="en-US" dirty="0" smtClean="0"/>
              <a:t>Must be readily available to </a:t>
            </a:r>
            <a:r>
              <a:rPr lang="en-US" dirty="0" smtClean="0"/>
              <a:t>employees.</a:t>
            </a:r>
            <a:endParaRPr lang="en-US" dirty="0"/>
          </a:p>
        </p:txBody>
      </p:sp>
    </p:spTree>
  </p:cSld>
  <p:clrMapOvr>
    <a:masterClrMapping/>
  </p:clrMapOvr>
  <p:transition>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dirty="0" smtClean="0"/>
              <a:t>MSDS Contents</a:t>
            </a:r>
            <a:endParaRPr lang="en-US" dirty="0"/>
          </a:p>
        </p:txBody>
      </p:sp>
      <p:sp>
        <p:nvSpPr>
          <p:cNvPr id="102403" name="Rectangle 3"/>
          <p:cNvSpPr>
            <a:spLocks noGrp="1" noChangeArrowheads="1"/>
          </p:cNvSpPr>
          <p:nvPr>
            <p:ph type="body" idx="1"/>
          </p:nvPr>
        </p:nvSpPr>
        <p:spPr>
          <a:xfrm>
            <a:off x="496956" y="1295390"/>
            <a:ext cx="8229600" cy="4939150"/>
          </a:xfrm>
        </p:spPr>
        <p:txBody>
          <a:bodyPr>
            <a:noAutofit/>
          </a:bodyPr>
          <a:lstStyle/>
          <a:p>
            <a:r>
              <a:rPr lang="en-US" dirty="0" smtClean="0"/>
              <a:t>Product </a:t>
            </a:r>
            <a:r>
              <a:rPr lang="en-US" dirty="0" smtClean="0"/>
              <a:t>identity.</a:t>
            </a:r>
            <a:endParaRPr lang="en-US" dirty="0" smtClean="0"/>
          </a:p>
          <a:p>
            <a:r>
              <a:rPr lang="en-US" dirty="0" smtClean="0"/>
              <a:t>Physical and chemical </a:t>
            </a:r>
            <a:r>
              <a:rPr lang="en-US" dirty="0" smtClean="0"/>
              <a:t>characteristics.</a:t>
            </a:r>
            <a:endParaRPr lang="en-US" dirty="0" smtClean="0"/>
          </a:p>
          <a:p>
            <a:r>
              <a:rPr lang="en-US" dirty="0" smtClean="0"/>
              <a:t>Physical hazards of the </a:t>
            </a:r>
            <a:r>
              <a:rPr lang="en-US" dirty="0" smtClean="0"/>
              <a:t>chemical.</a:t>
            </a:r>
            <a:endParaRPr lang="en-US" dirty="0" smtClean="0"/>
          </a:p>
          <a:p>
            <a:r>
              <a:rPr lang="en-US" dirty="0" smtClean="0"/>
              <a:t>Health hazards of the </a:t>
            </a:r>
            <a:r>
              <a:rPr lang="en-US" dirty="0" smtClean="0"/>
              <a:t>chemical.</a:t>
            </a:r>
            <a:endParaRPr lang="en-US" dirty="0" smtClean="0"/>
          </a:p>
          <a:p>
            <a:r>
              <a:rPr lang="en-US" dirty="0" smtClean="0"/>
              <a:t>Primary routes of </a:t>
            </a:r>
            <a:r>
              <a:rPr lang="en-US" dirty="0" smtClean="0"/>
              <a:t>entry.</a:t>
            </a:r>
            <a:endParaRPr lang="en-US" dirty="0" smtClean="0"/>
          </a:p>
          <a:p>
            <a:r>
              <a:rPr lang="en-US" dirty="0" smtClean="0"/>
              <a:t>Exposure </a:t>
            </a:r>
            <a:r>
              <a:rPr lang="en-US" dirty="0" smtClean="0"/>
              <a:t>limits.</a:t>
            </a:r>
            <a:endParaRPr lang="en-US" dirty="0" smtClean="0"/>
          </a:p>
          <a:p>
            <a:r>
              <a:rPr lang="en-US" dirty="0" smtClean="0"/>
              <a:t>Whether the chemical is listed as a </a:t>
            </a:r>
            <a:r>
              <a:rPr lang="en-US" dirty="0" smtClean="0"/>
              <a:t>carcinogen.</a:t>
            </a:r>
            <a:endParaRPr lang="en-US" dirty="0" smtClean="0"/>
          </a:p>
          <a:p>
            <a:r>
              <a:rPr lang="en-US" dirty="0" smtClean="0"/>
              <a:t>Precautions for safe handling and </a:t>
            </a:r>
            <a:r>
              <a:rPr lang="en-US" dirty="0" smtClean="0"/>
              <a:t>use.</a:t>
            </a:r>
            <a:endParaRPr lang="en-US" dirty="0" smtClean="0"/>
          </a:p>
          <a:p>
            <a:r>
              <a:rPr lang="en-US" dirty="0" smtClean="0"/>
              <a:t>Applicable control measures including </a:t>
            </a:r>
            <a:r>
              <a:rPr lang="en-US" dirty="0" smtClean="0"/>
              <a:t>PPE.</a:t>
            </a:r>
            <a:endParaRPr lang="en-US" dirty="0" smtClean="0"/>
          </a:p>
          <a:p>
            <a:r>
              <a:rPr lang="en-US" dirty="0" smtClean="0"/>
              <a:t>Emergency and first aid </a:t>
            </a:r>
            <a:r>
              <a:rPr lang="en-US" dirty="0" smtClean="0"/>
              <a:t>procedures.</a:t>
            </a:r>
            <a:endParaRPr lang="en-US" dirty="0"/>
          </a:p>
        </p:txBody>
      </p:sp>
    </p:spTree>
  </p:cSld>
  <p:clrMapOvr>
    <a:masterClrMapping/>
  </p:clrMapOvr>
  <p:transition>
    <p:cu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dirty="0" smtClean="0"/>
              <a:t>Trade Secret</a:t>
            </a:r>
            <a:endParaRPr lang="en-US" dirty="0"/>
          </a:p>
        </p:txBody>
      </p:sp>
      <p:sp>
        <p:nvSpPr>
          <p:cNvPr id="104451" name="Rectangle 3"/>
          <p:cNvSpPr>
            <a:spLocks noGrp="1" noChangeArrowheads="1"/>
          </p:cNvSpPr>
          <p:nvPr>
            <p:ph type="body" idx="1"/>
          </p:nvPr>
        </p:nvSpPr>
        <p:spPr/>
        <p:txBody>
          <a:bodyPr/>
          <a:lstStyle/>
          <a:p>
            <a:r>
              <a:rPr lang="en-US" dirty="0" smtClean="0"/>
              <a:t>Hazardous ingredients should be listed on the MSDS unless the manufacturer claims the specific composition as a “trade secret</a:t>
            </a:r>
            <a:r>
              <a:rPr lang="en-US" dirty="0" smtClean="0"/>
              <a:t>”.</a:t>
            </a:r>
            <a:endParaRPr lang="en-US" dirty="0" smtClean="0"/>
          </a:p>
          <a:p>
            <a:r>
              <a:rPr lang="en-US" dirty="0" smtClean="0"/>
              <a:t>Trade secret information must be disclosed to medical personnel in the event of an </a:t>
            </a:r>
            <a:r>
              <a:rPr lang="en-US" dirty="0" smtClean="0"/>
              <a:t>emergency.</a:t>
            </a:r>
            <a:endParaRPr lang="en-US" dirty="0"/>
          </a:p>
        </p:txBody>
      </p:sp>
    </p:spTree>
  </p:cSld>
  <p:clrMapOvr>
    <a:masterClrMapping/>
  </p:clrMapOvr>
  <p:transition>
    <p:cu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dirty="0" smtClean="0"/>
              <a:t>Written Program Elements</a:t>
            </a:r>
            <a:endParaRPr lang="en-US" dirty="0"/>
          </a:p>
        </p:txBody>
      </p:sp>
      <p:sp>
        <p:nvSpPr>
          <p:cNvPr id="106499" name="Rectangle 3"/>
          <p:cNvSpPr>
            <a:spLocks noGrp="1" noChangeArrowheads="1"/>
          </p:cNvSpPr>
          <p:nvPr>
            <p:ph type="body" idx="1"/>
          </p:nvPr>
        </p:nvSpPr>
        <p:spPr>
          <a:xfrm>
            <a:off x="496956" y="1392375"/>
            <a:ext cx="8229600" cy="4745189"/>
          </a:xfrm>
        </p:spPr>
        <p:txBody>
          <a:bodyPr>
            <a:noAutofit/>
          </a:bodyPr>
          <a:lstStyle/>
          <a:p>
            <a:r>
              <a:rPr lang="en-US" dirty="0" smtClean="0"/>
              <a:t>Procedures for complying with the requirements for labeling and other forms of </a:t>
            </a:r>
            <a:r>
              <a:rPr lang="en-US" dirty="0" smtClean="0"/>
              <a:t>warning.</a:t>
            </a:r>
            <a:endParaRPr lang="en-US" dirty="0" smtClean="0"/>
          </a:p>
          <a:p>
            <a:r>
              <a:rPr lang="en-US" dirty="0" smtClean="0"/>
              <a:t>Procedures for complying with the requirements for </a:t>
            </a:r>
            <a:r>
              <a:rPr lang="en-US" dirty="0" smtClean="0"/>
              <a:t>MSDS’s.</a:t>
            </a:r>
            <a:endParaRPr lang="en-US" dirty="0" smtClean="0"/>
          </a:p>
          <a:p>
            <a:r>
              <a:rPr lang="en-US" dirty="0" smtClean="0"/>
              <a:t>Procedures for informing employees about the hazards of non-routine </a:t>
            </a:r>
            <a:r>
              <a:rPr lang="en-US" dirty="0" smtClean="0"/>
              <a:t>tasks.</a:t>
            </a:r>
            <a:endParaRPr lang="en-US" dirty="0" smtClean="0"/>
          </a:p>
          <a:p>
            <a:r>
              <a:rPr lang="en-US" dirty="0" smtClean="0"/>
              <a:t>Procedures for warning employees about the hazards from unlabeled </a:t>
            </a:r>
            <a:r>
              <a:rPr lang="en-US" dirty="0" smtClean="0"/>
              <a:t>pipes.</a:t>
            </a:r>
            <a:endParaRPr lang="en-US" dirty="0" smtClean="0"/>
          </a:p>
          <a:p>
            <a:r>
              <a:rPr lang="en-US" dirty="0" smtClean="0"/>
              <a:t>Chemical </a:t>
            </a:r>
            <a:r>
              <a:rPr lang="en-US" dirty="0" smtClean="0"/>
              <a:t>inventory.</a:t>
            </a:r>
            <a:endParaRPr lang="en-US" dirty="0" smtClean="0"/>
          </a:p>
          <a:p>
            <a:r>
              <a:rPr lang="en-US" dirty="0" smtClean="0"/>
              <a:t>Methods for informing contractors about hazards in the </a:t>
            </a:r>
            <a:r>
              <a:rPr lang="en-US" dirty="0" smtClean="0"/>
              <a:t>workplace.</a:t>
            </a:r>
            <a:endParaRPr lang="en-US" dirty="0"/>
          </a:p>
        </p:txBody>
      </p:sp>
    </p:spTree>
  </p:cSld>
  <p:clrMapOvr>
    <a:masterClrMapping/>
  </p:clrMapOvr>
  <p:transition>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r>
              <a:rPr lang="en-US" dirty="0" smtClean="0"/>
              <a:t>Health Hazards</a:t>
            </a:r>
            <a:endParaRPr lang="en-US" dirty="0"/>
          </a:p>
        </p:txBody>
      </p:sp>
      <p:sp>
        <p:nvSpPr>
          <p:cNvPr id="108547" name="Rectangle 3"/>
          <p:cNvSpPr>
            <a:spLocks noGrp="1" noChangeArrowheads="1"/>
          </p:cNvSpPr>
          <p:nvPr>
            <p:ph type="body" idx="1"/>
          </p:nvPr>
        </p:nvSpPr>
        <p:spPr>
          <a:xfrm>
            <a:off x="552376" y="1572490"/>
            <a:ext cx="7206171" cy="3925957"/>
          </a:xfrm>
        </p:spPr>
        <p:txBody>
          <a:bodyPr/>
          <a:lstStyle/>
          <a:p>
            <a:r>
              <a:rPr lang="en-US" dirty="0" smtClean="0"/>
              <a:t>Toxic</a:t>
            </a:r>
          </a:p>
          <a:p>
            <a:r>
              <a:rPr lang="en-US" dirty="0" smtClean="0"/>
              <a:t>Highly toxic</a:t>
            </a:r>
          </a:p>
          <a:p>
            <a:r>
              <a:rPr lang="en-US" dirty="0" smtClean="0"/>
              <a:t>Corrosive</a:t>
            </a:r>
          </a:p>
          <a:p>
            <a:r>
              <a:rPr lang="en-US" dirty="0" smtClean="0"/>
              <a:t>Irritant</a:t>
            </a:r>
          </a:p>
          <a:p>
            <a:r>
              <a:rPr lang="en-US" dirty="0" smtClean="0"/>
              <a:t>Carcinogen</a:t>
            </a:r>
          </a:p>
          <a:p>
            <a:r>
              <a:rPr lang="en-US" dirty="0" smtClean="0"/>
              <a:t>Reproductive toxins</a:t>
            </a:r>
          </a:p>
          <a:p>
            <a:r>
              <a:rPr lang="en-US" dirty="0" smtClean="0"/>
              <a:t>Target organ effects</a:t>
            </a:r>
          </a:p>
          <a:p>
            <a:r>
              <a:rPr lang="en-US" dirty="0" smtClean="0"/>
              <a:t>Sensitizers</a:t>
            </a:r>
            <a:endParaRPr lang="en-US" dirty="0"/>
          </a:p>
        </p:txBody>
      </p:sp>
    </p:spTree>
  </p:cSld>
  <p:clrMapOvr>
    <a:masterClrMapping/>
  </p:clrMapOvr>
  <p:transition>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dirty="0" smtClean="0"/>
              <a:t>Physical Hazards</a:t>
            </a:r>
            <a:endParaRPr lang="en-US" dirty="0"/>
          </a:p>
        </p:txBody>
      </p:sp>
      <p:sp>
        <p:nvSpPr>
          <p:cNvPr id="110595" name="Rectangle 3"/>
          <p:cNvSpPr>
            <a:spLocks noGrp="1" noChangeArrowheads="1"/>
          </p:cNvSpPr>
          <p:nvPr>
            <p:ph type="body" idx="1"/>
          </p:nvPr>
        </p:nvSpPr>
        <p:spPr>
          <a:xfrm>
            <a:off x="510811" y="1489360"/>
            <a:ext cx="8229600" cy="3925957"/>
          </a:xfrm>
        </p:spPr>
        <p:txBody>
          <a:bodyPr>
            <a:noAutofit/>
          </a:bodyPr>
          <a:lstStyle/>
          <a:p>
            <a:r>
              <a:rPr lang="en-US" dirty="0" smtClean="0"/>
              <a:t>Combustible liquid</a:t>
            </a:r>
          </a:p>
          <a:p>
            <a:r>
              <a:rPr lang="en-US" dirty="0" smtClean="0"/>
              <a:t>Flammable liquid or solid</a:t>
            </a:r>
          </a:p>
          <a:p>
            <a:r>
              <a:rPr lang="en-US" dirty="0" smtClean="0"/>
              <a:t>Flammable gas</a:t>
            </a:r>
          </a:p>
          <a:p>
            <a:r>
              <a:rPr lang="en-US" dirty="0" smtClean="0"/>
              <a:t>Compressed gas</a:t>
            </a:r>
          </a:p>
          <a:p>
            <a:r>
              <a:rPr lang="en-US" dirty="0" smtClean="0"/>
              <a:t>Explosive</a:t>
            </a:r>
          </a:p>
          <a:p>
            <a:r>
              <a:rPr lang="en-US" dirty="0" smtClean="0"/>
              <a:t>Organic peroxide</a:t>
            </a:r>
          </a:p>
          <a:p>
            <a:r>
              <a:rPr lang="en-US" dirty="0" smtClean="0"/>
              <a:t>Unstable </a:t>
            </a:r>
          </a:p>
          <a:p>
            <a:r>
              <a:rPr lang="en-US" dirty="0" smtClean="0"/>
              <a:t>Water reactive</a:t>
            </a:r>
          </a:p>
          <a:p>
            <a:r>
              <a:rPr lang="en-US" dirty="0" smtClean="0"/>
              <a:t>Phyrophoric</a:t>
            </a:r>
          </a:p>
          <a:p>
            <a:r>
              <a:rPr lang="en-US" dirty="0" smtClean="0"/>
              <a:t>Oxidizer</a:t>
            </a:r>
            <a:endParaRPr lang="en-US" dirty="0"/>
          </a:p>
        </p:txBody>
      </p:sp>
    </p:spTree>
  </p:cSld>
  <p:clrMapOvr>
    <a:masterClrMapping/>
  </p:clrMapOvr>
  <p:transition>
    <p:cu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en-US" dirty="0" smtClean="0"/>
              <a:t>Training Elements</a:t>
            </a:r>
            <a:endParaRPr lang="en-US" dirty="0"/>
          </a:p>
        </p:txBody>
      </p:sp>
      <p:sp>
        <p:nvSpPr>
          <p:cNvPr id="112643" name="Rectangle 3"/>
          <p:cNvSpPr>
            <a:spLocks noGrp="1" noChangeArrowheads="1"/>
          </p:cNvSpPr>
          <p:nvPr>
            <p:ph type="body" idx="1"/>
          </p:nvPr>
        </p:nvSpPr>
        <p:spPr>
          <a:xfrm>
            <a:off x="496956" y="1226115"/>
            <a:ext cx="8229600" cy="5285521"/>
          </a:xfrm>
        </p:spPr>
        <p:txBody>
          <a:bodyPr>
            <a:noAutofit/>
          </a:bodyPr>
          <a:lstStyle/>
          <a:p>
            <a:r>
              <a:rPr lang="en-US" dirty="0" smtClean="0"/>
              <a:t>The hazard communication </a:t>
            </a:r>
            <a:r>
              <a:rPr lang="en-US" dirty="0" smtClean="0"/>
              <a:t>standard.</a:t>
            </a:r>
            <a:endParaRPr lang="en-US" dirty="0" smtClean="0"/>
          </a:p>
          <a:p>
            <a:r>
              <a:rPr lang="en-US" dirty="0" smtClean="0"/>
              <a:t>Operations where hazardous chemicals are </a:t>
            </a:r>
            <a:r>
              <a:rPr lang="en-US" dirty="0" smtClean="0"/>
              <a:t>present.</a:t>
            </a:r>
            <a:endParaRPr lang="en-US" dirty="0" smtClean="0"/>
          </a:p>
          <a:p>
            <a:r>
              <a:rPr lang="en-US" dirty="0" smtClean="0"/>
              <a:t>Location and availability of the chemical </a:t>
            </a:r>
            <a:r>
              <a:rPr lang="en-US" dirty="0" smtClean="0"/>
              <a:t>inventory.</a:t>
            </a:r>
            <a:endParaRPr lang="en-US" dirty="0" smtClean="0"/>
          </a:p>
          <a:p>
            <a:r>
              <a:rPr lang="en-US" dirty="0" smtClean="0"/>
              <a:t>Location and availability of the written </a:t>
            </a:r>
            <a:r>
              <a:rPr lang="en-US" dirty="0" smtClean="0"/>
              <a:t>program.</a:t>
            </a:r>
            <a:endParaRPr lang="en-US" dirty="0" smtClean="0"/>
          </a:p>
          <a:p>
            <a:r>
              <a:rPr lang="en-US" dirty="0" smtClean="0"/>
              <a:t>Location and availability of </a:t>
            </a:r>
            <a:r>
              <a:rPr lang="en-US" dirty="0" smtClean="0"/>
              <a:t>MSDS’s.</a:t>
            </a:r>
          </a:p>
          <a:p>
            <a:r>
              <a:rPr lang="en-US" dirty="0" smtClean="0"/>
              <a:t>Explanation of labeling </a:t>
            </a:r>
            <a:r>
              <a:rPr lang="en-US" dirty="0" smtClean="0"/>
              <a:t>system.</a:t>
            </a:r>
            <a:endParaRPr lang="en-US" dirty="0" smtClean="0"/>
          </a:p>
          <a:p>
            <a:r>
              <a:rPr lang="en-US" dirty="0" smtClean="0"/>
              <a:t>Methods of detecting the presence or release of a hazardous </a:t>
            </a:r>
            <a:r>
              <a:rPr lang="en-US" dirty="0" smtClean="0"/>
              <a:t>chemical.</a:t>
            </a:r>
            <a:endParaRPr lang="en-US" dirty="0" smtClean="0"/>
          </a:p>
          <a:p>
            <a:r>
              <a:rPr lang="en-US" dirty="0" smtClean="0"/>
              <a:t>Physical and health hazards of chemicals in the </a:t>
            </a:r>
            <a:r>
              <a:rPr lang="en-US" dirty="0" smtClean="0"/>
              <a:t>workplace.</a:t>
            </a:r>
            <a:endParaRPr lang="en-US" dirty="0" smtClean="0"/>
          </a:p>
          <a:p>
            <a:r>
              <a:rPr lang="en-US" dirty="0" smtClean="0"/>
              <a:t>Specific measures of protection including </a:t>
            </a:r>
            <a:r>
              <a:rPr lang="en-US" dirty="0" smtClean="0"/>
              <a:t>PPE.</a:t>
            </a:r>
            <a:endParaRPr lang="en-US" dirty="0" smtClean="0"/>
          </a:p>
          <a:p>
            <a:r>
              <a:rPr lang="en-US" dirty="0" smtClean="0"/>
              <a:t>Specific elements of the written </a:t>
            </a:r>
            <a:r>
              <a:rPr lang="en-US" dirty="0" smtClean="0"/>
              <a:t>plan.</a:t>
            </a:r>
            <a:endParaRPr lang="en-US" dirty="0" smtClean="0"/>
          </a:p>
          <a:p>
            <a:endParaRPr lang="en-US" dirty="0"/>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smtClean="0"/>
              <a:t>Site Safety And Health Program</a:t>
            </a:r>
            <a:endParaRPr lang="en-US" dirty="0"/>
          </a:p>
        </p:txBody>
      </p:sp>
      <p:sp>
        <p:nvSpPr>
          <p:cNvPr id="12291" name="Rectangle 3"/>
          <p:cNvSpPr>
            <a:spLocks noGrp="1" noChangeArrowheads="1"/>
          </p:cNvSpPr>
          <p:nvPr>
            <p:ph type="body" idx="1"/>
          </p:nvPr>
        </p:nvSpPr>
        <p:spPr>
          <a:xfrm>
            <a:off x="496956" y="1338948"/>
            <a:ext cx="8229600" cy="4887681"/>
          </a:xfrm>
        </p:spPr>
        <p:txBody>
          <a:bodyPr>
            <a:noAutofit/>
          </a:bodyPr>
          <a:lstStyle/>
          <a:p>
            <a:r>
              <a:rPr lang="en-US" dirty="0" smtClean="0"/>
              <a:t>An organizational structure for site operations including provision for a general supervisor and a site safety and health supervisor.</a:t>
            </a:r>
          </a:p>
          <a:p>
            <a:r>
              <a:rPr lang="en-US" dirty="0" smtClean="0"/>
              <a:t>A comprehensive work plan.</a:t>
            </a:r>
          </a:p>
          <a:p>
            <a:r>
              <a:rPr lang="en-US" dirty="0" smtClean="0"/>
              <a:t>A site specific safety and health plan.</a:t>
            </a:r>
          </a:p>
          <a:p>
            <a:r>
              <a:rPr lang="en-US" dirty="0" smtClean="0"/>
              <a:t>Safety and health training program.</a:t>
            </a:r>
          </a:p>
          <a:p>
            <a:r>
              <a:rPr lang="en-US" dirty="0" smtClean="0"/>
              <a:t>Medical surveillance program.</a:t>
            </a:r>
          </a:p>
          <a:p>
            <a:r>
              <a:rPr lang="en-US" dirty="0" smtClean="0"/>
              <a:t>Standard operating procedures for safety and health.</a:t>
            </a:r>
          </a:p>
          <a:p>
            <a:r>
              <a:rPr lang="en-US" dirty="0" smtClean="0"/>
              <a:t>Any necessary interface between the general program and the site specific activities.</a:t>
            </a:r>
          </a:p>
          <a:p>
            <a:endParaRPr lang="en-US" dirty="0"/>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t>Site Characterization And Analysis</a:t>
            </a:r>
            <a:endParaRPr lang="en-US" dirty="0"/>
          </a:p>
        </p:txBody>
      </p:sp>
      <p:sp>
        <p:nvSpPr>
          <p:cNvPr id="16387" name="Rectangle 3"/>
          <p:cNvSpPr>
            <a:spLocks noGrp="1" noChangeArrowheads="1"/>
          </p:cNvSpPr>
          <p:nvPr>
            <p:ph type="body" idx="1"/>
          </p:nvPr>
        </p:nvSpPr>
        <p:spPr>
          <a:xfrm>
            <a:off x="496956" y="1513116"/>
            <a:ext cx="8229600" cy="4452256"/>
          </a:xfrm>
        </p:spPr>
        <p:txBody>
          <a:bodyPr>
            <a:noAutofit/>
          </a:bodyPr>
          <a:lstStyle/>
          <a:p>
            <a:r>
              <a:rPr lang="en-US" dirty="0" smtClean="0"/>
              <a:t>Hazardous waste sites shall be evaluated to determine appropriate safety and health control procedures.</a:t>
            </a:r>
          </a:p>
          <a:p>
            <a:r>
              <a:rPr lang="en-US" dirty="0" smtClean="0"/>
              <a:t>Preliminary evaluation shall be performed prior to entry with a more detailed evaluation immediately upon initial entry.</a:t>
            </a:r>
          </a:p>
          <a:p>
            <a:r>
              <a:rPr lang="en-US" dirty="0" smtClean="0"/>
              <a:t>For initial entry shall provide protection from known or suspected hazards.</a:t>
            </a:r>
          </a:p>
          <a:p>
            <a:r>
              <a:rPr lang="en-US" dirty="0" smtClean="0"/>
              <a:t>If hazards or suspected hazards are not identified during the preliminary evaluation, level “B” protection, as a minimum, shall be provided for initial entry.</a:t>
            </a:r>
          </a:p>
          <a:p>
            <a:endParaRPr lang="en-US" dirty="0"/>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dirty="0" smtClean="0"/>
              <a:t>Site Control</a:t>
            </a:r>
            <a:endParaRPr lang="en-US" dirty="0"/>
          </a:p>
        </p:txBody>
      </p:sp>
      <p:sp>
        <p:nvSpPr>
          <p:cNvPr id="20483" name="Rectangle 3"/>
          <p:cNvSpPr>
            <a:spLocks noGrp="1" noChangeArrowheads="1"/>
          </p:cNvSpPr>
          <p:nvPr>
            <p:ph type="body" idx="1"/>
          </p:nvPr>
        </p:nvSpPr>
        <p:spPr>
          <a:xfrm>
            <a:off x="496956" y="1600200"/>
            <a:ext cx="8229600" cy="2725057"/>
          </a:xfrm>
        </p:spPr>
        <p:txBody>
          <a:bodyPr/>
          <a:lstStyle/>
          <a:p>
            <a:r>
              <a:rPr lang="en-US" dirty="0" smtClean="0"/>
              <a:t>Site control shall be implemented before work begins.</a:t>
            </a:r>
          </a:p>
          <a:p>
            <a:r>
              <a:rPr lang="en-US" dirty="0" smtClean="0"/>
              <a:t>The site control plan shall be developed during the planning phases of the operation.</a:t>
            </a:r>
            <a:endParaRPr lang="en-US" dirty="0"/>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dirty="0" smtClean="0"/>
              <a:t>Elements Of Site Control Plan</a:t>
            </a:r>
            <a:endParaRPr lang="en-US" dirty="0"/>
          </a:p>
        </p:txBody>
      </p:sp>
      <p:sp>
        <p:nvSpPr>
          <p:cNvPr id="22531" name="Rectangle 3"/>
          <p:cNvSpPr>
            <a:spLocks noGrp="1" noChangeArrowheads="1"/>
          </p:cNvSpPr>
          <p:nvPr>
            <p:ph type="body" idx="1"/>
          </p:nvPr>
        </p:nvSpPr>
        <p:spPr>
          <a:xfrm>
            <a:off x="525984" y="1498602"/>
            <a:ext cx="8229600" cy="3925957"/>
          </a:xfrm>
        </p:spPr>
        <p:txBody>
          <a:bodyPr/>
          <a:lstStyle/>
          <a:p>
            <a:r>
              <a:rPr lang="en-US" dirty="0" smtClean="0"/>
              <a:t>Site map.</a:t>
            </a:r>
          </a:p>
          <a:p>
            <a:r>
              <a:rPr lang="en-US" dirty="0" smtClean="0"/>
              <a:t>Site work zones.</a:t>
            </a:r>
          </a:p>
          <a:p>
            <a:r>
              <a:rPr lang="en-US" dirty="0" smtClean="0"/>
              <a:t>Use of the buddy system.</a:t>
            </a:r>
          </a:p>
          <a:p>
            <a:r>
              <a:rPr lang="en-US" dirty="0" smtClean="0"/>
              <a:t>Site communications and alerting procedures for emergencies.</a:t>
            </a:r>
          </a:p>
          <a:p>
            <a:r>
              <a:rPr lang="en-US" dirty="0" smtClean="0"/>
              <a:t>Standard operating procedures.</a:t>
            </a:r>
          </a:p>
          <a:p>
            <a:r>
              <a:rPr lang="en-US" dirty="0" smtClean="0"/>
              <a:t>Identification of nearest medical assistance.</a:t>
            </a:r>
            <a:endParaRPr lang="en-US" dirty="0"/>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dirty="0" smtClean="0"/>
              <a:t>Training</a:t>
            </a:r>
            <a:endParaRPr lang="en-US" dirty="0"/>
          </a:p>
        </p:txBody>
      </p:sp>
      <p:sp>
        <p:nvSpPr>
          <p:cNvPr id="24579" name="Rectangle 3"/>
          <p:cNvSpPr>
            <a:spLocks noGrp="1" noChangeArrowheads="1"/>
          </p:cNvSpPr>
          <p:nvPr>
            <p:ph type="body" idx="1"/>
          </p:nvPr>
        </p:nvSpPr>
        <p:spPr>
          <a:xfrm>
            <a:off x="496956" y="1658256"/>
            <a:ext cx="8229600" cy="2333171"/>
          </a:xfrm>
        </p:spPr>
        <p:txBody>
          <a:bodyPr/>
          <a:lstStyle/>
          <a:p>
            <a:r>
              <a:rPr lang="en-US" dirty="0" smtClean="0"/>
              <a:t>Training shall be provided for site workers, supervisors and managers.</a:t>
            </a:r>
          </a:p>
          <a:p>
            <a:r>
              <a:rPr lang="en-US" dirty="0" smtClean="0"/>
              <a:t>Training is required prior to job assignment.</a:t>
            </a:r>
            <a:endParaRPr lang="en-US" dirty="0"/>
          </a:p>
        </p:txBody>
      </p:sp>
    </p:spTree>
  </p:cSld>
  <p:clrMapOvr>
    <a:masterClrMapping/>
  </p:clrMapOvr>
  <p:transition>
    <p:cu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TotalTime>
  <Words>1903</Words>
  <Application>Microsoft Office PowerPoint</Application>
  <PresentationFormat>On-screen Show (4:3)</PresentationFormat>
  <Paragraphs>280</Paragraphs>
  <Slides>47</Slides>
  <Notes>46</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Office Theme</vt:lpstr>
      <vt:lpstr>Hazardous materials management</vt:lpstr>
      <vt:lpstr>Hazardous Waste Operations And Emergency Response (HAZWOPER)  29 CFR 1910.120</vt:lpstr>
      <vt:lpstr>Scope </vt:lpstr>
      <vt:lpstr>Application</vt:lpstr>
      <vt:lpstr>Site Safety And Health Program</vt:lpstr>
      <vt:lpstr>Site Characterization And Analysis</vt:lpstr>
      <vt:lpstr>Site Control</vt:lpstr>
      <vt:lpstr>Elements Of Site Control Plan</vt:lpstr>
      <vt:lpstr>Training</vt:lpstr>
      <vt:lpstr>Required Training </vt:lpstr>
      <vt:lpstr>Medical Surveillance</vt:lpstr>
      <vt:lpstr>Physician’s Written Opinion Shall Include</vt:lpstr>
      <vt:lpstr>Engineering Controls And Work Practices</vt:lpstr>
      <vt:lpstr>PPE Program</vt:lpstr>
      <vt:lpstr>Monitoring</vt:lpstr>
      <vt:lpstr>Informational Programs</vt:lpstr>
      <vt:lpstr>Handling Drums And Containers</vt:lpstr>
      <vt:lpstr>Decontamination</vt:lpstr>
      <vt:lpstr>Emergency Response At Hazardous Waste Sites</vt:lpstr>
      <vt:lpstr>Elements Of The Emergency Response Plan</vt:lpstr>
      <vt:lpstr>Additional Elements Of The Plan</vt:lpstr>
      <vt:lpstr>Illumination</vt:lpstr>
      <vt:lpstr>Sanitation At Temporary Workplaces</vt:lpstr>
      <vt:lpstr>New Technology Programs</vt:lpstr>
      <vt:lpstr>TSD Facilities</vt:lpstr>
      <vt:lpstr>Elements Of The Emergency Plan For TSD Facilities</vt:lpstr>
      <vt:lpstr>Additional Elements Of The Plan</vt:lpstr>
      <vt:lpstr>Emergency Response To Hazardous Substance Release</vt:lpstr>
      <vt:lpstr>Elements Of The Emergency Plan</vt:lpstr>
      <vt:lpstr>Elements Of The Emergency Plan</vt:lpstr>
      <vt:lpstr>Response Personnel And Training Requirements</vt:lpstr>
      <vt:lpstr>Response Personnel And Training Requirements</vt:lpstr>
      <vt:lpstr>Appendices</vt:lpstr>
      <vt:lpstr>Hazard Communication Standard 29 CFR 1910.1200</vt:lpstr>
      <vt:lpstr>Purpose</vt:lpstr>
      <vt:lpstr>Scope</vt:lpstr>
      <vt:lpstr>Hazard Evaluation</vt:lpstr>
      <vt:lpstr>Major Elements of a Hazard Communication Program</vt:lpstr>
      <vt:lpstr>Chemical Inventory </vt:lpstr>
      <vt:lpstr>Labeling</vt:lpstr>
      <vt:lpstr>Material Safety Data Sheets (MSDS)</vt:lpstr>
      <vt:lpstr>MSDS Contents</vt:lpstr>
      <vt:lpstr>Trade Secret</vt:lpstr>
      <vt:lpstr>Written Program Elements</vt:lpstr>
      <vt:lpstr>Health Hazards</vt:lpstr>
      <vt:lpstr>Physical Hazards</vt:lpstr>
      <vt:lpstr>Training Elements</vt:lpstr>
    </vt:vector>
  </TitlesOfParts>
  <Company>University of Miami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Natalizio</dc:creator>
  <cp:lastModifiedBy>HNI</cp:lastModifiedBy>
  <cp:revision>48</cp:revision>
  <dcterms:created xsi:type="dcterms:W3CDTF">2011-07-26T19:15:39Z</dcterms:created>
  <dcterms:modified xsi:type="dcterms:W3CDTF">2011-10-31T19:08:52Z</dcterms:modified>
</cp:coreProperties>
</file>