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1" r:id="rId3"/>
    <p:sldId id="262" r:id="rId4"/>
    <p:sldId id="263" r:id="rId5"/>
    <p:sldId id="264" r:id="rId6"/>
    <p:sldId id="265" r:id="rId7"/>
    <p:sldId id="267" r:id="rId8"/>
    <p:sldId id="269" r:id="rId9"/>
    <p:sldId id="271" r:id="rId10"/>
    <p:sldId id="273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A11C"/>
    <a:srgbClr val="3569B2"/>
    <a:srgbClr val="7B726B"/>
    <a:srgbClr val="350F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cap="all" baseline="0">
                <a:solidFill>
                  <a:srgbClr val="3569B2"/>
                </a:solidFill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72278" y="662609"/>
            <a:ext cx="34455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A4EE32E-154B-7245-85F5-3E96C5773896}" type="datetimeFigureOut">
              <a:rPr lang="en-US" smtClean="0"/>
              <a:pPr/>
              <a:t>10/31/2011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FE940A-B68B-1149-83CF-351CD40EB9A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6956" y="168622"/>
            <a:ext cx="832595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6956" y="1600200"/>
            <a:ext cx="8229600" cy="39259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0" y="579434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6A11C"/>
              </a:buClr>
              <a:buFont typeface="Wingdings" pitchFamily="2" charset="2"/>
              <a:buChar char="q"/>
            </a:pPr>
            <a:endParaRPr lang="en-US" sz="2400" dirty="0">
              <a:latin typeface="Lucida Sans" pitchFamily="34" charset="0"/>
            </a:endParaRP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5578982" y="6075553"/>
            <a:ext cx="3621013" cy="650559"/>
            <a:chOff x="2925072" y="484059"/>
            <a:chExt cx="3621013" cy="867412"/>
          </a:xfrm>
        </p:grpSpPr>
        <p:sp>
          <p:nvSpPr>
            <p:cNvPr id="14" name="Subtitle 2"/>
            <p:cNvSpPr txBox="1">
              <a:spLocks/>
            </p:cNvSpPr>
            <p:nvPr/>
          </p:nvSpPr>
          <p:spPr>
            <a:xfrm>
              <a:off x="2925072" y="792328"/>
              <a:ext cx="3621013" cy="515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 fontScale="62500" lnSpcReduction="20000"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Safety</a:t>
              </a:r>
              <a:r>
                <a:rPr kumimoji="0" lang="en-US" sz="24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on</a:t>
              </a:r>
              <a:r>
                <a:rPr kumimoji="0" lang="en-US" sz="3600" b="1" i="0" u="none" strike="noStrike" kern="1200" cap="none" spc="-150" normalizeH="0" baseline="0" noProof="0" dirty="0" smtClean="0">
                  <a:ln>
                    <a:noFill/>
                  </a:ln>
                  <a:solidFill>
                    <a:srgbClr val="3569B2"/>
                  </a:solidFill>
                  <a:effectLst/>
                  <a:uLnTx/>
                  <a:uFillTx/>
                  <a:latin typeface="BlairMdITC TT-Medium"/>
                  <a:ea typeface="+mn-ea"/>
                  <a:cs typeface="BlairMdITC TT-Medium"/>
                </a:rPr>
                <a:t>Call</a:t>
              </a:r>
              <a:endParaRPr kumimoji="0" lang="en-US" sz="3600" b="1" i="0" u="none" strike="noStrike" kern="1200" cap="none" spc="-150" normalizeH="0" baseline="0" noProof="0" dirty="0">
                <a:ln>
                  <a:noFill/>
                </a:ln>
                <a:solidFill>
                  <a:srgbClr val="3569B2"/>
                </a:solidFill>
                <a:effectLst/>
                <a:uLnTx/>
                <a:uFillTx/>
                <a:latin typeface="BlairMdITC TT-Medium"/>
                <a:ea typeface="+mn-ea"/>
                <a:cs typeface="BlairMdITC TT-Medium"/>
              </a:endParaRPr>
            </a:p>
          </p:txBody>
        </p:sp>
        <p:sp>
          <p:nvSpPr>
            <p:cNvPr id="15" name="Right Triangle 14"/>
            <p:cNvSpPr/>
            <p:nvPr/>
          </p:nvSpPr>
          <p:spPr>
            <a:xfrm rot="16200000">
              <a:off x="5489586" y="539239"/>
              <a:ext cx="867412" cy="757052"/>
            </a:xfrm>
            <a:prstGeom prst="rtTriangle">
              <a:avLst/>
            </a:prstGeom>
            <a:solidFill>
              <a:srgbClr val="F6A11C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6" name="Content Placeholder 5" descr="HNI_CMYK_DOT.png"/>
          <p:cNvPicPr>
            <a:picLocks noChangeAspect="1"/>
          </p:cNvPicPr>
          <p:nvPr userDrawn="1"/>
        </p:nvPicPr>
        <p:blipFill>
          <a:blip r:embed="rId13"/>
          <a:srcRect l="-20459" r="-20459"/>
          <a:stretch>
            <a:fillRect/>
          </a:stretch>
        </p:blipFill>
        <p:spPr bwMode="auto">
          <a:xfrm>
            <a:off x="190500" y="677863"/>
            <a:ext cx="31273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Font typeface="Wingdings" pitchFamily="2" charset="2"/>
        <a:buNone/>
        <a:defRPr sz="2400" b="1" kern="1200" cap="all" baseline="0">
          <a:solidFill>
            <a:srgbClr val="3569B2"/>
          </a:solidFill>
          <a:latin typeface="Lucida Sans" pitchFamily="34" charset="0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•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–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457200" rtl="0" eaLnBrk="1" latinLnBrk="0" hangingPunct="1">
        <a:lnSpc>
          <a:spcPct val="150000"/>
        </a:lnSpc>
        <a:spcBef>
          <a:spcPts val="0"/>
        </a:spcBef>
        <a:buFont typeface="Arial"/>
        <a:buChar char="»"/>
        <a:defRPr sz="2000" kern="1200">
          <a:solidFill>
            <a:srgbClr val="7B726B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Lucida Sans" pitchFamily="34" charset="0"/>
              </a:rPr>
              <a:t>Ladder safety</a:t>
            </a:r>
            <a:endParaRPr lang="en-US" b="1" dirty="0">
              <a:latin typeface="Lucida Sans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 smarts</a:t>
            </a:r>
            <a:endParaRPr lang="en-US" dirty="0"/>
          </a:p>
        </p:txBody>
      </p:sp>
      <p:sp>
        <p:nvSpPr>
          <p:cNvPr id="4915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not use a ladder in a horizontal position for scaffolding or as a platform.</a:t>
            </a:r>
          </a:p>
          <a:p>
            <a:r>
              <a:rPr lang="en-US" dirty="0" smtClean="0"/>
              <a:t>Ensure base is level and on solid ground.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 Storage</a:t>
            </a:r>
            <a:endParaRPr lang="en-US" dirty="0"/>
          </a:p>
        </p:txBody>
      </p:sp>
      <p:sp>
        <p:nvSpPr>
          <p:cNvPr id="47107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Vertical Storage – hang from near top rung.</a:t>
            </a:r>
          </a:p>
          <a:p>
            <a:r>
              <a:rPr lang="en-US" dirty="0" smtClean="0"/>
              <a:t>Horizontal storage – provide hooks every 6 feet and near both ends to prevent bowing.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 Repairs</a:t>
            </a:r>
            <a:endParaRPr lang="en-US" dirty="0"/>
          </a:p>
        </p:txBody>
      </p:sp>
      <p:sp>
        <p:nvSpPr>
          <p:cNvPr id="48131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Repair ladders only with approved parts from the original manufacturer.</a:t>
            </a:r>
          </a:p>
          <a:p>
            <a:r>
              <a:rPr lang="en-US" dirty="0" smtClean="0"/>
              <a:t>Frequently lubricate metal bearings of locks, wheels, pulleys, etc.</a:t>
            </a:r>
          </a:p>
          <a:p>
            <a:r>
              <a:rPr lang="en-US" dirty="0" smtClean="0"/>
              <a:t>Tag broken ladders with a “DO NOT USE” tag.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Ladders Can take you…</a:t>
            </a:r>
            <a:endParaRPr lang="en-US" dirty="0"/>
          </a:p>
        </p:txBody>
      </p:sp>
      <p:sp>
        <p:nvSpPr>
          <p:cNvPr id="2969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great heights or on a quick trip to the ground.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 Hazards</a:t>
            </a:r>
            <a:endParaRPr lang="en-US" dirty="0"/>
          </a:p>
        </p:txBody>
      </p:sp>
      <p:sp>
        <p:nvSpPr>
          <p:cNvPr id="30723" name="Rectangle 3"/>
          <p:cNvSpPr>
            <a:spLocks noChangeArrowheads="1"/>
          </p:cNvSpPr>
          <p:nvPr>
            <p:ph type="body" idx="1"/>
          </p:nvPr>
        </p:nvSpPr>
        <p:spPr>
          <a:xfrm>
            <a:off x="566231" y="1600200"/>
            <a:ext cx="5806862" cy="3925957"/>
          </a:xfrm>
        </p:spPr>
        <p:txBody>
          <a:bodyPr/>
          <a:lstStyle/>
          <a:p>
            <a:r>
              <a:rPr lang="en-US" dirty="0" smtClean="0"/>
              <a:t>Improper set up</a:t>
            </a:r>
          </a:p>
          <a:p>
            <a:r>
              <a:rPr lang="en-US" dirty="0" smtClean="0"/>
              <a:t>Broken parts</a:t>
            </a:r>
          </a:p>
          <a:p>
            <a:r>
              <a:rPr lang="en-US" dirty="0" smtClean="0"/>
              <a:t>Worn treads</a:t>
            </a:r>
          </a:p>
          <a:p>
            <a:r>
              <a:rPr lang="en-US" dirty="0" smtClean="0"/>
              <a:t>Overload</a:t>
            </a:r>
          </a:p>
          <a:p>
            <a:r>
              <a:rPr lang="en-US" dirty="0" smtClean="0"/>
              <a:t>Improper use</a:t>
            </a:r>
          </a:p>
          <a:p>
            <a:r>
              <a:rPr lang="en-US" dirty="0" smtClean="0"/>
              <a:t>Wrong type</a:t>
            </a:r>
          </a:p>
          <a:p>
            <a:r>
              <a:rPr lang="en-US" dirty="0" smtClean="0"/>
              <a:t>Over-reaching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ladders</a:t>
            </a:r>
            <a:endParaRPr lang="en-US" dirty="0"/>
          </a:p>
        </p:txBody>
      </p:sp>
      <p:sp>
        <p:nvSpPr>
          <p:cNvPr id="31747" name="Rectangle 1027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Ladder</a:t>
            </a:r>
          </a:p>
          <a:p>
            <a:r>
              <a:rPr lang="en-US" dirty="0" smtClean="0"/>
              <a:t>Extension Ladder</a:t>
            </a:r>
          </a:p>
          <a:p>
            <a:r>
              <a:rPr lang="en-US" dirty="0" smtClean="0"/>
              <a:t>Platform Ladder</a:t>
            </a:r>
          </a:p>
          <a:p>
            <a:r>
              <a:rPr lang="en-US" dirty="0" smtClean="0"/>
              <a:t>Trestle Ladder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Don’t forget PPE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Fall protection for extended work on ladder.</a:t>
            </a:r>
          </a:p>
          <a:p>
            <a:r>
              <a:rPr lang="en-US" dirty="0" smtClean="0"/>
              <a:t>Footwear with good support and non-slip soles.</a:t>
            </a:r>
          </a:p>
          <a:p>
            <a:r>
              <a:rPr lang="en-US" dirty="0" smtClean="0"/>
              <a:t>Safety Glasses for overhead work.</a:t>
            </a:r>
          </a:p>
          <a:p>
            <a:r>
              <a:rPr lang="en-US" dirty="0" smtClean="0"/>
              <a:t>Other PPE required for specific tasks.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Area Safety Check</a:t>
            </a:r>
            <a:endParaRPr lang="en-US" dirty="0"/>
          </a:p>
        </p:txBody>
      </p:sp>
      <p:sp>
        <p:nvSpPr>
          <p:cNvPr id="33795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Electrical power lines in area.</a:t>
            </a:r>
          </a:p>
          <a:p>
            <a:r>
              <a:rPr lang="en-US" dirty="0" smtClean="0"/>
              <a:t>Level surface for ladder placement.</a:t>
            </a:r>
          </a:p>
          <a:p>
            <a:r>
              <a:rPr lang="en-US" dirty="0" smtClean="0"/>
              <a:t>Sturdy support for resting ladder top.</a:t>
            </a:r>
          </a:p>
          <a:p>
            <a:r>
              <a:rPr lang="en-US" dirty="0" smtClean="0"/>
              <a:t>Not in a traffic area.</a:t>
            </a:r>
          </a:p>
          <a:p>
            <a:r>
              <a:rPr lang="en-US" dirty="0" smtClean="0"/>
              <a:t>Ladders must not be placed in front of doors that open toward the ladder unless the door is blocked open, locked, or guarded.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Pre-Use Safety Check</a:t>
            </a:r>
            <a:endParaRPr lang="en-US" dirty="0"/>
          </a:p>
        </p:txBody>
      </p:sp>
      <p:sp>
        <p:nvSpPr>
          <p:cNvPr id="3481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damage to ladder sides, rungs, supports</a:t>
            </a:r>
          </a:p>
          <a:p>
            <a:r>
              <a:rPr lang="en-US" dirty="0" smtClean="0"/>
              <a:t>Non-slip Feet</a:t>
            </a:r>
          </a:p>
          <a:p>
            <a:r>
              <a:rPr lang="en-US" dirty="0" smtClean="0"/>
              <a:t>Long enough for the job.</a:t>
            </a:r>
          </a:p>
          <a:p>
            <a:r>
              <a:rPr lang="en-US" dirty="0" smtClean="0"/>
              <a:t>Rungs &amp; steps free from slip hazards.</a:t>
            </a:r>
          </a:p>
          <a:p>
            <a:r>
              <a:rPr lang="en-US" dirty="0" smtClean="0"/>
              <a:t>Nonconductive side rails for use where you or ladder could contact exposed energized parts.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 Safety</a:t>
            </a:r>
            <a:endParaRPr lang="en-US" dirty="0"/>
          </a:p>
        </p:txBody>
      </p:sp>
      <p:sp>
        <p:nvSpPr>
          <p:cNvPr id="35843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Face ladder when climbing up or down.</a:t>
            </a:r>
          </a:p>
          <a:p>
            <a:r>
              <a:rPr lang="en-US" dirty="0" smtClean="0"/>
              <a:t>Use tool bag or belt to allow us of both hands when climbing.</a:t>
            </a:r>
          </a:p>
          <a:p>
            <a:r>
              <a:rPr lang="en-US" dirty="0" smtClean="0"/>
              <a:t>Do not carry heavy or bulky items up or down a ladder.</a:t>
            </a:r>
          </a:p>
          <a:p>
            <a:r>
              <a:rPr lang="en-US" dirty="0" smtClean="0"/>
              <a:t>One person on ladder at a time.</a:t>
            </a:r>
          </a:p>
          <a:p>
            <a:r>
              <a:rPr lang="en-US" dirty="0" smtClean="0"/>
              <a:t>Do not over-extend from ladder line.</a:t>
            </a:r>
          </a:p>
          <a:p>
            <a:r>
              <a:rPr lang="en-US" dirty="0" smtClean="0"/>
              <a:t>Secure ladder at bottom.</a:t>
            </a:r>
          </a:p>
          <a:p>
            <a:r>
              <a:rPr lang="en-US" dirty="0" smtClean="0"/>
              <a:t>Fully open step ladders.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Extension or Single Rail Ladders</a:t>
            </a:r>
            <a:endParaRPr lang="en-US" dirty="0"/>
          </a:p>
        </p:txBody>
      </p:sp>
      <p:sp>
        <p:nvSpPr>
          <p:cNvPr id="45059" name="Rectangle 3"/>
          <p:cNvSpPr>
            <a:spLocks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Ladders used for access to the roof or to a  platform must extend at least 3 feet above the step off point.</a:t>
            </a:r>
          </a:p>
          <a:p>
            <a:r>
              <a:rPr lang="en-US" dirty="0" smtClean="0"/>
              <a:t>A proper ladder angle is achieved by placing the base at a distance from the vertical wall equal to one-fourth the working length of the </a:t>
            </a:r>
            <a:r>
              <a:rPr lang="en-US" dirty="0" smtClean="0"/>
              <a:t>ladder.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385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Ladder safety</vt:lpstr>
      <vt:lpstr>Ladders Can take you…</vt:lpstr>
      <vt:lpstr>Ladder Hazards</vt:lpstr>
      <vt:lpstr>Types of ladders</vt:lpstr>
      <vt:lpstr>Don’t forget PPE</vt:lpstr>
      <vt:lpstr>Work Area Safety Check</vt:lpstr>
      <vt:lpstr>Pre-Use Safety Check</vt:lpstr>
      <vt:lpstr>Operation Safety</vt:lpstr>
      <vt:lpstr>Extension or Single Rail Ladders</vt:lpstr>
      <vt:lpstr>Ladder smarts</vt:lpstr>
      <vt:lpstr>Ladder Storage</vt:lpstr>
      <vt:lpstr>Ladder Repairs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Natalizio</dc:creator>
  <cp:lastModifiedBy>HNI</cp:lastModifiedBy>
  <cp:revision>14</cp:revision>
  <dcterms:created xsi:type="dcterms:W3CDTF">2011-07-26T19:15:39Z</dcterms:created>
  <dcterms:modified xsi:type="dcterms:W3CDTF">2011-10-31T19:51:45Z</dcterms:modified>
</cp:coreProperties>
</file>