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11C"/>
    <a:srgbClr val="3569B2"/>
    <a:srgbClr val="7B726B"/>
    <a:srgbClr val="350F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6" d="100"/>
          <a:sy n="66" d="100"/>
        </p:scale>
        <p:origin x="-5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cap="all" baseline="0">
                <a:solidFill>
                  <a:srgbClr val="3569B2"/>
                </a:solidFill>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extBox 6"/>
          <p:cNvSpPr txBox="1"/>
          <p:nvPr userDrawn="1"/>
        </p:nvSpPr>
        <p:spPr>
          <a:xfrm>
            <a:off x="172278" y="662609"/>
            <a:ext cx="344557" cy="369332"/>
          </a:xfrm>
          <a:prstGeom prst="rect">
            <a:avLst/>
          </a:prstGeom>
          <a:solidFill>
            <a:schemeClr val="bg1"/>
          </a:solidFill>
        </p:spPr>
        <p:txBody>
          <a:bodyPr wrap="squar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66700"/>
            <a:ext cx="7772400" cy="11049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90600" y="1676400"/>
            <a:ext cx="3787775"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30775" y="1676400"/>
            <a:ext cx="3787775" cy="4114800"/>
          </a:xfrm>
        </p:spPr>
        <p:txBody>
          <a:bodyPr/>
          <a:lstStyle/>
          <a:p>
            <a:pPr lvl="0"/>
            <a:endParaRPr lang="en-US" noProof="0"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08/30/2011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81874"/>
            <a:ext cx="832595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392595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Box 11"/>
          <p:cNvSpPr txBox="1"/>
          <p:nvPr userDrawn="1"/>
        </p:nvSpPr>
        <p:spPr>
          <a:xfrm>
            <a:off x="0" y="579434"/>
            <a:ext cx="457200" cy="461665"/>
          </a:xfrm>
          <a:prstGeom prst="rect">
            <a:avLst/>
          </a:prstGeom>
          <a:noFill/>
        </p:spPr>
        <p:txBody>
          <a:bodyPr wrap="square" rtlCol="0">
            <a:spAutoFit/>
          </a:bodyPr>
          <a:lstStyle/>
          <a:p>
            <a:pPr>
              <a:buClr>
                <a:srgbClr val="F6A11C"/>
              </a:buClr>
              <a:buFont typeface="Wingdings" pitchFamily="2" charset="2"/>
              <a:buChar char="q"/>
            </a:pPr>
            <a:endParaRPr lang="en-US" sz="2400" dirty="0">
              <a:latin typeface="Lucida Sans" pitchFamily="34" charset="0"/>
            </a:endParaRPr>
          </a:p>
        </p:txBody>
      </p:sp>
      <p:grpSp>
        <p:nvGrpSpPr>
          <p:cNvPr id="13" name="Group 12"/>
          <p:cNvGrpSpPr/>
          <p:nvPr userDrawn="1"/>
        </p:nvGrpSpPr>
        <p:grpSpPr>
          <a:xfrm>
            <a:off x="5578982" y="6075553"/>
            <a:ext cx="3621013" cy="650559"/>
            <a:chOff x="2925072" y="484059"/>
            <a:chExt cx="3621013" cy="867412"/>
          </a:xfrm>
        </p:grpSpPr>
        <p:sp>
          <p:nvSpPr>
            <p:cNvPr id="14" name="Subtitle 2"/>
            <p:cNvSpPr txBox="1">
              <a:spLocks/>
            </p:cNvSpPr>
            <p:nvPr/>
          </p:nvSpPr>
          <p:spPr>
            <a:xfrm>
              <a:off x="2925072" y="792328"/>
              <a:ext cx="3621013" cy="515507"/>
            </a:xfrm>
            <a:prstGeom prst="rect">
              <a:avLst/>
            </a:prstGeom>
          </p:spPr>
          <p:txBody>
            <a:bodyPr vert="horz" lIns="91440" tIns="45720" rIns="91440" bIns="45720" rtlCol="0">
              <a:normAutofit fontScale="62500" lnSpcReduction="20000"/>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Safety</a:t>
              </a:r>
              <a:r>
                <a:rPr kumimoji="0" lang="en-US" sz="2400" b="1" i="0" u="none" strike="noStrike" kern="1200" cap="none" spc="-150" normalizeH="0" baseline="0" noProof="0" dirty="0" smtClean="0">
                  <a:ln>
                    <a:noFill/>
                  </a:ln>
                  <a:solidFill>
                    <a:srgbClr val="3569B2"/>
                  </a:solidFill>
                  <a:effectLst/>
                  <a:uLnTx/>
                  <a:uFillTx/>
                  <a:latin typeface="BlairMdITC TT-Medium"/>
                  <a:ea typeface="+mn-ea"/>
                  <a:cs typeface="BlairMdITC TT-Medium"/>
                </a:rPr>
                <a:t>on</a:t>
              </a: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Call</a:t>
              </a:r>
              <a:endParaRPr kumimoji="0" lang="en-US" sz="3600" b="1" i="0" u="none" strike="noStrike" kern="1200" cap="none" spc="-150" normalizeH="0" baseline="0" noProof="0" dirty="0">
                <a:ln>
                  <a:noFill/>
                </a:ln>
                <a:solidFill>
                  <a:srgbClr val="3569B2"/>
                </a:solidFill>
                <a:effectLst/>
                <a:uLnTx/>
                <a:uFillTx/>
                <a:latin typeface="BlairMdITC TT-Medium"/>
                <a:ea typeface="+mn-ea"/>
                <a:cs typeface="BlairMdITC TT-Medium"/>
              </a:endParaRPr>
            </a:p>
          </p:txBody>
        </p:sp>
        <p:sp>
          <p:nvSpPr>
            <p:cNvPr id="15" name="Right Triangle 14"/>
            <p:cNvSpPr/>
            <p:nvPr/>
          </p:nvSpPr>
          <p:spPr>
            <a:xfrm rot="16200000">
              <a:off x="5489586" y="539239"/>
              <a:ext cx="867412" cy="757052"/>
            </a:xfrm>
            <a:prstGeom prst="rtTriangle">
              <a:avLst/>
            </a:prstGeom>
            <a:solidFill>
              <a:srgbClr val="F6A1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6" name="Content Placeholder 5" descr="HNI_CMYK_DOT.png"/>
          <p:cNvPicPr>
            <a:picLocks noChangeAspect="1"/>
          </p:cNvPicPr>
          <p:nvPr userDrawn="1"/>
        </p:nvPicPr>
        <p:blipFill>
          <a:blip r:embed="rId14"/>
          <a:srcRect l="-20459" r="-20459"/>
          <a:stretch>
            <a:fillRect/>
          </a:stretch>
        </p:blipFill>
        <p:spPr bwMode="auto">
          <a:xfrm>
            <a:off x="190500" y="677863"/>
            <a:ext cx="312738" cy="171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Font typeface="Wingdings" pitchFamily="2" charset="2"/>
        <a:buNone/>
        <a:defRPr sz="2400" b="1" kern="1200" cap="all" baseline="0">
          <a:solidFill>
            <a:srgbClr val="3569B2"/>
          </a:solidFill>
          <a:latin typeface="Lucida Sans" pitchFamily="34" charset="0"/>
          <a:ea typeface="+mj-ea"/>
          <a:cs typeface="+mj-cs"/>
        </a:defRPr>
      </a:lvl1pPr>
    </p:titleStyle>
    <p:bodyStyle>
      <a:lvl1pPr marL="342900" indent="-3429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1pPr>
      <a:lvl2pPr marL="742950" indent="-28575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2pPr>
      <a:lvl3pPr marL="11430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3pPr>
      <a:lvl4pPr marL="16002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4pPr>
      <a:lvl5pPr marL="20574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4.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smtClean="0">
                <a:latin typeface="Lucida Sans" pitchFamily="34" charset="0"/>
              </a:rPr>
              <a:t>Lockout / tagout</a:t>
            </a:r>
            <a:endParaRPr lang="en-US" b="1" dirty="0">
              <a:latin typeface="Lucida Sans"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Six Steps to a Lockout (continued)</a:t>
            </a:r>
            <a:endParaRPr lang="en-US" dirty="0" smtClean="0"/>
          </a:p>
        </p:txBody>
      </p:sp>
      <p:sp>
        <p:nvSpPr>
          <p:cNvPr id="12291" name="Rectangle 3"/>
          <p:cNvSpPr>
            <a:spLocks noGrp="1" noChangeArrowheads="1"/>
          </p:cNvSpPr>
          <p:nvPr>
            <p:ph type="body" idx="1"/>
          </p:nvPr>
        </p:nvSpPr>
        <p:spPr>
          <a:xfrm>
            <a:off x="457200" y="1309920"/>
            <a:ext cx="8229600" cy="5134425"/>
          </a:xfrm>
        </p:spPr>
        <p:txBody>
          <a:bodyPr>
            <a:noAutofit/>
          </a:bodyPr>
          <a:lstStyle/>
          <a:p>
            <a:r>
              <a:rPr lang="en-US" dirty="0" smtClean="0"/>
              <a:t>Control of Stored Energy.</a:t>
            </a:r>
          </a:p>
          <a:p>
            <a:r>
              <a:rPr lang="en-US" dirty="0" smtClean="0"/>
              <a:t>Be sure all forms of Stored Energy are RELEASED or BLOCKED and are in a Safe Position.</a:t>
            </a:r>
          </a:p>
          <a:p>
            <a:r>
              <a:rPr lang="en-US" dirty="0" smtClean="0"/>
              <a:t>Stored Energy can include, but is not limited to:</a:t>
            </a:r>
          </a:p>
          <a:p>
            <a:pPr lvl="1"/>
            <a:r>
              <a:rPr lang="en-US" dirty="0" smtClean="0"/>
              <a:t>Chemical		Spring Tension</a:t>
            </a:r>
          </a:p>
          <a:p>
            <a:pPr lvl="1"/>
            <a:r>
              <a:rPr lang="en-US" dirty="0" smtClean="0"/>
              <a:t>Hydraulic		Gravity</a:t>
            </a:r>
          </a:p>
          <a:p>
            <a:pPr lvl="1"/>
            <a:r>
              <a:rPr lang="en-US" dirty="0" smtClean="0"/>
              <a:t>Pneumatic		Thermal</a:t>
            </a:r>
          </a:p>
          <a:p>
            <a:r>
              <a:rPr lang="en-US" dirty="0" smtClean="0"/>
              <a:t>If possible in systems that have pressure, leave a vent valve in OPEN position.</a:t>
            </a:r>
          </a:p>
          <a:p>
            <a:r>
              <a:rPr lang="en-US" dirty="0" smtClean="0"/>
              <a:t>Use extra caution when dealing with hydraulic systems that have accumulators.</a:t>
            </a:r>
            <a:endParaRPr lang="en-US" dirty="0"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Six Steps to a Lockout (continued)</a:t>
            </a:r>
            <a:endParaRPr lang="en-US" dirty="0" smtClean="0"/>
          </a:p>
        </p:txBody>
      </p:sp>
      <p:sp>
        <p:nvSpPr>
          <p:cNvPr id="13315" name="Rectangle 3"/>
          <p:cNvSpPr>
            <a:spLocks noGrp="1" noChangeArrowheads="1"/>
          </p:cNvSpPr>
          <p:nvPr>
            <p:ph type="body" idx="1"/>
          </p:nvPr>
        </p:nvSpPr>
        <p:spPr/>
        <p:txBody>
          <a:bodyPr>
            <a:noAutofit/>
          </a:bodyPr>
          <a:lstStyle/>
          <a:p>
            <a:r>
              <a:rPr lang="en-US" dirty="0" smtClean="0"/>
              <a:t>Verify that Equipment is in a ZERO Energy State.</a:t>
            </a:r>
          </a:p>
          <a:p>
            <a:r>
              <a:rPr lang="en-US" dirty="0" smtClean="0"/>
              <a:t>Try to start the equipment using the SAME controls you tried in Step 2.  This is the 2nd TRY Step.</a:t>
            </a:r>
          </a:p>
          <a:p>
            <a:r>
              <a:rPr lang="en-US" dirty="0" smtClean="0"/>
              <a:t>Double check All Energy Sources one last time to absolutely insure that they are in their safe positions and that locks are on correctly.</a:t>
            </a:r>
          </a:p>
          <a:p>
            <a:r>
              <a:rPr lang="en-US" dirty="0" smtClean="0"/>
              <a:t>This step is the last insurance that the equipment is in a ZERO Energy State.  It is very important. - Do NOT take any shortcuts.</a:t>
            </a:r>
            <a:endParaRPr lang="en-US" dirty="0" smtClean="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540654" y="194130"/>
            <a:ext cx="7772400" cy="1104900"/>
          </a:xfrm>
        </p:spPr>
        <p:txBody>
          <a:bodyPr/>
          <a:lstStyle/>
          <a:p>
            <a:r>
              <a:rPr lang="en-US" dirty="0" smtClean="0"/>
              <a:t>Let the work begin…Safely</a:t>
            </a:r>
            <a:endParaRPr lang="en-US" dirty="0" smtClean="0"/>
          </a:p>
        </p:txBody>
      </p:sp>
      <p:sp>
        <p:nvSpPr>
          <p:cNvPr id="5124" name="Rectangle 3"/>
          <p:cNvSpPr>
            <a:spLocks noGrp="1" noChangeArrowheads="1"/>
          </p:cNvSpPr>
          <p:nvPr>
            <p:ph type="body" sz="half" idx="1"/>
          </p:nvPr>
        </p:nvSpPr>
        <p:spPr/>
        <p:txBody>
          <a:bodyPr>
            <a:normAutofit lnSpcReduction="10000"/>
          </a:bodyPr>
          <a:lstStyle/>
          <a:p>
            <a:r>
              <a:rPr lang="en-US" dirty="0" smtClean="0"/>
              <a:t>Do the work at hand, but...</a:t>
            </a:r>
          </a:p>
          <a:p>
            <a:r>
              <a:rPr lang="en-US" dirty="0" smtClean="0"/>
              <a:t>Avoid doing anything that could re-energize the equipment.</a:t>
            </a:r>
          </a:p>
          <a:p>
            <a:r>
              <a:rPr lang="en-US" dirty="0" smtClean="0"/>
              <a:t>Make sure none of the changes you are making could bypass or override the lockout.</a:t>
            </a:r>
            <a:endParaRPr lang="en-US" dirty="0" smtClean="0"/>
          </a:p>
        </p:txBody>
      </p:sp>
      <p:graphicFrame>
        <p:nvGraphicFramePr>
          <p:cNvPr id="5122" name="Object 4">
            <a:hlinkClick r:id="" action="ppaction://ole?verb=0"/>
          </p:cNvPr>
          <p:cNvGraphicFramePr>
            <a:graphicFrameLocks/>
          </p:cNvGraphicFramePr>
          <p:nvPr>
            <p:ph type="clipArt" sz="half" idx="2"/>
          </p:nvPr>
        </p:nvGraphicFramePr>
        <p:xfrm>
          <a:off x="5251317" y="1676400"/>
          <a:ext cx="3146690" cy="4114800"/>
        </p:xfrm>
        <a:graphic>
          <a:graphicData uri="http://schemas.openxmlformats.org/presentationml/2006/ole">
            <p:oleObj spid="_x0000_s5122" name="Microsoft ClipArt Gallery" r:id="rId3" imgW="3792240" imgH="4959000" progId="MS_ClipArt_Gallery">
              <p:embed/>
            </p:oleObj>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Special Situations</a:t>
            </a:r>
            <a:endParaRPr lang="en-US" dirty="0" smtClean="0"/>
          </a:p>
        </p:txBody>
      </p:sp>
      <p:sp>
        <p:nvSpPr>
          <p:cNvPr id="14339" name="Rectangle 3"/>
          <p:cNvSpPr>
            <a:spLocks noGrp="1" noChangeArrowheads="1"/>
          </p:cNvSpPr>
          <p:nvPr>
            <p:ph type="body" idx="1"/>
          </p:nvPr>
        </p:nvSpPr>
        <p:spPr/>
        <p:txBody>
          <a:bodyPr/>
          <a:lstStyle/>
          <a:p>
            <a:r>
              <a:rPr lang="en-US" dirty="0" smtClean="0"/>
              <a:t>Temporary Reactivation.</a:t>
            </a:r>
          </a:p>
          <a:p>
            <a:r>
              <a:rPr lang="en-US" dirty="0" smtClean="0"/>
              <a:t>If you need to reactivate the locked out equipment you must:</a:t>
            </a:r>
          </a:p>
          <a:p>
            <a:r>
              <a:rPr lang="en-US" dirty="0" smtClean="0"/>
              <a:t>Remove all tools.</a:t>
            </a:r>
          </a:p>
          <a:p>
            <a:r>
              <a:rPr lang="en-US" dirty="0" smtClean="0"/>
              <a:t>Be sure everyone is clear.</a:t>
            </a:r>
          </a:p>
          <a:p>
            <a:r>
              <a:rPr lang="en-US" dirty="0" smtClean="0"/>
              <a:t>Inform everyone affected.</a:t>
            </a:r>
          </a:p>
          <a:p>
            <a:r>
              <a:rPr lang="en-US" dirty="0" smtClean="0"/>
              <a:t>Re-energize the equipment.</a:t>
            </a:r>
          </a:p>
          <a:p>
            <a:r>
              <a:rPr lang="en-US" dirty="0" smtClean="0"/>
              <a:t>Do the required testing.</a:t>
            </a:r>
          </a:p>
          <a:p>
            <a:r>
              <a:rPr lang="en-US" dirty="0" smtClean="0"/>
              <a:t>De-energize and lockout using the 6-step method.</a:t>
            </a:r>
            <a:endParaRPr lang="en-US" dirty="0" smtClean="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Special Situations (continued)</a:t>
            </a:r>
            <a:endParaRPr lang="en-US" dirty="0" smtClean="0"/>
          </a:p>
        </p:txBody>
      </p:sp>
      <p:sp>
        <p:nvSpPr>
          <p:cNvPr id="15363" name="Rectangle 3"/>
          <p:cNvSpPr>
            <a:spLocks noGrp="1" noChangeArrowheads="1"/>
          </p:cNvSpPr>
          <p:nvPr>
            <p:ph type="body" idx="1"/>
          </p:nvPr>
        </p:nvSpPr>
        <p:spPr/>
        <p:txBody>
          <a:bodyPr/>
          <a:lstStyle/>
          <a:p>
            <a:r>
              <a:rPr lang="en-US" dirty="0" smtClean="0"/>
              <a:t>Shift Changes.</a:t>
            </a:r>
          </a:p>
          <a:p>
            <a:r>
              <a:rPr lang="en-US" dirty="0" smtClean="0"/>
              <a:t>If the service last more than one shift:</a:t>
            </a:r>
          </a:p>
          <a:p>
            <a:pPr lvl="1"/>
            <a:r>
              <a:rPr lang="en-US" dirty="0" smtClean="0"/>
              <a:t>The lockout must stay intact.</a:t>
            </a:r>
          </a:p>
          <a:p>
            <a:pPr lvl="1"/>
            <a:r>
              <a:rPr lang="en-US" dirty="0" smtClean="0"/>
              <a:t>All employees taking their locks off must wait until their replacements put their locks on.</a:t>
            </a:r>
            <a:endParaRPr lang="en-US" dirty="0" smtClean="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Removing the Lockout</a:t>
            </a:r>
            <a:endParaRPr lang="en-US" dirty="0" smtClean="0"/>
          </a:p>
        </p:txBody>
      </p:sp>
      <p:sp>
        <p:nvSpPr>
          <p:cNvPr id="16387" name="Rectangle 3"/>
          <p:cNvSpPr>
            <a:spLocks noGrp="1" noChangeArrowheads="1"/>
          </p:cNvSpPr>
          <p:nvPr>
            <p:ph type="body" idx="1"/>
          </p:nvPr>
        </p:nvSpPr>
        <p:spPr/>
        <p:txBody>
          <a:bodyPr/>
          <a:lstStyle/>
          <a:p>
            <a:r>
              <a:rPr lang="en-US" dirty="0" smtClean="0"/>
              <a:t>Be sure the equipment is safe to operate, is fully assembled, and that all guards are replaced.  Also be sure all tools are picked up.</a:t>
            </a:r>
          </a:p>
          <a:p>
            <a:r>
              <a:rPr lang="en-US" dirty="0" smtClean="0"/>
              <a:t>Be sure all of the employees who worked on the equipment are clear of the area.</a:t>
            </a:r>
          </a:p>
          <a:p>
            <a:r>
              <a:rPr lang="en-US" dirty="0" smtClean="0"/>
              <a:t>Notify everyone who works in the area that the lockout is removed.</a:t>
            </a:r>
          </a:p>
          <a:p>
            <a:r>
              <a:rPr lang="en-US" dirty="0" smtClean="0"/>
              <a:t>Carefully re-energize the system.</a:t>
            </a:r>
            <a:endParaRPr lang="en-US" dirty="0"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Review</a:t>
            </a:r>
            <a:endParaRPr lang="en-US" dirty="0" smtClean="0"/>
          </a:p>
        </p:txBody>
      </p:sp>
      <p:sp>
        <p:nvSpPr>
          <p:cNvPr id="17411" name="Rectangle 3"/>
          <p:cNvSpPr>
            <a:spLocks noGrp="1" noChangeArrowheads="1"/>
          </p:cNvSpPr>
          <p:nvPr>
            <p:ph type="body" idx="1"/>
          </p:nvPr>
        </p:nvSpPr>
        <p:spPr/>
        <p:txBody>
          <a:bodyPr/>
          <a:lstStyle/>
          <a:p>
            <a:r>
              <a:rPr lang="en-US" dirty="0" smtClean="0"/>
              <a:t>Lockout/Tagout is a method of keeping equipment from being set in motion and endangering workers.</a:t>
            </a:r>
          </a:p>
          <a:p>
            <a:r>
              <a:rPr lang="en-US" dirty="0" smtClean="0"/>
              <a:t>Lockout/Tagout Six Step Procedure.</a:t>
            </a:r>
          </a:p>
          <a:p>
            <a:r>
              <a:rPr lang="en-US" dirty="0" smtClean="0"/>
              <a:t>Lockout/Tagout Removal.</a:t>
            </a:r>
          </a:p>
          <a:p>
            <a:pPr lvl="1"/>
            <a:r>
              <a:rPr lang="en-US" dirty="0" smtClean="0"/>
              <a:t>Be sure equipment is safe.</a:t>
            </a:r>
          </a:p>
          <a:p>
            <a:pPr lvl="1"/>
            <a:r>
              <a:rPr lang="en-US" dirty="0" smtClean="0"/>
              <a:t>Be sure people are clear.</a:t>
            </a:r>
          </a:p>
          <a:p>
            <a:pPr lvl="1"/>
            <a:r>
              <a:rPr lang="en-US" dirty="0" smtClean="0"/>
              <a:t>Notify affected people.</a:t>
            </a:r>
          </a:p>
          <a:p>
            <a:pPr lvl="1"/>
            <a:r>
              <a:rPr lang="en-US" dirty="0" smtClean="0"/>
              <a:t>Re-energize</a:t>
            </a:r>
            <a:endParaRPr lang="en-US" dirty="0" smtClean="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smtClean="0"/>
              <a:t>Automated Systems</a:t>
            </a:r>
            <a:endParaRPr lang="en-US" dirty="0" smtClean="0"/>
          </a:p>
        </p:txBody>
      </p:sp>
      <p:sp>
        <p:nvSpPr>
          <p:cNvPr id="18435" name="Rectangle 3"/>
          <p:cNvSpPr>
            <a:spLocks noGrp="1" noChangeArrowheads="1"/>
          </p:cNvSpPr>
          <p:nvPr>
            <p:ph type="body" idx="1"/>
          </p:nvPr>
        </p:nvSpPr>
        <p:spPr/>
        <p:txBody>
          <a:bodyPr/>
          <a:lstStyle/>
          <a:p>
            <a:r>
              <a:rPr lang="en-US" dirty="0" smtClean="0"/>
              <a:t>PLC’s, DCS and PC</a:t>
            </a:r>
          </a:p>
          <a:p>
            <a:r>
              <a:rPr lang="en-US" dirty="0" smtClean="0"/>
              <a:t>They cause:</a:t>
            </a:r>
          </a:p>
          <a:p>
            <a:pPr lvl="1"/>
            <a:r>
              <a:rPr lang="en-US" dirty="0" smtClean="0"/>
              <a:t>Unpredictable movement.</a:t>
            </a:r>
          </a:p>
          <a:p>
            <a:pPr lvl="1"/>
            <a:r>
              <a:rPr lang="en-US" dirty="0" smtClean="0"/>
              <a:t>Start-up of equipment based on level, pressure, etc...</a:t>
            </a:r>
          </a:p>
          <a:p>
            <a:r>
              <a:rPr lang="en-US" dirty="0" smtClean="0"/>
              <a:t>When working with automated systems, it is imperative:</a:t>
            </a:r>
          </a:p>
          <a:p>
            <a:pPr lvl="1"/>
            <a:r>
              <a:rPr lang="en-US" dirty="0" smtClean="0"/>
              <a:t>That the equipment is locked out at its power source.</a:t>
            </a:r>
          </a:p>
          <a:p>
            <a:pPr lvl="1"/>
            <a:r>
              <a:rPr lang="en-US" dirty="0" smtClean="0"/>
              <a:t>That you try to activate the equipment.</a:t>
            </a:r>
          </a:p>
          <a:p>
            <a:r>
              <a:rPr lang="en-US" dirty="0" smtClean="0"/>
              <a:t>If you are unsure, find someone qualified and seek input.</a:t>
            </a:r>
            <a:endParaRPr lang="en-US" dirty="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dirty="0" smtClean="0">
                <a:latin typeface="Lucida Sans Unicode" pitchFamily="34" charset="0"/>
                <a:cs typeface="Lucida Sans Unicode" pitchFamily="34" charset="0"/>
              </a:rPr>
              <a:t>What is lockout/tagout?</a:t>
            </a:r>
            <a:endParaRPr lang="en-US" dirty="0" smtClean="0">
              <a:latin typeface="Lucida Sans Unicode" pitchFamily="34" charset="0"/>
              <a:cs typeface="Lucida Sans Unicode" pitchFamily="34" charset="0"/>
            </a:endParaRPr>
          </a:p>
        </p:txBody>
      </p:sp>
      <p:sp>
        <p:nvSpPr>
          <p:cNvPr id="2052" name="Rectangle 3"/>
          <p:cNvSpPr>
            <a:spLocks noGrp="1" noChangeArrowheads="1"/>
          </p:cNvSpPr>
          <p:nvPr>
            <p:ph idx="1"/>
          </p:nvPr>
        </p:nvSpPr>
        <p:spPr/>
        <p:txBody>
          <a:bodyPr/>
          <a:lstStyle/>
          <a:p>
            <a:r>
              <a:rPr lang="en-US" dirty="0" smtClean="0"/>
              <a:t>A method of keeping equipment from being set in motion and endangering workers.  Do not try to un-jam any machinery without lock out.</a:t>
            </a:r>
          </a:p>
          <a:p>
            <a:r>
              <a:rPr lang="en-US" dirty="0" smtClean="0"/>
              <a:t>Ask Questions!</a:t>
            </a:r>
            <a:endParaRPr lang="en-US" dirty="0" smtClean="0"/>
          </a:p>
        </p:txBody>
      </p:sp>
      <p:graphicFrame>
        <p:nvGraphicFramePr>
          <p:cNvPr id="2050" name="Object 4">
            <a:hlinkClick r:id="" action="ppaction://ole?verb=0"/>
          </p:cNvPr>
          <p:cNvGraphicFramePr>
            <a:graphicFrameLocks/>
          </p:cNvGraphicFramePr>
          <p:nvPr/>
        </p:nvGraphicFramePr>
        <p:xfrm>
          <a:off x="7044531" y="3544957"/>
          <a:ext cx="1150938" cy="1981200"/>
        </p:xfrm>
        <a:graphic>
          <a:graphicData uri="http://schemas.openxmlformats.org/presentationml/2006/ole">
            <p:oleObj spid="_x0000_s2050" name="Microsoft ClipArt Gallery" r:id="rId3" imgW="587177" imgH="699817" progId="MS_ClipArt_Gallery">
              <p:embed/>
            </p:oleObj>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r>
              <a:rPr lang="en-US" dirty="0" smtClean="0"/>
              <a:t>When should you use Lockout/Tagout?</a:t>
            </a:r>
            <a:endParaRPr lang="en-US" dirty="0" smtClean="0"/>
          </a:p>
        </p:txBody>
      </p:sp>
      <p:sp>
        <p:nvSpPr>
          <p:cNvPr id="3076" name="Rectangle 3"/>
          <p:cNvSpPr>
            <a:spLocks noGrp="1" noChangeArrowheads="1"/>
          </p:cNvSpPr>
          <p:nvPr>
            <p:ph type="body" idx="1"/>
          </p:nvPr>
        </p:nvSpPr>
        <p:spPr/>
        <p:txBody>
          <a:bodyPr>
            <a:normAutofit/>
          </a:bodyPr>
          <a:lstStyle/>
          <a:p>
            <a:r>
              <a:rPr lang="en-US" dirty="0" smtClean="0"/>
              <a:t>Whenever you perform maintenance service, cleaning or un-jamming of equipment that could injure you by:</a:t>
            </a:r>
          </a:p>
          <a:p>
            <a:pPr lvl="1"/>
            <a:r>
              <a:rPr lang="en-US" dirty="0" smtClean="0"/>
              <a:t>Unexpected startup of  the equipment.</a:t>
            </a:r>
          </a:p>
          <a:p>
            <a:pPr lvl="1"/>
            <a:r>
              <a:rPr lang="en-US" dirty="0" smtClean="0"/>
              <a:t>The release of stored energy.</a:t>
            </a:r>
          </a:p>
          <a:p>
            <a:pPr lvl="1"/>
            <a:r>
              <a:rPr lang="en-US" dirty="0" smtClean="0"/>
              <a:t>When a guard needs to be removed.</a:t>
            </a:r>
          </a:p>
          <a:p>
            <a:pPr lvl="1"/>
            <a:r>
              <a:rPr lang="en-US" dirty="0" smtClean="0"/>
              <a:t>when any part of your body may be caught by moving equipment.</a:t>
            </a:r>
            <a:endParaRPr lang="en-US" dirty="0" smtClean="0"/>
          </a:p>
        </p:txBody>
      </p:sp>
      <p:graphicFrame>
        <p:nvGraphicFramePr>
          <p:cNvPr id="3074" name="Object 4">
            <a:hlinkClick r:id="" action="ppaction://ole?verb=0"/>
          </p:cNvPr>
          <p:cNvGraphicFramePr>
            <a:graphicFrameLocks/>
          </p:cNvGraphicFramePr>
          <p:nvPr/>
        </p:nvGraphicFramePr>
        <p:xfrm>
          <a:off x="3998686" y="4936400"/>
          <a:ext cx="1749425" cy="1179513"/>
        </p:xfrm>
        <a:graphic>
          <a:graphicData uri="http://schemas.openxmlformats.org/presentationml/2006/ole">
            <p:oleObj spid="_x0000_s3074" name="Microsoft ClipArt Gallery" r:id="rId3" imgW="3821127" imgH="2726951" progId="MS_ClipArt_Gallery">
              <p:embed/>
            </p:oleObj>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In a Lockout...</a:t>
            </a:r>
            <a:endParaRPr lang="en-US" dirty="0" smtClean="0"/>
          </a:p>
        </p:txBody>
      </p:sp>
      <p:sp>
        <p:nvSpPr>
          <p:cNvPr id="7171" name="Rectangle 3"/>
          <p:cNvSpPr>
            <a:spLocks noGrp="1" noChangeArrowheads="1"/>
          </p:cNvSpPr>
          <p:nvPr>
            <p:ph type="body" idx="1"/>
          </p:nvPr>
        </p:nvSpPr>
        <p:spPr/>
        <p:txBody>
          <a:bodyPr>
            <a:normAutofit/>
          </a:bodyPr>
          <a:lstStyle/>
          <a:p>
            <a:r>
              <a:rPr lang="en-US" dirty="0" smtClean="0"/>
              <a:t>A disconnect switch, circuit breaker, valve or other energy isolating device is put in the safe or OFF position.</a:t>
            </a:r>
          </a:p>
          <a:p>
            <a:r>
              <a:rPr lang="en-US" dirty="0" smtClean="0"/>
              <a:t>A lock is attached to the energy isolation mechanism to insure that it remains in the safe or off position.</a:t>
            </a:r>
          </a:p>
          <a:p>
            <a:r>
              <a:rPr lang="en-US" dirty="0" smtClean="0"/>
              <a:t>More than one lock can be used with a multi-lock hasp</a:t>
            </a:r>
          </a:p>
          <a:p>
            <a:r>
              <a:rPr lang="en-US" dirty="0" smtClean="0"/>
              <a:t>Each lock must include the name of the user.</a:t>
            </a:r>
          </a:p>
          <a:p>
            <a:pPr>
              <a:buNone/>
            </a:pPr>
            <a:endParaRPr lang="en-US" dirty="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In a Lockout ...</a:t>
            </a:r>
            <a:endParaRPr lang="en-US" dirty="0" smtClean="0"/>
          </a:p>
        </p:txBody>
      </p:sp>
      <p:sp>
        <p:nvSpPr>
          <p:cNvPr id="4100" name="Rectangle 3"/>
          <p:cNvSpPr>
            <a:spLocks noGrp="1" noChangeArrowheads="1"/>
          </p:cNvSpPr>
          <p:nvPr>
            <p:ph type="body" idx="1"/>
          </p:nvPr>
        </p:nvSpPr>
        <p:spPr/>
        <p:txBody>
          <a:bodyPr/>
          <a:lstStyle/>
          <a:p>
            <a:r>
              <a:rPr lang="en-US" dirty="0" smtClean="0"/>
              <a:t>The three most important things to remember are..</a:t>
            </a:r>
          </a:p>
          <a:p>
            <a:pPr lvl="1"/>
            <a:r>
              <a:rPr lang="en-US" dirty="0" smtClean="0"/>
              <a:t>TRY</a:t>
            </a:r>
          </a:p>
          <a:p>
            <a:pPr lvl="1"/>
            <a:r>
              <a:rPr lang="en-US" dirty="0" smtClean="0"/>
              <a:t>LOCK</a:t>
            </a:r>
          </a:p>
          <a:p>
            <a:pPr lvl="1"/>
            <a:r>
              <a:rPr lang="en-US" dirty="0" smtClean="0"/>
              <a:t>TRY  AGAIN</a:t>
            </a:r>
            <a:endParaRPr lang="en-US" dirty="0" smtClean="0"/>
          </a:p>
        </p:txBody>
      </p:sp>
      <p:graphicFrame>
        <p:nvGraphicFramePr>
          <p:cNvPr id="4098" name="Object 4">
            <a:hlinkClick r:id="" action="ppaction://ole?verb=0"/>
          </p:cNvPr>
          <p:cNvGraphicFramePr>
            <a:graphicFrameLocks/>
          </p:cNvGraphicFramePr>
          <p:nvPr/>
        </p:nvGraphicFramePr>
        <p:xfrm>
          <a:off x="5562600" y="2416175"/>
          <a:ext cx="2546350" cy="3276600"/>
        </p:xfrm>
        <a:graphic>
          <a:graphicData uri="http://schemas.openxmlformats.org/presentationml/2006/ole">
            <p:oleObj spid="_x0000_s4098" name="Microsoft ClipArt Gallery" r:id="rId3" imgW="1757212" imgH="2259043" progId="MS_ClipArt_Gallery">
              <p:embed/>
            </p:oleObj>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Six Steps to a Lockout</a:t>
            </a:r>
            <a:endParaRPr lang="en-US" dirty="0" smtClean="0"/>
          </a:p>
        </p:txBody>
      </p:sp>
      <p:sp>
        <p:nvSpPr>
          <p:cNvPr id="8195" name="Rectangle 3"/>
          <p:cNvSpPr>
            <a:spLocks noGrp="1" noChangeArrowheads="1"/>
          </p:cNvSpPr>
          <p:nvPr>
            <p:ph type="body" idx="1"/>
          </p:nvPr>
        </p:nvSpPr>
        <p:spPr/>
        <p:txBody>
          <a:bodyPr>
            <a:normAutofit/>
          </a:bodyPr>
          <a:lstStyle/>
          <a:p>
            <a:r>
              <a:rPr lang="en-US" dirty="0" smtClean="0"/>
              <a:t>Preparation for Shutdown.</a:t>
            </a:r>
          </a:p>
          <a:p>
            <a:r>
              <a:rPr lang="en-US" dirty="0" smtClean="0"/>
              <a:t>Before you turn off any equipment you must know:</a:t>
            </a:r>
          </a:p>
          <a:p>
            <a:pPr lvl="1"/>
            <a:r>
              <a:rPr lang="en-US" dirty="0" smtClean="0"/>
              <a:t>The types and amounts of energy that power it.</a:t>
            </a:r>
          </a:p>
          <a:p>
            <a:pPr lvl="1"/>
            <a:r>
              <a:rPr lang="en-US" dirty="0" smtClean="0"/>
              <a:t>The hazards of that energy.</a:t>
            </a:r>
          </a:p>
          <a:p>
            <a:pPr lvl="1"/>
            <a:r>
              <a:rPr lang="en-US" dirty="0" smtClean="0"/>
              <a:t>The locations of the isolation devices you need to control.</a:t>
            </a:r>
          </a:p>
          <a:p>
            <a:pPr lvl="1"/>
            <a:r>
              <a:rPr lang="en-US" dirty="0" smtClean="0"/>
              <a:t>How that energy is controlled.</a:t>
            </a:r>
            <a:endParaRPr lang="en-US" dirty="0" smtClean="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Six Steps to a Lockout (continued)</a:t>
            </a:r>
            <a:endParaRPr lang="en-US" dirty="0" smtClean="0"/>
          </a:p>
        </p:txBody>
      </p:sp>
      <p:sp>
        <p:nvSpPr>
          <p:cNvPr id="9219" name="Rectangle 3"/>
          <p:cNvSpPr>
            <a:spLocks noGrp="1" noChangeArrowheads="1"/>
          </p:cNvSpPr>
          <p:nvPr>
            <p:ph type="body" idx="1"/>
          </p:nvPr>
        </p:nvSpPr>
        <p:spPr/>
        <p:txBody>
          <a:bodyPr>
            <a:noAutofit/>
          </a:bodyPr>
          <a:lstStyle/>
          <a:p>
            <a:r>
              <a:rPr lang="en-US" dirty="0" smtClean="0"/>
              <a:t>Equipment Shutdown.</a:t>
            </a:r>
          </a:p>
          <a:p>
            <a:r>
              <a:rPr lang="en-US" dirty="0" smtClean="0"/>
              <a:t>Notify the Operating Department of your intent to do a lockout.  Seek their input if necessary.</a:t>
            </a:r>
          </a:p>
          <a:p>
            <a:r>
              <a:rPr lang="en-US" dirty="0" smtClean="0"/>
              <a:t>Notify any employees in the area of the lockout.</a:t>
            </a:r>
          </a:p>
          <a:p>
            <a:r>
              <a:rPr lang="en-US" dirty="0" smtClean="0"/>
              <a:t>Shutdown the system using its normal operating controls.  If the system is already down, test the normal operating controls to make sure they are the correct ones for the lockout.  Then place the controls back to their off position.  This is the 1st TRY Step.</a:t>
            </a:r>
            <a:endParaRPr lang="en-US" dirty="0" smtClean="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Six Steps to a Lockout (continued)</a:t>
            </a:r>
            <a:endParaRPr lang="en-US" dirty="0" smtClean="0"/>
          </a:p>
        </p:txBody>
      </p:sp>
      <p:sp>
        <p:nvSpPr>
          <p:cNvPr id="10243" name="Rectangle 3"/>
          <p:cNvSpPr>
            <a:spLocks noGrp="1" noChangeArrowheads="1"/>
          </p:cNvSpPr>
          <p:nvPr>
            <p:ph type="body" idx="1"/>
          </p:nvPr>
        </p:nvSpPr>
        <p:spPr/>
        <p:txBody>
          <a:bodyPr>
            <a:normAutofit/>
          </a:bodyPr>
          <a:lstStyle/>
          <a:p>
            <a:r>
              <a:rPr lang="en-US" dirty="0" smtClean="0"/>
              <a:t>Isolation of Energy Sources.</a:t>
            </a:r>
          </a:p>
          <a:p>
            <a:r>
              <a:rPr lang="en-US" dirty="0" smtClean="0"/>
              <a:t>Turn off Electrical Energy Source.	</a:t>
            </a:r>
          </a:p>
          <a:p>
            <a:pPr lvl="1"/>
            <a:r>
              <a:rPr lang="en-US" dirty="0" smtClean="0"/>
              <a:t>Never turn off electrical devices under load.</a:t>
            </a:r>
          </a:p>
          <a:p>
            <a:r>
              <a:rPr lang="en-US" dirty="0" smtClean="0"/>
              <a:t>Place all other Energy Sources in their safe positions.</a:t>
            </a:r>
          </a:p>
          <a:p>
            <a:pPr lvl="1"/>
            <a:r>
              <a:rPr lang="en-US" dirty="0" smtClean="0"/>
              <a:t>This may require the assistance of Operating Departments in some cases.</a:t>
            </a:r>
          </a:p>
          <a:p>
            <a:r>
              <a:rPr lang="en-US" dirty="0" smtClean="0"/>
              <a:t>Double check to be sure you have ALL Energy Sources locked out!</a:t>
            </a:r>
            <a:endParaRPr lang="en-US" dirty="0" smtClean="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Six Steps to a Lockout (continued)</a:t>
            </a:r>
            <a:endParaRPr lang="en-US" dirty="0" smtClean="0"/>
          </a:p>
        </p:txBody>
      </p:sp>
      <p:sp>
        <p:nvSpPr>
          <p:cNvPr id="11267" name="Rectangle 3"/>
          <p:cNvSpPr>
            <a:spLocks noGrp="1" noChangeArrowheads="1"/>
          </p:cNvSpPr>
          <p:nvPr>
            <p:ph type="body" idx="1"/>
          </p:nvPr>
        </p:nvSpPr>
        <p:spPr/>
        <p:txBody>
          <a:bodyPr>
            <a:noAutofit/>
          </a:bodyPr>
          <a:lstStyle/>
          <a:p>
            <a:r>
              <a:rPr lang="en-US" dirty="0" smtClean="0"/>
              <a:t>Application of LOCKOUT Devices.</a:t>
            </a:r>
          </a:p>
          <a:p>
            <a:r>
              <a:rPr lang="en-US" dirty="0" smtClean="0"/>
              <a:t>Place your lock(s) on ALL Energy Isolating Devices.</a:t>
            </a:r>
          </a:p>
          <a:p>
            <a:r>
              <a:rPr lang="en-US" dirty="0" smtClean="0"/>
              <a:t>Remember - Your name must be on EACH LOCK used.  This is the LOCK Step.</a:t>
            </a:r>
          </a:p>
          <a:p>
            <a:r>
              <a:rPr lang="en-US" dirty="0" smtClean="0"/>
              <a:t>If a tag is attached to your lock, fill it out completely.</a:t>
            </a:r>
          </a:p>
          <a:p>
            <a:r>
              <a:rPr lang="en-US" dirty="0" smtClean="0"/>
              <a:t>If more than one lock is needed on the same device, use a multi-lock hasp.</a:t>
            </a:r>
          </a:p>
          <a:p>
            <a:r>
              <a:rPr lang="en-US" dirty="0" smtClean="0"/>
              <a:t>Locks used for Lockout are NOT to be used for any other purposes.</a:t>
            </a:r>
            <a:endParaRPr lang="en-US" dirty="0" smtClean="0"/>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TotalTime>
  <Words>855</Words>
  <Application>Microsoft Macintosh PowerPoint</Application>
  <PresentationFormat>On-screen Show (4:3)</PresentationFormat>
  <Paragraphs>100</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Microsoft ClipArt Gallery</vt:lpstr>
      <vt:lpstr>Lockout / tagout</vt:lpstr>
      <vt:lpstr>What is lockout/tagout?</vt:lpstr>
      <vt:lpstr>When should you use Lockout/Tagout?</vt:lpstr>
      <vt:lpstr>In a Lockout...</vt:lpstr>
      <vt:lpstr>In a Lockout ...</vt:lpstr>
      <vt:lpstr>Six Steps to a Lockout</vt:lpstr>
      <vt:lpstr>Six Steps to a Lockout (continued)</vt:lpstr>
      <vt:lpstr>Six Steps to a Lockout (continued)</vt:lpstr>
      <vt:lpstr>Six Steps to a Lockout (continued)</vt:lpstr>
      <vt:lpstr>Six Steps to a Lockout (continued)</vt:lpstr>
      <vt:lpstr>Six Steps to a Lockout (continued)</vt:lpstr>
      <vt:lpstr>Let the work begin…Safely</vt:lpstr>
      <vt:lpstr>Special Situations</vt:lpstr>
      <vt:lpstr>Special Situations (continued)</vt:lpstr>
      <vt:lpstr>Removing the Lockout</vt:lpstr>
      <vt:lpstr>Review</vt:lpstr>
      <vt:lpstr>Automated Systems</vt:lpstr>
    </vt:vector>
  </TitlesOfParts>
  <Company>University of Miami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Natalizio</dc:creator>
  <cp:lastModifiedBy>Terry Darga</cp:lastModifiedBy>
  <cp:revision>14</cp:revision>
  <dcterms:created xsi:type="dcterms:W3CDTF">2011-07-26T19:15:39Z</dcterms:created>
  <dcterms:modified xsi:type="dcterms:W3CDTF">2011-08-30T15:24:33Z</dcterms:modified>
</cp:coreProperties>
</file>