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26B"/>
    <a:srgbClr val="3569B2"/>
    <a:srgbClr val="F6A11C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753B246-7565-4EFC-8C61-417784C1537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4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500" b="1" dirty="0" smtClean="0">
                <a:latin typeface="Lucida Sans" pitchFamily="34" charset="0"/>
              </a:rPr>
              <a:t>Loss control leadership 101</a:t>
            </a:r>
            <a:endParaRPr lang="en-US" sz="3500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 Monetary Costs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4666" y="1558635"/>
            <a:ext cx="6139371" cy="3925957"/>
          </a:xfrm>
        </p:spPr>
        <p:txBody>
          <a:bodyPr/>
          <a:lstStyle/>
          <a:p>
            <a:r>
              <a:rPr lang="en-US" dirty="0" smtClean="0"/>
              <a:t>Bad Press</a:t>
            </a:r>
          </a:p>
          <a:p>
            <a:r>
              <a:rPr lang="en-US" dirty="0" smtClean="0"/>
              <a:t>Loss of Efficacy </a:t>
            </a:r>
          </a:p>
          <a:p>
            <a:r>
              <a:rPr lang="en-US" dirty="0" smtClean="0"/>
              <a:t>Employee Moral </a:t>
            </a:r>
          </a:p>
          <a:p>
            <a:r>
              <a:rPr lang="en-US" dirty="0" smtClean="0"/>
              <a:t>Organization of a Union</a:t>
            </a:r>
          </a:p>
          <a:p>
            <a:r>
              <a:rPr lang="en-US" dirty="0" smtClean="0"/>
              <a:t>Ticked off people</a:t>
            </a:r>
          </a:p>
          <a:p>
            <a:r>
              <a:rPr lang="en-US" dirty="0" smtClean="0"/>
              <a:t>OSHA Visit</a:t>
            </a:r>
          </a:p>
          <a:p>
            <a:r>
              <a:rPr lang="en-US" dirty="0" smtClean="0"/>
              <a:t>Additional Frustration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Proactive Safety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0330" y="1489360"/>
            <a:ext cx="4038600" cy="4525963"/>
          </a:xfrm>
        </p:spPr>
        <p:txBody>
          <a:bodyPr/>
          <a:lstStyle/>
          <a:p>
            <a:r>
              <a:rPr lang="en-US" sz="2000" dirty="0" smtClean="0"/>
              <a:t>Responsibility</a:t>
            </a:r>
          </a:p>
          <a:p>
            <a:r>
              <a:rPr lang="en-US" sz="2000" dirty="0" smtClean="0"/>
              <a:t>Authority</a:t>
            </a:r>
          </a:p>
          <a:p>
            <a:r>
              <a:rPr lang="en-US" sz="2000" dirty="0" smtClean="0"/>
              <a:t>Accountability</a:t>
            </a:r>
          </a:p>
          <a:p>
            <a:r>
              <a:rPr lang="en-US" sz="2000" dirty="0" smtClean="0"/>
              <a:t>Daily Safety Observations</a:t>
            </a:r>
          </a:p>
          <a:p>
            <a:r>
              <a:rPr lang="en-US" sz="2000" dirty="0" smtClean="0"/>
              <a:t>Procedures</a:t>
            </a:r>
          </a:p>
          <a:p>
            <a:r>
              <a:rPr lang="en-US" sz="2000" dirty="0" smtClean="0"/>
              <a:t>Discipline</a:t>
            </a:r>
          </a:p>
          <a:p>
            <a:r>
              <a:rPr lang="en-US" sz="2000" dirty="0" smtClean="0"/>
              <a:t>Frequent Safety Talks</a:t>
            </a:r>
          </a:p>
          <a:p>
            <a:r>
              <a:rPr lang="en-US" sz="2000" dirty="0" smtClean="0"/>
              <a:t>Employee Involvement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Responsibility for Safety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Who has it at your Organization?</a:t>
            </a:r>
          </a:p>
          <a:p>
            <a:r>
              <a:rPr lang="en-US" dirty="0" smtClean="0"/>
              <a:t>Do they have the Authority?</a:t>
            </a:r>
          </a:p>
          <a:p>
            <a:r>
              <a:rPr lang="en-US" dirty="0" smtClean="0"/>
              <a:t>Safety is a line Responsibility. </a:t>
            </a:r>
          </a:p>
          <a:p>
            <a:endParaRPr lang="en-US" dirty="0"/>
          </a:p>
        </p:txBody>
      </p:sp>
      <p:graphicFrame>
        <p:nvGraphicFramePr>
          <p:cNvPr id="37893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074" name="Clip" r:id="rId4" imgW="0" imgH="0" progId="MS_ClipArt_Gallery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manager is assigned responsibility.</a:t>
            </a:r>
          </a:p>
          <a:p>
            <a:r>
              <a:rPr lang="en-US" dirty="0" smtClean="0"/>
              <a:t>A manager is delegated authority to carry out the responsibility.</a:t>
            </a:r>
          </a:p>
          <a:p>
            <a:r>
              <a:rPr lang="en-US" dirty="0" smtClean="0"/>
              <a:t>A manager is held </a:t>
            </a:r>
            <a:r>
              <a:rPr lang="en-US" dirty="0" smtClean="0"/>
              <a:t>a</a:t>
            </a:r>
            <a:r>
              <a:rPr lang="en-US" dirty="0" smtClean="0"/>
              <a:t>ccountable for carrying out or not carrying out the responsibility. 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Management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811" y="1517070"/>
            <a:ext cx="8229600" cy="4274130"/>
          </a:xfrm>
        </p:spPr>
        <p:txBody>
          <a:bodyPr>
            <a:noAutofit/>
          </a:bodyPr>
          <a:lstStyle/>
          <a:p>
            <a:r>
              <a:rPr lang="en-US" dirty="0" smtClean="0"/>
              <a:t>Responsibility</a:t>
            </a:r>
          </a:p>
          <a:p>
            <a:pPr lvl="1"/>
            <a:r>
              <a:rPr lang="en-US" dirty="0" smtClean="0"/>
              <a:t>Design of Program</a:t>
            </a:r>
          </a:p>
          <a:p>
            <a:pPr lvl="1"/>
            <a:r>
              <a:rPr lang="en-US" dirty="0" smtClean="0"/>
              <a:t>Provide Technical Assistance</a:t>
            </a:r>
          </a:p>
          <a:p>
            <a:pPr lvl="1"/>
            <a:r>
              <a:rPr lang="en-US" dirty="0" smtClean="0"/>
              <a:t>Measure Activity &amp; Results for Accountability</a:t>
            </a:r>
          </a:p>
          <a:p>
            <a:r>
              <a:rPr lang="en-US" dirty="0" smtClean="0"/>
              <a:t>Authority</a:t>
            </a:r>
          </a:p>
          <a:p>
            <a:pPr lvl="1"/>
            <a:r>
              <a:rPr lang="en-US" dirty="0" smtClean="0"/>
              <a:t>Advise, Warn &amp; Question</a:t>
            </a:r>
          </a:p>
          <a:p>
            <a:r>
              <a:rPr lang="en-US" dirty="0" smtClean="0"/>
              <a:t>Accountability</a:t>
            </a:r>
          </a:p>
          <a:p>
            <a:pPr lvl="1"/>
            <a:r>
              <a:rPr lang="en-US" dirty="0" smtClean="0"/>
              <a:t>Quality of program</a:t>
            </a:r>
          </a:p>
          <a:p>
            <a:pPr lvl="1"/>
            <a:r>
              <a:rPr lang="en-US" dirty="0" smtClean="0"/>
              <a:t>Accuracy of Technical Advise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Eliminate Unsafe Acts, Eliminate Loss</a:t>
            </a:r>
            <a:endParaRPr lang="en-US" dirty="0"/>
          </a:p>
        </p:txBody>
      </p:sp>
      <p:sp>
        <p:nvSpPr>
          <p:cNvPr id="54279" name="AutoShape 7"/>
          <p:cNvSpPr>
            <a:spLocks noChangeArrowheads="1"/>
          </p:cNvSpPr>
          <p:nvPr/>
        </p:nvSpPr>
        <p:spPr bwMode="auto">
          <a:xfrm>
            <a:off x="838200" y="1149925"/>
            <a:ext cx="3568700" cy="5105400"/>
          </a:xfrm>
          <a:prstGeom prst="triangle">
            <a:avLst>
              <a:gd name="adj" fmla="val 4997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3600" b="1" dirty="0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2209800" y="2369125"/>
            <a:ext cx="6553200" cy="0"/>
          </a:xfrm>
          <a:prstGeom prst="line">
            <a:avLst/>
          </a:prstGeom>
          <a:noFill/>
          <a:ln w="9525">
            <a:solidFill>
              <a:srgbClr val="7B726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1752600" y="3664525"/>
            <a:ext cx="7010400" cy="0"/>
          </a:xfrm>
          <a:prstGeom prst="line">
            <a:avLst/>
          </a:prstGeom>
          <a:noFill/>
          <a:ln w="9525">
            <a:solidFill>
              <a:srgbClr val="7B726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1295400" y="4959925"/>
            <a:ext cx="7467600" cy="0"/>
          </a:xfrm>
          <a:prstGeom prst="line">
            <a:avLst/>
          </a:prstGeom>
          <a:noFill/>
          <a:ln w="9525">
            <a:solidFill>
              <a:srgbClr val="7B726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auto">
          <a:xfrm>
            <a:off x="2429740" y="1780310"/>
            <a:ext cx="4127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200" b="1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1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2168230" y="2874820"/>
            <a:ext cx="91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29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1946555" y="4121725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300</a:t>
            </a:r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1551695" y="5569525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700,000</a:t>
            </a:r>
          </a:p>
        </p:txBody>
      </p:sp>
      <p:sp>
        <p:nvSpPr>
          <p:cNvPr id="54291" name="Line 19"/>
          <p:cNvSpPr>
            <a:spLocks noChangeShapeType="1"/>
          </p:cNvSpPr>
          <p:nvPr/>
        </p:nvSpPr>
        <p:spPr bwMode="auto">
          <a:xfrm>
            <a:off x="4419600" y="6241470"/>
            <a:ext cx="4343400" cy="0"/>
          </a:xfrm>
          <a:prstGeom prst="line">
            <a:avLst/>
          </a:prstGeom>
          <a:noFill/>
          <a:ln w="9525">
            <a:solidFill>
              <a:srgbClr val="7B726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4495800" y="1614055"/>
            <a:ext cx="426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Serious Injury</a:t>
            </a: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4495800" y="2784765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Minor Injuries</a:t>
            </a:r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4267200" y="4059385"/>
            <a:ext cx="449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Non-Injury Incidents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4572000" y="5334000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Unsafe Behaviors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Safety Observations</a:t>
            </a:r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0086" y="1558635"/>
            <a:ext cx="8229600" cy="3925957"/>
          </a:xfrm>
        </p:spPr>
        <p:txBody>
          <a:bodyPr/>
          <a:lstStyle/>
          <a:p>
            <a:r>
              <a:rPr lang="en-US" dirty="0" smtClean="0"/>
              <a:t>Observe most critical tasks most often.</a:t>
            </a:r>
          </a:p>
          <a:p>
            <a:r>
              <a:rPr lang="en-US" dirty="0" smtClean="0"/>
              <a:t>Immediate corrective action for substandard behavior:</a:t>
            </a:r>
          </a:p>
          <a:p>
            <a:pPr lvl="1"/>
            <a:r>
              <a:rPr lang="en-US" dirty="0" smtClean="0"/>
              <a:t>Stop task at hand</a:t>
            </a:r>
          </a:p>
          <a:p>
            <a:pPr lvl="1"/>
            <a:r>
              <a:rPr lang="en-US" dirty="0" smtClean="0"/>
              <a:t>Start positive</a:t>
            </a:r>
          </a:p>
          <a:p>
            <a:pPr lvl="1"/>
            <a:r>
              <a:rPr lang="en-US" dirty="0" smtClean="0"/>
              <a:t>Coach on substandard behavior</a:t>
            </a:r>
          </a:p>
          <a:p>
            <a:pPr lvl="1"/>
            <a:r>
              <a:rPr lang="en-US" dirty="0" smtClean="0"/>
              <a:t>End on positive stern note</a:t>
            </a:r>
          </a:p>
          <a:p>
            <a:r>
              <a:rPr lang="en-US" dirty="0" smtClean="0"/>
              <a:t>Show sincere praise for safe behavior.</a:t>
            </a:r>
          </a:p>
          <a:p>
            <a:endParaRPr lang="en-US" dirty="0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8382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eaLnBrk="0" hangingPunct="0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Discipline</a:t>
            </a:r>
            <a:endParaRPr lang="en-U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231" y="1544780"/>
            <a:ext cx="8229600" cy="3925957"/>
          </a:xfrm>
        </p:spPr>
        <p:txBody>
          <a:bodyPr/>
          <a:lstStyle/>
          <a:p>
            <a:r>
              <a:rPr lang="en-US" dirty="0" smtClean="0"/>
              <a:t>Last resort for minor issues.</a:t>
            </a:r>
          </a:p>
          <a:p>
            <a:r>
              <a:rPr lang="en-US" dirty="0" smtClean="0"/>
              <a:t>First resort for major issues.</a:t>
            </a:r>
          </a:p>
          <a:p>
            <a:r>
              <a:rPr lang="en-US" dirty="0" smtClean="0"/>
              <a:t>Must be:</a:t>
            </a:r>
          </a:p>
          <a:p>
            <a:pPr lvl="1"/>
            <a:r>
              <a:rPr lang="en-US" dirty="0" smtClean="0"/>
              <a:t>Direct</a:t>
            </a:r>
          </a:p>
          <a:p>
            <a:pPr lvl="1"/>
            <a:r>
              <a:rPr lang="en-US" dirty="0" smtClean="0"/>
              <a:t>Consistent  </a:t>
            </a:r>
          </a:p>
          <a:p>
            <a:pPr lvl="1"/>
            <a:r>
              <a:rPr lang="en-US" dirty="0" smtClean="0"/>
              <a:t>Immediate</a:t>
            </a:r>
          </a:p>
          <a:p>
            <a:pPr lvl="1"/>
            <a:r>
              <a:rPr lang="en-US" dirty="0" smtClean="0"/>
              <a:t>Always coach on substandard behavior.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Talks</a:t>
            </a: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376" y="1600200"/>
            <a:ext cx="8229600" cy="3925957"/>
          </a:xfrm>
        </p:spPr>
        <p:txBody>
          <a:bodyPr/>
          <a:lstStyle/>
          <a:p>
            <a:r>
              <a:rPr lang="en-US" dirty="0" smtClean="0"/>
              <a:t>As frequent as possible.</a:t>
            </a:r>
          </a:p>
          <a:p>
            <a:r>
              <a:rPr lang="en-US" dirty="0" smtClean="0"/>
              <a:t>Supervisor should lead the talk.</a:t>
            </a:r>
          </a:p>
          <a:p>
            <a:r>
              <a:rPr lang="en-US" dirty="0" smtClean="0"/>
              <a:t>Less then 10 minutes.</a:t>
            </a:r>
          </a:p>
          <a:p>
            <a:r>
              <a:rPr lang="en-US" dirty="0" smtClean="0"/>
              <a:t>Subjects &amp; Topics should vary.</a:t>
            </a:r>
          </a:p>
          <a:p>
            <a:r>
              <a:rPr lang="en-US" dirty="0" smtClean="0"/>
              <a:t>Comply with OSHA and State.</a:t>
            </a:r>
          </a:p>
          <a:p>
            <a:r>
              <a:rPr lang="en-US" dirty="0" smtClean="0"/>
              <a:t>Raise the awareness level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Reactive Safety &amp; Recovery</a:t>
            </a: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Investigate - Analyze</a:t>
            </a:r>
          </a:p>
          <a:p>
            <a:r>
              <a:rPr lang="en-US" dirty="0" smtClean="0"/>
              <a:t>Analyze all incidents.</a:t>
            </a:r>
          </a:p>
          <a:p>
            <a:r>
              <a:rPr lang="en-US" dirty="0" smtClean="0"/>
              <a:t>Discover root causes.</a:t>
            </a:r>
          </a:p>
          <a:p>
            <a:r>
              <a:rPr lang="en-US" dirty="0" smtClean="0"/>
              <a:t>Implement corrective action ASAP.</a:t>
            </a:r>
          </a:p>
          <a:p>
            <a:r>
              <a:rPr lang="en-US" dirty="0" smtClean="0"/>
              <a:t>Communicate incident to all associates.</a:t>
            </a:r>
          </a:p>
          <a:p>
            <a:r>
              <a:rPr lang="en-US" dirty="0" smtClean="0"/>
              <a:t> If it happened somewhere else, ask could it happen here?</a:t>
            </a:r>
          </a:p>
          <a:p>
            <a:r>
              <a:rPr lang="en-US" dirty="0" smtClean="0"/>
              <a:t>Claims management.</a:t>
            </a:r>
            <a:endParaRPr lang="en-US" dirty="0"/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3429000" y="25717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Loss Control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2605" y="1600200"/>
            <a:ext cx="8229600" cy="3925888"/>
          </a:xfrm>
        </p:spPr>
        <p:txBody>
          <a:bodyPr/>
          <a:lstStyle/>
          <a:p>
            <a:r>
              <a:rPr lang="en-US" dirty="0" smtClean="0"/>
              <a:t>Reducing &amp; eliminating the occurrence of undesired events through engineering controls, enforcement of established procedures, frequent training and continuous evaluation.</a:t>
            </a:r>
            <a:endParaRPr 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316663" y="3978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Involvement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them feel part of the program.</a:t>
            </a:r>
          </a:p>
          <a:p>
            <a:r>
              <a:rPr lang="en-US" dirty="0" smtClean="0"/>
              <a:t>Train them in CPR &amp; 1st Aid.</a:t>
            </a:r>
          </a:p>
          <a:p>
            <a:r>
              <a:rPr lang="en-US" dirty="0" smtClean="0"/>
              <a:t>Have them conduct training.</a:t>
            </a:r>
          </a:p>
          <a:p>
            <a:r>
              <a:rPr lang="en-US" dirty="0" smtClean="0"/>
              <a:t>Conduct observation on each other.</a:t>
            </a:r>
          </a:p>
          <a:p>
            <a:r>
              <a:rPr lang="en-US" dirty="0" smtClean="0"/>
              <a:t>Listen and act on their concerns.</a:t>
            </a:r>
          </a:p>
          <a:p>
            <a:r>
              <a:rPr lang="en-US" dirty="0" smtClean="0"/>
              <a:t>Write JSA’s.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Better Understanding of:</a:t>
            </a:r>
          </a:p>
          <a:p>
            <a:pPr lvl="1"/>
            <a:r>
              <a:rPr lang="en-US" dirty="0" smtClean="0"/>
              <a:t>What a loss incident is.</a:t>
            </a:r>
          </a:p>
          <a:p>
            <a:pPr lvl="1"/>
            <a:r>
              <a:rPr lang="en-US" dirty="0" smtClean="0"/>
              <a:t>The real cost of a loss incident.</a:t>
            </a:r>
          </a:p>
          <a:p>
            <a:pPr lvl="1"/>
            <a:r>
              <a:rPr lang="en-US" dirty="0" smtClean="0"/>
              <a:t>Causes of a loss incident.</a:t>
            </a:r>
          </a:p>
          <a:p>
            <a:pPr lvl="1"/>
            <a:r>
              <a:rPr lang="en-US" dirty="0" smtClean="0"/>
              <a:t>Proactive safety.</a:t>
            </a:r>
          </a:p>
          <a:p>
            <a:pPr lvl="1"/>
            <a:r>
              <a:rPr lang="en-US" dirty="0" smtClean="0"/>
              <a:t>Reactive safety and recovery.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Undesired Events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376" y="1530925"/>
            <a:ext cx="8229600" cy="3925957"/>
          </a:xfrm>
        </p:spPr>
        <p:txBody>
          <a:bodyPr/>
          <a:lstStyle/>
          <a:p>
            <a:r>
              <a:rPr lang="en-US" dirty="0" smtClean="0"/>
              <a:t>Not an accident, but a loss incident.</a:t>
            </a:r>
          </a:p>
          <a:p>
            <a:r>
              <a:rPr lang="en-US" dirty="0" smtClean="0"/>
              <a:t>3 causes: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Lack of Control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Basic Causes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Immediate Causes</a:t>
            </a:r>
          </a:p>
          <a:p>
            <a:r>
              <a:rPr lang="en-US" dirty="0" smtClean="0"/>
              <a:t>Causing an undesired event.</a:t>
            </a:r>
          </a:p>
          <a:p>
            <a:r>
              <a:rPr lang="en-US" dirty="0" smtClean="0"/>
              <a:t>Resulting in loss.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Lack of Control (Management Deficiencies)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Inadequate Systems</a:t>
            </a:r>
          </a:p>
          <a:p>
            <a:pPr lvl="1"/>
            <a:r>
              <a:rPr lang="en-US" dirty="0" smtClean="0"/>
              <a:t>Program in place hire, train and evaluate desirable. associates. </a:t>
            </a:r>
          </a:p>
          <a:p>
            <a:r>
              <a:rPr lang="en-US" dirty="0" smtClean="0"/>
              <a:t>Inadequate Standards</a:t>
            </a:r>
          </a:p>
          <a:p>
            <a:pPr lvl="1"/>
            <a:r>
              <a:rPr lang="en-US" dirty="0" smtClean="0"/>
              <a:t>Procedures in place to perform critical tasks.</a:t>
            </a:r>
          </a:p>
          <a:p>
            <a:r>
              <a:rPr lang="en-US" dirty="0" smtClean="0"/>
              <a:t>Inadequate Compliance with Standards</a:t>
            </a:r>
          </a:p>
          <a:p>
            <a:pPr lvl="1"/>
            <a:r>
              <a:rPr lang="en-US" dirty="0" smtClean="0"/>
              <a:t>Established standards are not enforced.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Cause  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47795"/>
            <a:ext cx="8229600" cy="4731330"/>
          </a:xfrm>
        </p:spPr>
        <p:txBody>
          <a:bodyPr>
            <a:noAutofit/>
          </a:bodyPr>
          <a:lstStyle/>
          <a:p>
            <a:r>
              <a:rPr lang="en-US" dirty="0" smtClean="0"/>
              <a:t>Underlining reason why the event occurred.</a:t>
            </a:r>
          </a:p>
          <a:p>
            <a:r>
              <a:rPr lang="en-US" dirty="0" smtClean="0"/>
              <a:t>Basic Causes have 2 major categories: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Personal Factors</a:t>
            </a:r>
          </a:p>
          <a:p>
            <a:pPr lvl="3"/>
            <a:r>
              <a:rPr lang="en-US" dirty="0" smtClean="0"/>
              <a:t>Inadequate Capability</a:t>
            </a:r>
          </a:p>
          <a:p>
            <a:pPr lvl="3"/>
            <a:r>
              <a:rPr lang="en-US" dirty="0" smtClean="0"/>
              <a:t>lack of Knowledge</a:t>
            </a:r>
          </a:p>
          <a:p>
            <a:pPr lvl="3"/>
            <a:r>
              <a:rPr lang="en-US" dirty="0" smtClean="0"/>
              <a:t>Lack of Skill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Environmental </a:t>
            </a:r>
          </a:p>
          <a:p>
            <a:pPr lvl="3"/>
            <a:r>
              <a:rPr lang="en-US" dirty="0" smtClean="0"/>
              <a:t>Inadequate Leadership</a:t>
            </a:r>
          </a:p>
          <a:p>
            <a:pPr lvl="3"/>
            <a:r>
              <a:rPr lang="en-US" dirty="0" smtClean="0"/>
              <a:t>Inadequate Equipment</a:t>
            </a:r>
          </a:p>
          <a:p>
            <a:pPr lvl="3"/>
            <a:r>
              <a:rPr lang="en-US" dirty="0" smtClean="0"/>
              <a:t>Inadequate Engineering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Immediate Causes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20085"/>
            <a:ext cx="8229600" cy="4911442"/>
          </a:xfrm>
        </p:spPr>
        <p:txBody>
          <a:bodyPr>
            <a:noAutofit/>
          </a:bodyPr>
          <a:lstStyle/>
          <a:p>
            <a:r>
              <a:rPr lang="en-US" dirty="0" smtClean="0"/>
              <a:t>The unsafe act or condition that caused the event to occur. </a:t>
            </a:r>
          </a:p>
          <a:p>
            <a:r>
              <a:rPr lang="en-US" dirty="0" smtClean="0"/>
              <a:t>2 Categories: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Substandard Acts (Behavior)</a:t>
            </a:r>
          </a:p>
          <a:p>
            <a:pPr lvl="3"/>
            <a:r>
              <a:rPr lang="en-US" dirty="0" smtClean="0"/>
              <a:t>Improper Lifting</a:t>
            </a:r>
          </a:p>
          <a:p>
            <a:pPr lvl="3"/>
            <a:r>
              <a:rPr lang="en-US" dirty="0" smtClean="0"/>
              <a:t>Failure to Lock Out equipment</a:t>
            </a:r>
          </a:p>
          <a:p>
            <a:pPr lvl="3"/>
            <a:r>
              <a:rPr lang="en-US" dirty="0" smtClean="0"/>
              <a:t>Using Equipment improperly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Substandard Conditions</a:t>
            </a:r>
          </a:p>
          <a:p>
            <a:pPr lvl="3"/>
            <a:r>
              <a:rPr lang="en-US" dirty="0" smtClean="0"/>
              <a:t>Inadequate Guards</a:t>
            </a:r>
          </a:p>
          <a:p>
            <a:pPr lvl="3"/>
            <a:r>
              <a:rPr lang="en-US" dirty="0" smtClean="0"/>
              <a:t>Defective Tools</a:t>
            </a:r>
          </a:p>
          <a:p>
            <a:pPr lvl="3"/>
            <a:r>
              <a:rPr lang="en-US" dirty="0" smtClean="0"/>
              <a:t>Inadequate Illumination</a:t>
            </a:r>
          </a:p>
          <a:p>
            <a:pPr lvl="3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Incident- </a:t>
            </a:r>
            <a:br>
              <a:rPr lang="en-US" dirty="0" smtClean="0"/>
            </a:br>
            <a:r>
              <a:rPr lang="en-US" dirty="0" smtClean="0"/>
              <a:t>The contact event that causes harm or damage.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1895" y="1558635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Struck Against</a:t>
            </a:r>
          </a:p>
          <a:p>
            <a:r>
              <a:rPr lang="en-US" sz="2000" dirty="0" smtClean="0"/>
              <a:t>Struck By</a:t>
            </a:r>
          </a:p>
          <a:p>
            <a:r>
              <a:rPr lang="en-US" sz="2000" dirty="0" smtClean="0"/>
              <a:t>Fall</a:t>
            </a:r>
          </a:p>
          <a:p>
            <a:r>
              <a:rPr lang="en-US" sz="2000" dirty="0" smtClean="0"/>
              <a:t>Caught In</a:t>
            </a:r>
          </a:p>
          <a:p>
            <a:r>
              <a:rPr lang="en-US" sz="2000" dirty="0" smtClean="0"/>
              <a:t>Caught On</a:t>
            </a:r>
          </a:p>
          <a:p>
            <a:r>
              <a:rPr lang="en-US" sz="2000" dirty="0" smtClean="0"/>
              <a:t>Caught Between</a:t>
            </a:r>
          </a:p>
          <a:p>
            <a:r>
              <a:rPr lang="en-US" sz="2000" dirty="0" smtClean="0"/>
              <a:t>Contact With</a:t>
            </a:r>
          </a:p>
          <a:p>
            <a:r>
              <a:rPr lang="en-US" sz="2000" dirty="0" smtClean="0"/>
              <a:t>Release of Energy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Loss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0330" y="1517070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Damaged Property</a:t>
            </a:r>
          </a:p>
          <a:p>
            <a:r>
              <a:rPr lang="en-US" sz="2000" dirty="0" smtClean="0"/>
              <a:t>Damaged Equipment</a:t>
            </a:r>
          </a:p>
          <a:p>
            <a:r>
              <a:rPr lang="en-US" sz="2000" dirty="0" smtClean="0"/>
              <a:t>Environmental Pollution </a:t>
            </a:r>
          </a:p>
          <a:p>
            <a:r>
              <a:rPr lang="en-US" sz="2000" dirty="0" smtClean="0"/>
              <a:t>Injury </a:t>
            </a:r>
          </a:p>
          <a:p>
            <a:r>
              <a:rPr lang="en-US" sz="2000" dirty="0" smtClean="0"/>
              <a:t>Death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6240"/>
            <a:ext cx="7772400" cy="1143000"/>
          </a:xfrm>
        </p:spPr>
        <p:txBody>
          <a:bodyPr/>
          <a:lstStyle/>
          <a:p>
            <a:r>
              <a:rPr lang="en-US" dirty="0" smtClean="0"/>
              <a:t>Cost of Loss Incidents</a:t>
            </a:r>
            <a:endParaRPr lang="en-US" dirty="0"/>
          </a:p>
        </p:txBody>
      </p:sp>
      <p:graphicFrame>
        <p:nvGraphicFramePr>
          <p:cNvPr id="65536" name="Object 1024"/>
          <p:cNvGraphicFramePr>
            <a:graphicFrameLocks noChangeAspect="1"/>
          </p:cNvGraphicFramePr>
          <p:nvPr>
            <p:ph type="chart" sz="half" idx="1"/>
          </p:nvPr>
        </p:nvGraphicFramePr>
        <p:xfrm>
          <a:off x="876300" y="1981200"/>
          <a:ext cx="3429000" cy="4114800"/>
        </p:xfrm>
        <a:graphic>
          <a:graphicData uri="http://schemas.openxmlformats.org/presentationml/2006/ole">
            <p:oleObj spid="_x0000_s2050" name="Chart" r:id="rId3" imgW="3810118" imgH="4572135" progId="MSGraph.Chart.8">
              <p:embed followColorScheme="full"/>
            </p:oleObj>
          </a:graphicData>
        </a:graphic>
      </p:graphicFrame>
      <p:sp>
        <p:nvSpPr>
          <p:cNvPr id="297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34345" y="1246885"/>
            <a:ext cx="3810000" cy="5070788"/>
          </a:xfrm>
        </p:spPr>
        <p:txBody>
          <a:bodyPr>
            <a:noAutofit/>
          </a:bodyPr>
          <a:lstStyle/>
          <a:p>
            <a:r>
              <a:rPr lang="en-US" sz="1800" dirty="0" smtClean="0"/>
              <a:t>Injury Cost</a:t>
            </a:r>
          </a:p>
          <a:p>
            <a:pPr lvl="1"/>
            <a:r>
              <a:rPr lang="en-US" sz="1800" dirty="0" smtClean="0"/>
              <a:t>Medical</a:t>
            </a:r>
          </a:p>
          <a:p>
            <a:pPr lvl="1"/>
            <a:r>
              <a:rPr lang="en-US" sz="1800" dirty="0" smtClean="0"/>
              <a:t>Compensation Costs</a:t>
            </a:r>
          </a:p>
          <a:p>
            <a:r>
              <a:rPr lang="en-US" sz="1800" dirty="0" smtClean="0"/>
              <a:t>Property Damage</a:t>
            </a:r>
          </a:p>
          <a:p>
            <a:pPr lvl="1"/>
            <a:r>
              <a:rPr lang="en-US" sz="1800" dirty="0" smtClean="0"/>
              <a:t>Building Damage</a:t>
            </a:r>
          </a:p>
          <a:p>
            <a:pPr lvl="1"/>
            <a:r>
              <a:rPr lang="en-US" sz="1800" dirty="0" smtClean="0"/>
              <a:t>Equipment Damage</a:t>
            </a:r>
          </a:p>
          <a:p>
            <a:pPr lvl="1"/>
            <a:r>
              <a:rPr lang="en-US" sz="1800" dirty="0" smtClean="0"/>
              <a:t>Repair Costs</a:t>
            </a:r>
          </a:p>
          <a:p>
            <a:pPr lvl="1"/>
            <a:r>
              <a:rPr lang="en-US" sz="1800" dirty="0" smtClean="0"/>
              <a:t>Product Damage</a:t>
            </a:r>
          </a:p>
          <a:p>
            <a:r>
              <a:rPr lang="en-US" sz="1800" dirty="0" smtClean="0"/>
              <a:t>Miscellaneous Costs</a:t>
            </a:r>
          </a:p>
          <a:p>
            <a:pPr lvl="1"/>
            <a:r>
              <a:rPr lang="en-US" sz="1800" dirty="0" smtClean="0"/>
              <a:t>Loss of Production</a:t>
            </a:r>
          </a:p>
          <a:p>
            <a:pPr lvl="1"/>
            <a:r>
              <a:rPr lang="en-US" sz="1800" dirty="0" smtClean="0"/>
              <a:t>Additional Paperwork </a:t>
            </a:r>
          </a:p>
          <a:p>
            <a:pPr lvl="1"/>
            <a:r>
              <a:rPr lang="en-US" sz="1800" dirty="0" smtClean="0"/>
              <a:t>Wages for lost time </a:t>
            </a:r>
            <a:endParaRPr lang="en-US" sz="1800" dirty="0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838200" y="1295400"/>
            <a:ext cx="3568700" cy="4559300"/>
          </a:xfrm>
          <a:prstGeom prst="triangle">
            <a:avLst>
              <a:gd name="adj" fmla="val 49977"/>
            </a:avLst>
          </a:prstGeom>
          <a:solidFill>
            <a:srgbClr val="3569B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3600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1371600" y="4191000"/>
            <a:ext cx="23622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1905000" y="2743200"/>
            <a:ext cx="14478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2209795" y="2133600"/>
            <a:ext cx="838200" cy="582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3200" b="1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$1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1517065" y="5257800"/>
            <a:ext cx="2236788" cy="582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3200" b="1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$5 to $50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454715" y="3594100"/>
            <a:ext cx="23447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200" b="1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$1 to $3</a:t>
            </a:r>
          </a:p>
        </p:txBody>
      </p:sp>
      <p:graphicFrame>
        <p:nvGraphicFramePr>
          <p:cNvPr id="65537" name="Object 1025">
            <a:hlinkClick r:id="" action="ppaction://ole?verb=0"/>
          </p:cNvPr>
          <p:cNvGraphicFramePr>
            <a:graphicFrameLocks/>
          </p:cNvGraphicFramePr>
          <p:nvPr/>
        </p:nvGraphicFramePr>
        <p:xfrm>
          <a:off x="533400" y="1849595"/>
          <a:ext cx="1279525" cy="2051050"/>
        </p:xfrm>
        <a:graphic>
          <a:graphicData uri="http://schemas.openxmlformats.org/presentationml/2006/ole">
            <p:oleObj spid="_x0000_s2051" name="Clip" r:id="rId4" imgW="1279440" imgH="2050920" progId="MS_ClipArt_Gallery.2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593</Words>
  <Application>Microsoft Office PowerPoint</Application>
  <PresentationFormat>On-screen Show (4:3)</PresentationFormat>
  <Paragraphs>166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Office Theme</vt:lpstr>
      <vt:lpstr>Microsoft Graph 2000 Chart</vt:lpstr>
      <vt:lpstr>Microsoft Clip Gallery</vt:lpstr>
      <vt:lpstr>Loss control leadership 101</vt:lpstr>
      <vt:lpstr>What is Loss Control</vt:lpstr>
      <vt:lpstr>Undesired Events</vt:lpstr>
      <vt:lpstr>Lack of Control (Management Deficiencies)</vt:lpstr>
      <vt:lpstr>Basic Cause  </vt:lpstr>
      <vt:lpstr>Immediate Causes</vt:lpstr>
      <vt:lpstr>  Incident-  The contact event that causes harm or damage.   </vt:lpstr>
      <vt:lpstr>Loss</vt:lpstr>
      <vt:lpstr>Cost of Loss Incidents</vt:lpstr>
      <vt:lpstr>Non Monetary Costs</vt:lpstr>
      <vt:lpstr>Proactive Safety</vt:lpstr>
      <vt:lpstr>Responsibility for Safety</vt:lpstr>
      <vt:lpstr>Terminology</vt:lpstr>
      <vt:lpstr>Safety Management</vt:lpstr>
      <vt:lpstr>Eliminate Unsafe Acts, Eliminate Loss</vt:lpstr>
      <vt:lpstr>Daily Safety Observations</vt:lpstr>
      <vt:lpstr>Discipline</vt:lpstr>
      <vt:lpstr>Safety Talks</vt:lpstr>
      <vt:lpstr>Reactive Safety &amp; Recovery</vt:lpstr>
      <vt:lpstr>Employee Involvement</vt:lpstr>
      <vt:lpstr>Conclusion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16</cp:revision>
  <dcterms:created xsi:type="dcterms:W3CDTF">2011-07-26T19:15:39Z</dcterms:created>
  <dcterms:modified xsi:type="dcterms:W3CDTF">2011-10-31T20:13:20Z</dcterms:modified>
</cp:coreProperties>
</file>