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8"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726B"/>
    <a:srgbClr val="3569B2"/>
    <a:srgbClr val="F6A11C"/>
    <a:srgbClr val="350FB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54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BC3489-FB4F-466D-8A03-A108CE8E6200}" type="datetimeFigureOut">
              <a:rPr lang="en-US" smtClean="0"/>
              <a:t>11/01/2011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1B833B-7678-4429-B6C5-30F657E1F1C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CC15ABEC-ACA8-46E1-8AAF-67930E9B8FE8}" type="slidenum">
              <a:rPr lang="en-US"/>
              <a:pPr/>
              <a:t>2</a:t>
            </a:fld>
            <a:endParaRPr lang="en-US" dirty="0"/>
          </a:p>
        </p:txBody>
      </p:sp>
      <p:sp>
        <p:nvSpPr>
          <p:cNvPr id="122882" name="Rectangle 2"/>
          <p:cNvSpPr>
            <a:spLocks noChangeArrowheads="1" noTextEdit="1"/>
          </p:cNvSpPr>
          <p:nvPr>
            <p:ph type="sldImg"/>
          </p:nvPr>
        </p:nvSpPr>
        <p:spPr>
          <a:ln/>
        </p:spPr>
      </p:sp>
      <p:sp>
        <p:nvSpPr>
          <p:cNvPr id="122883" name="Rectangle 3"/>
          <p:cNvSpPr>
            <a:spLocks noGrp="1" noChangeArrowheads="1"/>
          </p:cNvSpPr>
          <p:nvPr>
            <p:ph type="body" idx="1"/>
          </p:nvPr>
        </p:nvSpPr>
        <p:spPr/>
        <p:txBody>
          <a:bodyPr/>
          <a:lstStyle/>
          <a:p>
            <a:r>
              <a:rPr lang="en-US" dirty="0"/>
              <a:t>29 CFR 1910, Subpart O</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03829C0D-C28E-4799-AD48-555A4C1411AF}" type="slidenum">
              <a:rPr lang="en-US"/>
              <a:pPr/>
              <a:t>11</a:t>
            </a:fld>
            <a:endParaRPr lang="en-US" dirty="0"/>
          </a:p>
        </p:txBody>
      </p:sp>
      <p:sp>
        <p:nvSpPr>
          <p:cNvPr id="132098" name="Rectangle 2"/>
          <p:cNvSpPr>
            <a:spLocks noChangeArrowheads="1" noTextEdit="1"/>
          </p:cNvSpPr>
          <p:nvPr>
            <p:ph type="sldImg"/>
          </p:nvPr>
        </p:nvSpPr>
        <p:spPr>
          <a:ln/>
        </p:spPr>
      </p:sp>
      <p:sp>
        <p:nvSpPr>
          <p:cNvPr id="132099" name="Rectangle 3"/>
          <p:cNvSpPr>
            <a:spLocks noGrp="1" noChangeArrowheads="1"/>
          </p:cNvSpPr>
          <p:nvPr>
            <p:ph type="body" idx="1"/>
          </p:nvPr>
        </p:nvSpPr>
        <p:spPr/>
        <p:txBody>
          <a:bodyPr/>
          <a:lstStyle/>
          <a:p>
            <a:r>
              <a:rPr lang="en-US" dirty="0"/>
              <a:t>An interlocked guard may use electrical, mechanical, hydraulic, or pneumatic power or any combination of these.  Interlocks should not prevent “inching” by remote control, if required.  Replacing the guard should not automatically restart the machine.</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0841DA99-05B8-4C62-BB66-03457CBE769F}" type="slidenum">
              <a:rPr lang="en-US"/>
              <a:pPr/>
              <a:t>12</a:t>
            </a:fld>
            <a:endParaRPr lang="en-US" dirty="0"/>
          </a:p>
        </p:txBody>
      </p:sp>
      <p:sp>
        <p:nvSpPr>
          <p:cNvPr id="133122" name="Rectangle 2"/>
          <p:cNvSpPr>
            <a:spLocks noChangeArrowheads="1" noTextEdit="1"/>
          </p:cNvSpPr>
          <p:nvPr>
            <p:ph type="sldImg"/>
          </p:nvPr>
        </p:nvSpPr>
        <p:spPr>
          <a:ln/>
        </p:spPr>
      </p:sp>
      <p:sp>
        <p:nvSpPr>
          <p:cNvPr id="133123" name="Rectangle 3"/>
          <p:cNvSpPr>
            <a:spLocks noGrp="1" noChangeArrowheads="1"/>
          </p:cNvSpPr>
          <p:nvPr>
            <p:ph type="body" idx="1"/>
          </p:nvPr>
        </p:nvSpPr>
        <p:spPr/>
        <p:txBody>
          <a:bodyPr/>
          <a:lstStyle/>
          <a:p>
            <a:r>
              <a:rPr lang="en-US" dirty="0"/>
              <a:t>Adjustable guards are useful because they allow flexibility in accommodating various sizes of stock, but, because they require adjusting, they are subject to human error.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D9870E50-D37A-4A08-8614-80A1E9C75AA2}" type="slidenum">
              <a:rPr lang="en-US"/>
              <a:pPr/>
              <a:t>13</a:t>
            </a:fld>
            <a:endParaRPr lang="en-US" dirty="0"/>
          </a:p>
        </p:txBody>
      </p:sp>
      <p:sp>
        <p:nvSpPr>
          <p:cNvPr id="134146" name="Rectangle 2"/>
          <p:cNvSpPr>
            <a:spLocks noChangeArrowheads="1" noTextEdit="1"/>
          </p:cNvSpPr>
          <p:nvPr>
            <p:ph type="sldImg"/>
          </p:nvPr>
        </p:nvSpPr>
        <p:spPr>
          <a:ln/>
        </p:spPr>
      </p:sp>
      <p:sp>
        <p:nvSpPr>
          <p:cNvPr id="134147" name="Rectangle 3"/>
          <p:cNvSpPr>
            <a:spLocks noGrp="1" noChangeArrowheads="1"/>
          </p:cNvSpPr>
          <p:nvPr>
            <p:ph type="body" idx="1"/>
          </p:nvPr>
        </p:nvSpPr>
        <p:spPr/>
        <p:txBody>
          <a:bodyPr/>
          <a:lstStyle/>
          <a:p>
            <a:r>
              <a:rPr lang="en-US" dirty="0"/>
              <a:t>Self-adjusting guards avoid the potential for human error associated with adjustable guards.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26AECCA7-3793-4822-AC78-085DC9A9944C}" type="slidenum">
              <a:rPr lang="en-US"/>
              <a:pPr/>
              <a:t>14</a:t>
            </a:fld>
            <a:endParaRPr lang="en-US" dirty="0"/>
          </a:p>
        </p:txBody>
      </p:sp>
      <p:sp>
        <p:nvSpPr>
          <p:cNvPr id="135170" name="Rectangle 2"/>
          <p:cNvSpPr>
            <a:spLocks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C9BE1C55-886B-407D-B7BD-36B196749279}" type="slidenum">
              <a:rPr lang="en-US"/>
              <a:pPr/>
              <a:t>15</a:t>
            </a:fld>
            <a:endParaRPr lang="en-US" dirty="0"/>
          </a:p>
        </p:txBody>
      </p:sp>
      <p:sp>
        <p:nvSpPr>
          <p:cNvPr id="136194" name="Rectangle 2"/>
          <p:cNvSpPr>
            <a:spLocks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E41EA015-9F67-47C6-A7E8-899C602E16C5}" type="slidenum">
              <a:rPr lang="en-US"/>
              <a:pPr/>
              <a:t>16</a:t>
            </a:fld>
            <a:endParaRPr lang="en-US" dirty="0"/>
          </a:p>
        </p:txBody>
      </p:sp>
      <p:sp>
        <p:nvSpPr>
          <p:cNvPr id="137218" name="Rectangle 2"/>
          <p:cNvSpPr>
            <a:spLocks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31272B85-C963-4F07-B27D-725BC24E1E93}" type="slidenum">
              <a:rPr lang="en-US"/>
              <a:pPr/>
              <a:t>17</a:t>
            </a:fld>
            <a:endParaRPr lang="en-US" dirty="0"/>
          </a:p>
        </p:txBody>
      </p:sp>
      <p:sp>
        <p:nvSpPr>
          <p:cNvPr id="138242" name="Rectangle 2"/>
          <p:cNvSpPr>
            <a:spLocks noChangeArrowheads="1" noTextEdit="1"/>
          </p:cNvSpPr>
          <p:nvPr>
            <p:ph type="sldImg"/>
          </p:nvPr>
        </p:nvSpPr>
        <p:spPr>
          <a:ln/>
        </p:spPr>
      </p:sp>
      <p:sp>
        <p:nvSpPr>
          <p:cNvPr id="138243" name="Rectangle 3"/>
          <p:cNvSpPr>
            <a:spLocks noGrp="1" noChangeArrowheads="1"/>
          </p:cNvSpPr>
          <p:nvPr>
            <p:ph type="body" idx="1"/>
          </p:nvPr>
        </p:nvSpPr>
        <p:spPr/>
        <p:txBody>
          <a:bodyPr/>
          <a:lstStyle/>
          <a:p>
            <a:r>
              <a:rPr lang="en-US" dirty="0"/>
              <a:t>Tripwire cables must be manually reset to restart the machine.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1D8D9E5B-100E-417E-B0EF-A8AA4FC87877}" type="slidenum">
              <a:rPr lang="en-US"/>
              <a:pPr/>
              <a:t>18</a:t>
            </a:fld>
            <a:endParaRPr lang="en-US" dirty="0"/>
          </a:p>
        </p:txBody>
      </p:sp>
      <p:sp>
        <p:nvSpPr>
          <p:cNvPr id="139266" name="Rectangle 2"/>
          <p:cNvSpPr>
            <a:spLocks noChangeArrowheads="1" noTextEdit="1"/>
          </p:cNvSpPr>
          <p:nvPr>
            <p:ph type="sldImg"/>
          </p:nvPr>
        </p:nvSpPr>
        <p:spPr>
          <a:ln/>
        </p:spPr>
      </p:sp>
      <p:sp>
        <p:nvSpPr>
          <p:cNvPr id="139267" name="Rectangle 3"/>
          <p:cNvSpPr>
            <a:spLocks noGrp="1" noChangeArrowheads="1"/>
          </p:cNvSpPr>
          <p:nvPr>
            <p:ph type="body" idx="1"/>
          </p:nvPr>
        </p:nvSpPr>
        <p:spPr/>
        <p:txBody>
          <a:bodyPr/>
          <a:lstStyle/>
          <a:p>
            <a:r>
              <a:rPr lang="en-US" dirty="0"/>
              <a:t>This kind of control requires a part-revolution clutch, brake, and brake monitor if used on a power press as shown.</a:t>
            </a:r>
          </a:p>
          <a:p>
            <a:endParaRPr lang="en-US" dirty="0"/>
          </a:p>
          <a:p>
            <a:r>
              <a:rPr lang="en-US" dirty="0"/>
              <a:t>A similar device, known as a </a:t>
            </a:r>
            <a:r>
              <a:rPr lang="en-US" u="sng" dirty="0"/>
              <a:t>two-hand trip</a:t>
            </a:r>
            <a:r>
              <a:rPr lang="en-US" i="1" dirty="0"/>
              <a:t>,</a:t>
            </a:r>
            <a:r>
              <a:rPr lang="en-US" dirty="0"/>
              <a:t> requires concurrent application of both of the operator’s control buttons to activate the machine cycle, after which the hands are free.  This device is used with machines equipped with full-revolution clutches.  The trips must be placed far enough from the point of operation to make it impossible for the operators to move their hands from the trip buttons or handles into the point of operation before the first half of the cycle is completed to prevent them from being accidentally placed in the danger area prior to the slide/ram or blade reaching the full “down” position.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B1FE0122-5D5C-4D62-8B82-4155EAE3D658}" type="slidenum">
              <a:rPr lang="en-US"/>
              <a:pPr/>
              <a:t>19</a:t>
            </a:fld>
            <a:endParaRPr lang="en-US" dirty="0"/>
          </a:p>
        </p:txBody>
      </p:sp>
      <p:sp>
        <p:nvSpPr>
          <p:cNvPr id="141314" name="Rectangle 2"/>
          <p:cNvSpPr>
            <a:spLocks noChangeArrowheads="1" noTextEdit="1"/>
          </p:cNvSpPr>
          <p:nvPr>
            <p:ph type="sldImg"/>
          </p:nvPr>
        </p:nvSpPr>
        <p:spPr>
          <a:ln/>
        </p:spPr>
      </p:sp>
      <p:sp>
        <p:nvSpPr>
          <p:cNvPr id="141315" name="Rectangle 3"/>
          <p:cNvSpPr>
            <a:spLocks noGrp="1" noChangeArrowheads="1"/>
          </p:cNvSpPr>
          <p:nvPr>
            <p:ph type="body" idx="1"/>
          </p:nvPr>
        </p:nvSpPr>
        <p:spPr/>
        <p:txBody>
          <a:bodyPr/>
          <a:lstStyle/>
          <a:p>
            <a:r>
              <a:rPr lang="en-US" dirty="0"/>
              <a:t>Another potential application of this type of device is where the gate is a component of a perimeter safeguarding system. Here the gate may provide protection not only to the operator but to pedestrian traffic as well.</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A362338C-2E99-4B7E-B912-4EBF9942D832}" type="slidenum">
              <a:rPr lang="en-US"/>
              <a:pPr/>
              <a:t>20</a:t>
            </a:fld>
            <a:endParaRPr lang="en-US" dirty="0"/>
          </a:p>
        </p:txBody>
      </p:sp>
      <p:sp>
        <p:nvSpPr>
          <p:cNvPr id="142338" name="Rectangle 2"/>
          <p:cNvSpPr>
            <a:spLocks noChangeArrowheads="1" noTextEdit="1"/>
          </p:cNvSpPr>
          <p:nvPr>
            <p:ph type="sldImg"/>
          </p:nvPr>
        </p:nvSpPr>
        <p:spPr>
          <a:ln/>
        </p:spPr>
      </p:sp>
      <p:sp>
        <p:nvSpPr>
          <p:cNvPr id="142339" name="Rectangle 3"/>
          <p:cNvSpPr>
            <a:spLocks noGrp="1" noChangeArrowheads="1"/>
          </p:cNvSpPr>
          <p:nvPr>
            <p:ph type="body" idx="1"/>
          </p:nvPr>
        </p:nvSpPr>
        <p:spPr/>
        <p:txBody>
          <a:bodyPr/>
          <a:lstStyle/>
          <a:p>
            <a:r>
              <a:rPr lang="en-US" dirty="0"/>
              <a:t>One approach to safeguarding by location is shown in this photo.  Operator controls may be located at a safe distance from the machine if there is no reason for the operator to tend it.</a:t>
            </a:r>
          </a:p>
          <a:p>
            <a:endParaRPr lang="en-US" dirty="0"/>
          </a:p>
          <a:p>
            <a:r>
              <a:rPr lang="en-US" dirty="0"/>
              <a:t>Another approach is to locate the machine so that a plant design feature, such as a wall, protects the worker and other personnel. Enclosure walls or fences can also restrict access to machines.  Another possible solution is to have dangerous parts located high enough to be out of the normal reach of any worker.</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5F08EF12-7754-4DEB-9723-49E4FD40C320}" type="slidenum">
              <a:rPr lang="en-US"/>
              <a:pPr/>
              <a:t>3</a:t>
            </a:fld>
            <a:endParaRPr lang="en-US" dirty="0"/>
          </a:p>
        </p:txBody>
      </p:sp>
      <p:sp>
        <p:nvSpPr>
          <p:cNvPr id="123906" name="Rectangle 2"/>
          <p:cNvSpPr>
            <a:spLocks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2EA177E5-00C3-4BAF-B513-DB849977E277}" type="slidenum">
              <a:rPr lang="en-US"/>
              <a:pPr/>
              <a:t>21</a:t>
            </a:fld>
            <a:endParaRPr lang="en-US" dirty="0"/>
          </a:p>
        </p:txBody>
      </p:sp>
      <p:sp>
        <p:nvSpPr>
          <p:cNvPr id="143362" name="Rectangle 2"/>
          <p:cNvSpPr>
            <a:spLocks noChangeArrowheads="1" noTextEdit="1"/>
          </p:cNvSpPr>
          <p:nvPr>
            <p:ph type="sldImg"/>
          </p:nvPr>
        </p:nvSpPr>
        <p:spPr>
          <a:ln/>
        </p:spPr>
      </p:sp>
      <p:sp>
        <p:nvSpPr>
          <p:cNvPr id="143363" name="Rectangle 3"/>
          <p:cNvSpPr>
            <a:spLocks noGrp="1" noChangeArrowheads="1"/>
          </p:cNvSpPr>
          <p:nvPr>
            <p:ph type="body" idx="1"/>
          </p:nvPr>
        </p:nvSpPr>
        <p:spPr/>
        <p:txBody>
          <a:bodyPr/>
          <a:lstStyle/>
          <a:p>
            <a:r>
              <a:rPr lang="en-US" dirty="0"/>
              <a:t>Many feeding and ejection methods do not require operators to place their hands in the danger area. In some cases, no operator involvement is necessary after the machine is set up.  In other situations, operators can manually feed the stock with the </a:t>
            </a:r>
            <a:r>
              <a:rPr lang="en-US" u="sng" dirty="0"/>
              <a:t>assistance</a:t>
            </a:r>
            <a:r>
              <a:rPr lang="en-US" dirty="0"/>
              <a:t> of a feeding mechanism.  Properly designed ejection methods do not require operator involvement after the machine starts to function.</a:t>
            </a:r>
          </a:p>
          <a:p>
            <a:endParaRPr lang="en-US" dirty="0"/>
          </a:p>
          <a:p>
            <a:r>
              <a:rPr lang="en-US" dirty="0"/>
              <a:t>Using feeding and ejection methods does not eliminate the need for safeguarding.  Guards and other devices must be used wherever they are necessary to provide protection from hazards.</a:t>
            </a:r>
          </a:p>
          <a:p>
            <a:endParaRPr lang="en-US" dirty="0"/>
          </a:p>
          <a:p>
            <a:r>
              <a:rPr lang="en-US" dirty="0"/>
              <a:t>Automatic feeds reduce the operator exposure during the work process, and sometimes do not require any effort by the operator after the machine is set up and running.</a:t>
            </a:r>
          </a:p>
          <a:p>
            <a:endParaRPr lang="en-US" dirty="0"/>
          </a:p>
          <a:p>
            <a:r>
              <a:rPr lang="en-US" dirty="0"/>
              <a:t>The power press shown in the photo above has an automatic feeding mechanism.  Notice the transparent fixed enclosure guard at the danger area.</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37E448BA-2CAE-4B43-8DBB-FC7771CC1E99}" type="slidenum">
              <a:rPr lang="en-US"/>
              <a:pPr/>
              <a:t>22</a:t>
            </a:fld>
            <a:endParaRPr lang="en-US" dirty="0"/>
          </a:p>
        </p:txBody>
      </p:sp>
      <p:sp>
        <p:nvSpPr>
          <p:cNvPr id="144386" name="Rectangle 2"/>
          <p:cNvSpPr>
            <a:spLocks noChangeArrowheads="1" noTextEdit="1"/>
          </p:cNvSpPr>
          <p:nvPr>
            <p:ph type="sldImg"/>
          </p:nvPr>
        </p:nvSpPr>
        <p:spPr>
          <a:ln/>
        </p:spPr>
      </p:sp>
      <p:sp>
        <p:nvSpPr>
          <p:cNvPr id="144387" name="Rectangle 3"/>
          <p:cNvSpPr>
            <a:spLocks noGrp="1" noChangeArrowheads="1"/>
          </p:cNvSpPr>
          <p:nvPr>
            <p:ph type="body" idx="1"/>
          </p:nvPr>
        </p:nvSpPr>
        <p:spPr/>
        <p:txBody>
          <a:bodyPr/>
          <a:lstStyle/>
          <a:p>
            <a:r>
              <a:rPr lang="en-US" dirty="0"/>
              <a:t>Robots may create hazards themselves.  If they do, appropriate guards must be used.  The most common technique is to use perimeter guarding with interlocked gates.  </a:t>
            </a:r>
          </a:p>
          <a:p>
            <a:endParaRPr lang="en-US" dirty="0"/>
          </a:p>
          <a:p>
            <a:r>
              <a:rPr lang="en-US" dirty="0"/>
              <a:t>The American National Standards Institute (ANSI) safety standard for industrial robots, ANSI/RIA R15.06-1999, presents certain basic requirements for protecting the worker.  However, when a robot is used in a workplace, the employer should accomplish a comprehensive operational safety and health hazard analysis and then implement an effective safeguarding system which is fully responsive to the situation.  [Various effective safeguarding techniques are described in ANSI B11.19-1990 (R1997).]</a:t>
            </a:r>
          </a:p>
          <a:p>
            <a:endParaRPr lang="en-US" dirty="0"/>
          </a:p>
          <a:p>
            <a:r>
              <a:rPr lang="en-US" dirty="0"/>
              <a:t>Studies in Sweden and Japan indicate that many robot accidents did not occur under normal operating conditions, but rather during programming, program touch-up, maintenance, repair, testing, setup, or adjustment.  During these operations, workers may temporarily be within the robot’s working envelope where unintended operation could result in injuries.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135B91F6-EADA-4C73-93B8-96A5558DBFEA}" type="slidenum">
              <a:rPr lang="en-US"/>
              <a:pPr/>
              <a:t>23</a:t>
            </a:fld>
            <a:endParaRPr lang="en-US" dirty="0"/>
          </a:p>
        </p:txBody>
      </p:sp>
      <p:sp>
        <p:nvSpPr>
          <p:cNvPr id="145410" name="Rectangle 2"/>
          <p:cNvSpPr>
            <a:spLocks noChangeArrowheads="1" noTextEdit="1"/>
          </p:cNvSpPr>
          <p:nvPr>
            <p:ph type="sldImg"/>
          </p:nvPr>
        </p:nvSpPr>
        <p:spPr>
          <a:ln/>
        </p:spPr>
      </p:sp>
      <p:sp>
        <p:nvSpPr>
          <p:cNvPr id="145411" name="Rectangle 3"/>
          <p:cNvSpPr>
            <a:spLocks noGrp="1" noChangeArrowheads="1"/>
          </p:cNvSpPr>
          <p:nvPr>
            <p:ph type="body" idx="1"/>
          </p:nvPr>
        </p:nvSpPr>
        <p:spPr/>
        <p:txBody>
          <a:bodyPr/>
          <a:lstStyle/>
          <a:p>
            <a:r>
              <a:rPr lang="en-US" dirty="0"/>
              <a:t>Miscellaneous aids, such as these, do not give complete protection from machine hazards, but may provide the operator with an extra margin of safety.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176A676A-7E80-4812-B3B0-FD0EDFB0A780}" type="slidenum">
              <a:rPr lang="en-US"/>
              <a:pPr/>
              <a:t>24</a:t>
            </a:fld>
            <a:endParaRPr lang="en-US" dirty="0"/>
          </a:p>
        </p:txBody>
      </p:sp>
      <p:sp>
        <p:nvSpPr>
          <p:cNvPr id="146434" name="Rectangle 2"/>
          <p:cNvSpPr>
            <a:spLocks noChangeArrowheads="1" noTextEdit="1"/>
          </p:cNvSpPr>
          <p:nvPr>
            <p:ph type="sldImg"/>
          </p:nvPr>
        </p:nvSpPr>
        <p:spPr>
          <a:ln/>
        </p:spPr>
      </p:sp>
      <p:sp>
        <p:nvSpPr>
          <p:cNvPr id="146435" name="Rectangle 3"/>
          <p:cNvSpPr>
            <a:spLocks noGrp="1" noChangeArrowheads="1"/>
          </p:cNvSpPr>
          <p:nvPr>
            <p:ph type="body" idx="1"/>
          </p:nvPr>
        </p:nvSpPr>
        <p:spPr/>
        <p:txBody>
          <a:bodyPr/>
          <a:lstStyle/>
          <a:p>
            <a:r>
              <a:rPr lang="en-US" dirty="0"/>
              <a:t>1910.212(a)(3)(iii)</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813E6389-2DE9-4F8B-9637-061B4135C744}" type="slidenum">
              <a:rPr lang="en-US"/>
              <a:pPr/>
              <a:t>25</a:t>
            </a:fld>
            <a:endParaRPr lang="en-US" dirty="0"/>
          </a:p>
        </p:txBody>
      </p:sp>
      <p:sp>
        <p:nvSpPr>
          <p:cNvPr id="147458" name="Rectangle 2"/>
          <p:cNvSpPr>
            <a:spLocks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A4176471-1B5C-4E99-B87E-9BBE8D53B8E2}" type="slidenum">
              <a:rPr lang="en-US"/>
              <a:pPr/>
              <a:t>26</a:t>
            </a:fld>
            <a:endParaRPr lang="en-US" dirty="0"/>
          </a:p>
        </p:txBody>
      </p:sp>
      <p:sp>
        <p:nvSpPr>
          <p:cNvPr id="148482" name="Rectangle 2"/>
          <p:cNvSpPr>
            <a:spLocks noChangeArrowheads="1" noTextEdit="1"/>
          </p:cNvSpPr>
          <p:nvPr>
            <p:ph type="sldImg"/>
          </p:nvPr>
        </p:nvSpPr>
        <p:spPr>
          <a:ln/>
        </p:spPr>
      </p:sp>
      <p:sp>
        <p:nvSpPr>
          <p:cNvPr id="148483" name="Rectangle 3"/>
          <p:cNvSpPr>
            <a:spLocks noGrp="1" noChangeArrowheads="1"/>
          </p:cNvSpPr>
          <p:nvPr>
            <p:ph type="body" idx="1"/>
          </p:nvPr>
        </p:nvSpPr>
        <p:spPr/>
        <p:txBody>
          <a:bodyPr/>
          <a:lstStyle/>
          <a:p>
            <a:r>
              <a:rPr lang="en-US" dirty="0"/>
              <a:t>1910.212(a)(5)</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36480015-B73C-426C-A6CA-9E2431F7BDBB}" type="slidenum">
              <a:rPr lang="en-US"/>
              <a:pPr/>
              <a:t>27</a:t>
            </a:fld>
            <a:endParaRPr lang="en-US" dirty="0"/>
          </a:p>
        </p:txBody>
      </p:sp>
      <p:sp>
        <p:nvSpPr>
          <p:cNvPr id="149506" name="Rectangle 2"/>
          <p:cNvSpPr>
            <a:spLocks noChangeArrowheads="1" noTextEdit="1"/>
          </p:cNvSpPr>
          <p:nvPr>
            <p:ph type="sldImg"/>
          </p:nvPr>
        </p:nvSpPr>
        <p:spPr>
          <a:ln/>
        </p:spPr>
      </p:sp>
      <p:sp>
        <p:nvSpPr>
          <p:cNvPr id="149507" name="Rectangle 3"/>
          <p:cNvSpPr>
            <a:spLocks noGrp="1" noChangeArrowheads="1"/>
          </p:cNvSpPr>
          <p:nvPr>
            <p:ph type="body" idx="1"/>
          </p:nvPr>
        </p:nvSpPr>
        <p:spPr/>
        <p:txBody>
          <a:bodyPr/>
          <a:lstStyle/>
          <a:p>
            <a:r>
              <a:rPr lang="en-US" dirty="0"/>
              <a:t>1910.215(a)(4)</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E9E58939-0C2F-4759-A96B-49FDBF324AB0}" type="slidenum">
              <a:rPr lang="en-US"/>
              <a:pPr/>
              <a:t>28</a:t>
            </a:fld>
            <a:endParaRPr lang="en-US" dirty="0"/>
          </a:p>
        </p:txBody>
      </p:sp>
      <p:sp>
        <p:nvSpPr>
          <p:cNvPr id="150530" name="Rectangle 2"/>
          <p:cNvSpPr>
            <a:spLocks noChangeArrowheads="1" noTextEdit="1"/>
          </p:cNvSpPr>
          <p:nvPr>
            <p:ph type="sldImg"/>
          </p:nvPr>
        </p:nvSpPr>
        <p:spPr>
          <a:ln/>
        </p:spPr>
      </p:sp>
      <p:sp>
        <p:nvSpPr>
          <p:cNvPr id="150531" name="Rectangle 3"/>
          <p:cNvSpPr>
            <a:spLocks noGrp="1" noChangeArrowheads="1"/>
          </p:cNvSpPr>
          <p:nvPr>
            <p:ph type="body" idx="1"/>
          </p:nvPr>
        </p:nvSpPr>
        <p:spPr/>
        <p:txBody>
          <a:bodyPr/>
          <a:lstStyle/>
          <a:p>
            <a:r>
              <a:rPr lang="en-US" dirty="0"/>
              <a:t>1910.215(b)(9)</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B035436E-50A8-4AC3-BF84-9438FD44A2CC}" type="slidenum">
              <a:rPr lang="en-US"/>
              <a:pPr/>
              <a:t>29</a:t>
            </a:fld>
            <a:endParaRPr lang="en-US" dirty="0"/>
          </a:p>
        </p:txBody>
      </p:sp>
      <p:sp>
        <p:nvSpPr>
          <p:cNvPr id="151554" name="Rectangle 2"/>
          <p:cNvSpPr>
            <a:spLocks noChangeArrowheads="1" noTextEdit="1"/>
          </p:cNvSpPr>
          <p:nvPr>
            <p:ph type="sldImg"/>
          </p:nvPr>
        </p:nvSpPr>
        <p:spPr>
          <a:ln/>
        </p:spPr>
      </p:sp>
      <p:sp>
        <p:nvSpPr>
          <p:cNvPr id="151555" name="Rectangle 3"/>
          <p:cNvSpPr>
            <a:spLocks noGrp="1" noChangeArrowheads="1"/>
          </p:cNvSpPr>
          <p:nvPr>
            <p:ph type="body" idx="1"/>
          </p:nvPr>
        </p:nvSpPr>
        <p:spPr/>
        <p:txBody>
          <a:bodyPr/>
          <a:lstStyle/>
          <a:p>
            <a:r>
              <a:rPr lang="en-US" dirty="0"/>
              <a:t>1910.219</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DB2B50A1-2DAE-47D4-A874-325E43C52C68}" type="slidenum">
              <a:rPr lang="en-US"/>
              <a:pPr/>
              <a:t>30</a:t>
            </a:fld>
            <a:endParaRPr lang="en-US" dirty="0"/>
          </a:p>
        </p:txBody>
      </p:sp>
      <p:sp>
        <p:nvSpPr>
          <p:cNvPr id="152578" name="Rectangle 2"/>
          <p:cNvSpPr>
            <a:spLocks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291682BE-963B-4C46-BD57-FEEDDF6153C8}" type="slidenum">
              <a:rPr lang="en-US"/>
              <a:pPr/>
              <a:t>4</a:t>
            </a:fld>
            <a:endParaRPr lang="en-US" dirty="0"/>
          </a:p>
        </p:txBody>
      </p:sp>
      <p:sp>
        <p:nvSpPr>
          <p:cNvPr id="124930" name="Rectangle 2"/>
          <p:cNvSpPr>
            <a:spLocks noChangeArrowheads="1" noTextEdit="1"/>
          </p:cNvSpPr>
          <p:nvPr>
            <p:ph type="sldImg"/>
          </p:nvPr>
        </p:nvSpPr>
        <p:spPr>
          <a:ln/>
        </p:spPr>
      </p:sp>
      <p:sp>
        <p:nvSpPr>
          <p:cNvPr id="124931" name="Rectangle 3"/>
          <p:cNvSpPr>
            <a:spLocks noGrp="1" noChangeArrowheads="1"/>
          </p:cNvSpPr>
          <p:nvPr>
            <p:ph type="body" idx="1"/>
          </p:nvPr>
        </p:nvSpPr>
        <p:spPr/>
        <p:txBody>
          <a:bodyPr/>
          <a:lstStyle/>
          <a:p>
            <a:r>
              <a:rPr lang="en-US" dirty="0"/>
              <a:t>All parts of the machine which move while the machine is working can cause mechanical hazards.  These can include reciprocating, rotating, and transverse moving parts, as well as feed mechanisms and auxiliary parts of the machine.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9D0CD530-95CC-4B2F-8DC0-9D25D3F7DC6D}" type="slidenum">
              <a:rPr lang="en-US"/>
              <a:pPr/>
              <a:t>31</a:t>
            </a:fld>
            <a:endParaRPr lang="en-US" dirty="0"/>
          </a:p>
        </p:txBody>
      </p:sp>
      <p:sp>
        <p:nvSpPr>
          <p:cNvPr id="155650" name="Rectangle 2"/>
          <p:cNvSpPr>
            <a:spLocks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8B1F0277-BBCB-40FD-AAC8-82A244C1809A}" type="slidenum">
              <a:rPr lang="en-US"/>
              <a:pPr/>
              <a:t>32</a:t>
            </a:fld>
            <a:endParaRPr lang="en-US" dirty="0"/>
          </a:p>
        </p:txBody>
      </p:sp>
      <p:sp>
        <p:nvSpPr>
          <p:cNvPr id="158722" name="Rectangle 2"/>
          <p:cNvSpPr>
            <a:spLocks noChangeArrowheads="1" noTextEdit="1"/>
          </p:cNvSpPr>
          <p:nvPr>
            <p:ph type="sldImg"/>
          </p:nvPr>
        </p:nvSpPr>
        <p:spPr>
          <a:ln/>
        </p:spPr>
      </p:sp>
      <p:sp>
        <p:nvSpPr>
          <p:cNvPr id="158723" name="Rectangle 3"/>
          <p:cNvSpPr>
            <a:spLocks noGrp="1" noChangeArrowheads="1"/>
          </p:cNvSpPr>
          <p:nvPr>
            <p:ph type="body" idx="1"/>
          </p:nvPr>
        </p:nvSpPr>
        <p:spPr/>
        <p:txBody>
          <a:bodyPr/>
          <a:lstStyle/>
          <a:p>
            <a:r>
              <a:rPr lang="en-US" dirty="0"/>
              <a:t>For more information on this subject, see the following OSHA publication available at www.osha.gov:</a:t>
            </a:r>
          </a:p>
          <a:p>
            <a:endParaRPr lang="en-US" dirty="0"/>
          </a:p>
          <a:p>
            <a:r>
              <a:rPr lang="en-US" i="1" dirty="0"/>
              <a:t>Concepts and Techniques of Machine Guarding</a:t>
            </a:r>
            <a:r>
              <a:rPr lang="en-US" dirty="0"/>
              <a:t> – OSHA 3067</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728515DC-9801-4A01-A103-ABF4BB2252CA}" type="slidenum">
              <a:rPr lang="en-US"/>
              <a:pPr/>
              <a:t>5</a:t>
            </a:fld>
            <a:endParaRPr lang="en-US" dirty="0"/>
          </a:p>
        </p:txBody>
      </p:sp>
      <p:sp>
        <p:nvSpPr>
          <p:cNvPr id="125954" name="Rectangle 2"/>
          <p:cNvSpPr>
            <a:spLocks noChangeArrowheads="1" noTextEdit="1"/>
          </p:cNvSpPr>
          <p:nvPr>
            <p:ph type="sldImg"/>
          </p:nvPr>
        </p:nvSpPr>
        <p:spPr>
          <a:ln/>
        </p:spPr>
      </p:sp>
      <p:sp>
        <p:nvSpPr>
          <p:cNvPr id="125955" name="Rectangle 3"/>
          <p:cNvSpPr>
            <a:spLocks noGrp="1" noChangeArrowheads="1"/>
          </p:cNvSpPr>
          <p:nvPr>
            <p:ph type="body" idx="1"/>
          </p:nvPr>
        </p:nvSpPr>
        <p:spPr/>
        <p:txBody>
          <a:bodyPr/>
          <a:lstStyle/>
          <a:p>
            <a:r>
              <a:rPr lang="en-US" dirty="0"/>
              <a:t>1910.212(a)(3)(i) &amp; (ii)</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78DBE76B-BC2B-4945-BC6E-4C2B363F540A}" type="slidenum">
              <a:rPr lang="en-US"/>
              <a:pPr/>
              <a:t>6</a:t>
            </a:fld>
            <a:endParaRPr lang="en-US" dirty="0"/>
          </a:p>
        </p:txBody>
      </p:sp>
      <p:sp>
        <p:nvSpPr>
          <p:cNvPr id="126978" name="Rectangle 2"/>
          <p:cNvSpPr>
            <a:spLocks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3F204F3A-C323-4516-B718-8B257606A0B8}" type="slidenum">
              <a:rPr lang="en-US"/>
              <a:pPr/>
              <a:t>7</a:t>
            </a:fld>
            <a:endParaRPr lang="en-US" dirty="0"/>
          </a:p>
        </p:txBody>
      </p:sp>
      <p:sp>
        <p:nvSpPr>
          <p:cNvPr id="128002" name="Rectangle 2"/>
          <p:cNvSpPr>
            <a:spLocks noChangeArrowheads="1" noTextEdit="1"/>
          </p:cNvSpPr>
          <p:nvPr>
            <p:ph type="sldImg"/>
          </p:nvPr>
        </p:nvSpPr>
        <p:spPr>
          <a:ln/>
        </p:spPr>
      </p:sp>
      <p:sp>
        <p:nvSpPr>
          <p:cNvPr id="128003" name="Rectangle 3"/>
          <p:cNvSpPr>
            <a:spLocks noGrp="1" noChangeArrowheads="1"/>
          </p:cNvSpPr>
          <p:nvPr>
            <p:ph type="body" idx="1"/>
          </p:nvPr>
        </p:nvSpPr>
        <p:spPr/>
        <p:txBody>
          <a:bodyPr/>
          <a:lstStyle/>
          <a:p>
            <a:r>
              <a:rPr lang="en-US" dirty="0"/>
              <a:t>In-running nip point hazards are caused by the rotating parts on machinery.  There are three main types of in-running nips.</a:t>
            </a:r>
          </a:p>
          <a:p>
            <a:endParaRPr lang="en-US" dirty="0"/>
          </a:p>
          <a:p>
            <a:r>
              <a:rPr lang="en-US" dirty="0"/>
              <a:t>Parts can rotate in opposite directions while their axes are parallel to each other.  These parts may be in contact (producing a nip point) or in close proximity to each other (where the stock fed between the rolls produces the nip points).  This danger is common on machinery with intermeshing gears and rotating cylinders.</a:t>
            </a:r>
          </a:p>
          <a:p>
            <a:endParaRPr lang="en-US" dirty="0"/>
          </a:p>
          <a:p>
            <a:r>
              <a:rPr lang="en-US" dirty="0"/>
              <a:t>Another type of nip point is created between rotating and tangentially moving parts; for example, a chain and a sprocket, a rack and pinion, or the point of contact between a power transmission belt and its pulley.</a:t>
            </a:r>
          </a:p>
          <a:p>
            <a:endParaRPr lang="en-US" dirty="0"/>
          </a:p>
          <a:p>
            <a:r>
              <a:rPr lang="en-US" dirty="0"/>
              <a:t>Nip points can also occur between rotating and fixed parts which create a shearing, crushing, or abrading action; for example, spoked handwheels or flywheels, screw conveyors, or the periphery of an abrasive wheel and an incorrectly adjusted work rest.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8922CCAD-AE23-435F-BB12-C8A57DBBCAE1}" type="slidenum">
              <a:rPr lang="en-US"/>
              <a:pPr/>
              <a:t>8</a:t>
            </a:fld>
            <a:endParaRPr lang="en-US" dirty="0"/>
          </a:p>
        </p:txBody>
      </p:sp>
      <p:sp>
        <p:nvSpPr>
          <p:cNvPr id="129026" name="Rectangle 2"/>
          <p:cNvSpPr>
            <a:spLocks noChangeArrowheads="1" noTextEdit="1"/>
          </p:cNvSpPr>
          <p:nvPr>
            <p:ph type="sldImg"/>
          </p:nvPr>
        </p:nvSpPr>
        <p:spPr>
          <a:ln/>
        </p:spPr>
      </p:sp>
      <p:sp>
        <p:nvSpPr>
          <p:cNvPr id="129027" name="Rectangle 3"/>
          <p:cNvSpPr>
            <a:spLocks noGrp="1" noChangeArrowheads="1"/>
          </p:cNvSpPr>
          <p:nvPr>
            <p:ph type="body" idx="1"/>
          </p:nvPr>
        </p:nvSpPr>
        <p:spPr/>
        <p:txBody>
          <a:bodyPr/>
          <a:lstStyle/>
          <a:p>
            <a:r>
              <a:rPr lang="en-US" u="sng" dirty="0"/>
              <a:t>Prevent Contact</a:t>
            </a:r>
            <a:r>
              <a:rPr lang="en-US" dirty="0"/>
              <a:t> - A good safeguarding system eliminates the possibility of the operator or other workers placing parts of their bodies near hazardous moving parts.</a:t>
            </a:r>
          </a:p>
          <a:p>
            <a:r>
              <a:rPr lang="en-US" u="sng" dirty="0"/>
              <a:t>Secure</a:t>
            </a:r>
            <a:r>
              <a:rPr lang="en-US" dirty="0"/>
              <a:t> - A safeguard that can easily be made ineffective is no safeguard at all.  Guards and safety devices should be made of durable material that will withstand the conditions of normal use and be firmly secured to the machine.</a:t>
            </a:r>
          </a:p>
          <a:p>
            <a:r>
              <a:rPr lang="en-US" u="sng" dirty="0"/>
              <a:t>Protect from falling objects</a:t>
            </a:r>
            <a:r>
              <a:rPr lang="en-US" dirty="0"/>
              <a:t> - A small tool which is dropped into a cycling machine could easily become a projectile that could strike and injure someone.</a:t>
            </a:r>
          </a:p>
          <a:p>
            <a:r>
              <a:rPr lang="en-US" u="sng" dirty="0"/>
              <a:t>Create no new hazards</a:t>
            </a:r>
            <a:r>
              <a:rPr lang="en-US" dirty="0"/>
              <a:t> - A safeguard defeats its own purpose if it creates a hazard of its own such as a shear point, a jagged edge, or an unfinished surface which can cause a laceration.  The edges of guards, for instance, should be  rolled or bolted in such a way that they eliminate sharp edges.</a:t>
            </a:r>
          </a:p>
          <a:p>
            <a:r>
              <a:rPr lang="en-US" u="sng" dirty="0"/>
              <a:t>Create no interference</a:t>
            </a:r>
            <a:r>
              <a:rPr lang="en-US" dirty="0"/>
              <a:t> - Any safeguard which impedes a worker from performing a job quickly and comfortably might soon be overridden or disregarded.  Proper safeguarding can actually enhance efficiency since it can relieve the worker’s apprehensions about injury.</a:t>
            </a:r>
          </a:p>
          <a:p>
            <a:r>
              <a:rPr lang="en-US" u="sng" dirty="0"/>
              <a:t>Allow safe lubrication</a:t>
            </a:r>
            <a:r>
              <a:rPr lang="en-US" dirty="0"/>
              <a:t> - Locating oil reservoirs outside the guard, with a line leading to the lubrication point, will reduce the need for the worker to enter the hazardous area.</a:t>
            </a:r>
          </a:p>
          <a:p>
            <a:endParaRPr lang="en-US" dirty="0"/>
          </a:p>
          <a:p>
            <a:endParaRPr lang="en-US" dirty="0"/>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841B27C5-420B-4DD4-8D38-5916B0AA2BCF}" type="slidenum">
              <a:rPr lang="en-US"/>
              <a:pPr/>
              <a:t>9</a:t>
            </a:fld>
            <a:endParaRPr lang="en-US" dirty="0"/>
          </a:p>
        </p:txBody>
      </p:sp>
      <p:sp>
        <p:nvSpPr>
          <p:cNvPr id="130050" name="Rectangle 2"/>
          <p:cNvSpPr>
            <a:spLocks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AC35257B-1FC7-46D8-83D0-DAFFB5DE9A99}" type="slidenum">
              <a:rPr lang="en-US"/>
              <a:pPr/>
              <a:t>10</a:t>
            </a:fld>
            <a:endParaRPr lang="en-US" dirty="0"/>
          </a:p>
        </p:txBody>
      </p:sp>
      <p:sp>
        <p:nvSpPr>
          <p:cNvPr id="131074" name="Rectangle 2"/>
          <p:cNvSpPr>
            <a:spLocks noChangeArrowheads="1" noTextEdit="1"/>
          </p:cNvSpPr>
          <p:nvPr>
            <p:ph type="sldImg"/>
          </p:nvPr>
        </p:nvSpPr>
        <p:spPr>
          <a:ln/>
        </p:spPr>
      </p:sp>
      <p:sp>
        <p:nvSpPr>
          <p:cNvPr id="131075" name="Rectangle 3"/>
          <p:cNvSpPr>
            <a:spLocks noGrp="1" noChangeArrowheads="1"/>
          </p:cNvSpPr>
          <p:nvPr>
            <p:ph type="body" idx="1"/>
          </p:nvPr>
        </p:nvSpPr>
        <p:spPr/>
        <p:txBody>
          <a:bodyPr/>
          <a:lstStyle/>
          <a:p>
            <a:r>
              <a:rPr lang="en-US" dirty="0"/>
              <a:t>1910.212(a)(2)</a:t>
            </a:r>
          </a:p>
          <a:p>
            <a:endParaRPr lang="en-US" dirty="0"/>
          </a:p>
          <a:p>
            <a:r>
              <a:rPr lang="en-US" dirty="0"/>
              <a:t>As a general rule, power-transmission apparatus is best protected by fixed guards that enclose the danger area.  For hazards at the point of operation, where moving parts actually perform work on stock, several kinds of safeguarding are possible.</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cap="all" baseline="0">
                <a:solidFill>
                  <a:srgbClr val="3569B2"/>
                </a:solidFill>
                <a:latin typeface="Lucida Sans"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TextBox 6"/>
          <p:cNvSpPr txBox="1"/>
          <p:nvPr userDrawn="1"/>
        </p:nvSpPr>
        <p:spPr>
          <a:xfrm>
            <a:off x="172278" y="662609"/>
            <a:ext cx="344557" cy="369332"/>
          </a:xfrm>
          <a:prstGeom prst="rect">
            <a:avLst/>
          </a:prstGeom>
          <a:solidFill>
            <a:schemeClr val="bg1"/>
          </a:solidFill>
        </p:spPr>
        <p:txBody>
          <a:bodyPr wrap="square" rtlCol="0">
            <a:spAutoFit/>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4EE32E-154B-7245-85F5-3E96C5773896}" type="datetimeFigureOut">
              <a:rPr lang="en-US" smtClean="0"/>
              <a:pPr/>
              <a:t>11/01/2011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AFE940A-B68B-1149-83CF-351CD40EB9A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4EE32E-154B-7245-85F5-3E96C5773896}" type="datetimeFigureOut">
              <a:rPr lang="en-US" smtClean="0"/>
              <a:pPr/>
              <a:t>11/01/2011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AFE940A-B68B-1149-83CF-351CD40EB9A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4EE32E-154B-7245-85F5-3E96C5773896}" type="datetimeFigureOut">
              <a:rPr lang="en-US" smtClean="0"/>
              <a:pPr/>
              <a:t>11/01/2011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AFE940A-B68B-1149-83CF-351CD40EB9A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4EE32E-154B-7245-85F5-3E96C5773896}" type="datetimeFigureOut">
              <a:rPr lang="en-US" smtClean="0"/>
              <a:pPr/>
              <a:t>11/01/2011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AFE940A-B68B-1149-83CF-351CD40EB9A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4EE32E-154B-7245-85F5-3E96C5773896}" type="datetimeFigureOut">
              <a:rPr lang="en-US" smtClean="0"/>
              <a:pPr/>
              <a:t>11/01/2011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AFE940A-B68B-1149-83CF-351CD40EB9A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A4EE32E-154B-7245-85F5-3E96C5773896}" type="datetimeFigureOut">
              <a:rPr lang="en-US" smtClean="0"/>
              <a:pPr/>
              <a:t>11/01/2011</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AFE940A-B68B-1149-83CF-351CD40EB9A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A4EE32E-154B-7245-85F5-3E96C5773896}" type="datetimeFigureOut">
              <a:rPr lang="en-US" smtClean="0"/>
              <a:pPr/>
              <a:t>11/01/2011</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AFE940A-B68B-1149-83CF-351CD40EB9A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A4EE32E-154B-7245-85F5-3E96C5773896}" type="datetimeFigureOut">
              <a:rPr lang="en-US" smtClean="0"/>
              <a:pPr/>
              <a:t>11/01/2011</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AFE940A-B68B-1149-83CF-351CD40EB9A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4EE32E-154B-7245-85F5-3E96C5773896}" type="datetimeFigureOut">
              <a:rPr lang="en-US" smtClean="0"/>
              <a:pPr/>
              <a:t>11/01/2011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AFE940A-B68B-1149-83CF-351CD40EB9A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4EE32E-154B-7245-85F5-3E96C5773896}" type="datetimeFigureOut">
              <a:rPr lang="en-US" smtClean="0"/>
              <a:pPr/>
              <a:t>11/01/2011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AFE940A-B68B-1149-83CF-351CD40EB9A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6956" y="168622"/>
            <a:ext cx="832595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96956" y="1600200"/>
            <a:ext cx="8229600" cy="392595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Box 11"/>
          <p:cNvSpPr txBox="1"/>
          <p:nvPr userDrawn="1"/>
        </p:nvSpPr>
        <p:spPr>
          <a:xfrm>
            <a:off x="0" y="579434"/>
            <a:ext cx="457200" cy="461665"/>
          </a:xfrm>
          <a:prstGeom prst="rect">
            <a:avLst/>
          </a:prstGeom>
          <a:noFill/>
        </p:spPr>
        <p:txBody>
          <a:bodyPr wrap="square" rtlCol="0">
            <a:spAutoFit/>
          </a:bodyPr>
          <a:lstStyle/>
          <a:p>
            <a:pPr>
              <a:buClr>
                <a:srgbClr val="F6A11C"/>
              </a:buClr>
              <a:buFont typeface="Wingdings" pitchFamily="2" charset="2"/>
              <a:buChar char="q"/>
            </a:pPr>
            <a:endParaRPr lang="en-US" sz="2400" dirty="0">
              <a:latin typeface="Lucida Sans" pitchFamily="34" charset="0"/>
            </a:endParaRPr>
          </a:p>
        </p:txBody>
      </p:sp>
      <p:grpSp>
        <p:nvGrpSpPr>
          <p:cNvPr id="13" name="Group 12"/>
          <p:cNvGrpSpPr/>
          <p:nvPr userDrawn="1"/>
        </p:nvGrpSpPr>
        <p:grpSpPr>
          <a:xfrm>
            <a:off x="5578982" y="6075553"/>
            <a:ext cx="3621013" cy="650559"/>
            <a:chOff x="2925072" y="484059"/>
            <a:chExt cx="3621013" cy="867412"/>
          </a:xfrm>
        </p:grpSpPr>
        <p:sp>
          <p:nvSpPr>
            <p:cNvPr id="14" name="Subtitle 2"/>
            <p:cNvSpPr txBox="1">
              <a:spLocks/>
            </p:cNvSpPr>
            <p:nvPr/>
          </p:nvSpPr>
          <p:spPr>
            <a:xfrm>
              <a:off x="2925072" y="792328"/>
              <a:ext cx="3621013" cy="515507"/>
            </a:xfrm>
            <a:prstGeom prst="rect">
              <a:avLst/>
            </a:prstGeom>
          </p:spPr>
          <p:txBody>
            <a:bodyPr vert="horz" lIns="91440" tIns="45720" rIns="91440" bIns="45720" rtlCol="0">
              <a:normAutofit fontScale="6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600" b="1" i="0" u="none" strike="noStrike" kern="1200" cap="none" spc="-150" normalizeH="0" baseline="0" noProof="0" dirty="0" smtClean="0">
                  <a:ln>
                    <a:noFill/>
                  </a:ln>
                  <a:solidFill>
                    <a:srgbClr val="3569B2"/>
                  </a:solidFill>
                  <a:effectLst/>
                  <a:uLnTx/>
                  <a:uFillTx/>
                  <a:latin typeface="BlairMdITC TT-Medium"/>
                  <a:ea typeface="+mn-ea"/>
                  <a:cs typeface="BlairMdITC TT-Medium"/>
                </a:rPr>
                <a:t>Safety</a:t>
              </a:r>
              <a:r>
                <a:rPr kumimoji="0" lang="en-US" sz="2400" b="1" i="0" u="none" strike="noStrike" kern="1200" cap="none" spc="-150" normalizeH="0" baseline="0" noProof="0" dirty="0" smtClean="0">
                  <a:ln>
                    <a:noFill/>
                  </a:ln>
                  <a:solidFill>
                    <a:srgbClr val="3569B2"/>
                  </a:solidFill>
                  <a:effectLst/>
                  <a:uLnTx/>
                  <a:uFillTx/>
                  <a:latin typeface="BlairMdITC TT-Medium"/>
                  <a:ea typeface="+mn-ea"/>
                  <a:cs typeface="BlairMdITC TT-Medium"/>
                </a:rPr>
                <a:t>on</a:t>
              </a:r>
              <a:r>
                <a:rPr kumimoji="0" lang="en-US" sz="3600" b="1" i="0" u="none" strike="noStrike" kern="1200" cap="none" spc="-150" normalizeH="0" baseline="0" noProof="0" dirty="0" smtClean="0">
                  <a:ln>
                    <a:noFill/>
                  </a:ln>
                  <a:solidFill>
                    <a:srgbClr val="3569B2"/>
                  </a:solidFill>
                  <a:effectLst/>
                  <a:uLnTx/>
                  <a:uFillTx/>
                  <a:latin typeface="BlairMdITC TT-Medium"/>
                  <a:ea typeface="+mn-ea"/>
                  <a:cs typeface="BlairMdITC TT-Medium"/>
                </a:rPr>
                <a:t>Call</a:t>
              </a:r>
              <a:endParaRPr kumimoji="0" lang="en-US" sz="3600" b="1" i="0" u="none" strike="noStrike" kern="1200" cap="none" spc="-150" normalizeH="0" baseline="0" noProof="0" dirty="0">
                <a:ln>
                  <a:noFill/>
                </a:ln>
                <a:solidFill>
                  <a:srgbClr val="3569B2"/>
                </a:solidFill>
                <a:effectLst/>
                <a:uLnTx/>
                <a:uFillTx/>
                <a:latin typeface="BlairMdITC TT-Medium"/>
                <a:ea typeface="+mn-ea"/>
                <a:cs typeface="BlairMdITC TT-Medium"/>
              </a:endParaRPr>
            </a:p>
          </p:txBody>
        </p:sp>
        <p:sp>
          <p:nvSpPr>
            <p:cNvPr id="15" name="Right Triangle 14"/>
            <p:cNvSpPr/>
            <p:nvPr/>
          </p:nvSpPr>
          <p:spPr>
            <a:xfrm rot="16200000">
              <a:off x="5489586" y="539239"/>
              <a:ext cx="867412" cy="757052"/>
            </a:xfrm>
            <a:prstGeom prst="rtTriangle">
              <a:avLst/>
            </a:prstGeom>
            <a:solidFill>
              <a:srgbClr val="F6A11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6" name="Content Placeholder 5" descr="HNI_CMYK_DOT.png"/>
          <p:cNvPicPr>
            <a:picLocks noChangeAspect="1"/>
          </p:cNvPicPr>
          <p:nvPr userDrawn="1"/>
        </p:nvPicPr>
        <p:blipFill>
          <a:blip r:embed="rId13"/>
          <a:srcRect l="-20459" r="-20459"/>
          <a:stretch>
            <a:fillRect/>
          </a:stretch>
        </p:blipFill>
        <p:spPr bwMode="auto">
          <a:xfrm>
            <a:off x="190500" y="677863"/>
            <a:ext cx="312738" cy="1714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Font typeface="Wingdings" pitchFamily="2" charset="2"/>
        <a:buNone/>
        <a:defRPr sz="2400" b="1" kern="1200" cap="all" baseline="0">
          <a:solidFill>
            <a:srgbClr val="3569B2"/>
          </a:solidFill>
          <a:latin typeface="Lucida Sans" pitchFamily="34" charset="0"/>
          <a:ea typeface="+mj-ea"/>
          <a:cs typeface="+mj-cs"/>
        </a:defRPr>
      </a:lvl1pPr>
    </p:titleStyle>
    <p:bodyStyle>
      <a:lvl1pPr marL="342900" indent="-342900" algn="l" defTabSz="457200" rtl="0" eaLnBrk="1" latinLnBrk="0" hangingPunct="1">
        <a:lnSpc>
          <a:spcPct val="150000"/>
        </a:lnSpc>
        <a:spcBef>
          <a:spcPts val="0"/>
        </a:spcBef>
        <a:buFont typeface="Arial"/>
        <a:buChar char="•"/>
        <a:defRPr sz="2000" kern="1200">
          <a:solidFill>
            <a:srgbClr val="7B726B"/>
          </a:solidFill>
          <a:latin typeface="Lucida Sans Unicode" pitchFamily="34" charset="0"/>
          <a:ea typeface="+mn-ea"/>
          <a:cs typeface="Lucida Sans Unicode" pitchFamily="34" charset="0"/>
        </a:defRPr>
      </a:lvl1pPr>
      <a:lvl2pPr marL="742950" indent="-285750" algn="l" defTabSz="457200" rtl="0" eaLnBrk="1" latinLnBrk="0" hangingPunct="1">
        <a:lnSpc>
          <a:spcPct val="150000"/>
        </a:lnSpc>
        <a:spcBef>
          <a:spcPts val="0"/>
        </a:spcBef>
        <a:buFont typeface="Arial"/>
        <a:buChar char="–"/>
        <a:defRPr sz="2000" kern="1200">
          <a:solidFill>
            <a:srgbClr val="7B726B"/>
          </a:solidFill>
          <a:latin typeface="Lucida Sans Unicode" pitchFamily="34" charset="0"/>
          <a:ea typeface="+mn-ea"/>
          <a:cs typeface="Lucida Sans Unicode" pitchFamily="34" charset="0"/>
        </a:defRPr>
      </a:lvl2pPr>
      <a:lvl3pPr marL="1143000" indent="-228600" algn="l" defTabSz="457200" rtl="0" eaLnBrk="1" latinLnBrk="0" hangingPunct="1">
        <a:lnSpc>
          <a:spcPct val="150000"/>
        </a:lnSpc>
        <a:spcBef>
          <a:spcPts val="0"/>
        </a:spcBef>
        <a:buFont typeface="Arial"/>
        <a:buChar char="•"/>
        <a:defRPr sz="2000" kern="1200">
          <a:solidFill>
            <a:srgbClr val="7B726B"/>
          </a:solidFill>
          <a:latin typeface="Lucida Sans Unicode" pitchFamily="34" charset="0"/>
          <a:ea typeface="+mn-ea"/>
          <a:cs typeface="Lucida Sans Unicode" pitchFamily="34" charset="0"/>
        </a:defRPr>
      </a:lvl3pPr>
      <a:lvl4pPr marL="1600200" indent="-228600" algn="l" defTabSz="457200" rtl="0" eaLnBrk="1" latinLnBrk="0" hangingPunct="1">
        <a:lnSpc>
          <a:spcPct val="150000"/>
        </a:lnSpc>
        <a:spcBef>
          <a:spcPts val="0"/>
        </a:spcBef>
        <a:buFont typeface="Arial"/>
        <a:buChar char="–"/>
        <a:defRPr sz="2000" kern="1200">
          <a:solidFill>
            <a:srgbClr val="7B726B"/>
          </a:solidFill>
          <a:latin typeface="Lucida Sans Unicode" pitchFamily="34" charset="0"/>
          <a:ea typeface="+mn-ea"/>
          <a:cs typeface="Lucida Sans Unicode" pitchFamily="34" charset="0"/>
        </a:defRPr>
      </a:lvl4pPr>
      <a:lvl5pPr marL="2057400" indent="-228600" algn="l" defTabSz="457200" rtl="0" eaLnBrk="1" latinLnBrk="0" hangingPunct="1">
        <a:lnSpc>
          <a:spcPct val="150000"/>
        </a:lnSpc>
        <a:spcBef>
          <a:spcPts val="0"/>
        </a:spcBef>
        <a:buFont typeface="Arial"/>
        <a:buChar char="»"/>
        <a:defRPr sz="2000" kern="1200">
          <a:solidFill>
            <a:srgbClr val="7B726B"/>
          </a:solidFill>
          <a:latin typeface="Lucida Sans Unicode" pitchFamily="34" charset="0"/>
          <a:ea typeface="+mn-ea"/>
          <a:cs typeface="Lucida Sans Unicode"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b="1" dirty="0" smtClean="0">
                <a:latin typeface="Lucida Sans" pitchFamily="34" charset="0"/>
              </a:rPr>
              <a:t>Machine guarding</a:t>
            </a:r>
            <a:endParaRPr lang="en-US" b="1" dirty="0">
              <a:latin typeface="Lucida Sans"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smtClean="0"/>
              <a:t>Fixed Guard</a:t>
            </a:r>
            <a:endParaRPr lang="en-US" dirty="0"/>
          </a:p>
        </p:txBody>
      </p:sp>
      <p:sp>
        <p:nvSpPr>
          <p:cNvPr id="46083" name="Text Box 3"/>
          <p:cNvSpPr txBox="1">
            <a:spLocks noChangeArrowheads="1"/>
          </p:cNvSpPr>
          <p:nvPr/>
        </p:nvSpPr>
        <p:spPr bwMode="auto">
          <a:xfrm>
            <a:off x="497743" y="1320800"/>
            <a:ext cx="8133639" cy="707886"/>
          </a:xfrm>
          <a:prstGeom prst="rect">
            <a:avLst/>
          </a:prstGeom>
          <a:noFill/>
          <a:ln w="9525">
            <a:noFill/>
            <a:miter lim="800000"/>
            <a:headEnd type="none" w="sm" len="sm"/>
            <a:tailEnd type="none" w="sm" len="sm"/>
          </a:ln>
          <a:effectLst/>
        </p:spPr>
        <p:txBody>
          <a:bodyPr wrap="square">
            <a:spAutoFit/>
          </a:bodyPr>
          <a:lstStyle/>
          <a:p>
            <a:pPr>
              <a:spcBef>
                <a:spcPct val="50000"/>
              </a:spcBef>
            </a:pPr>
            <a:r>
              <a:rPr lang="en-US" sz="2000" dirty="0">
                <a:solidFill>
                  <a:srgbClr val="7B726B"/>
                </a:solidFill>
                <a:latin typeface="Lucida Sans Unicode" pitchFamily="34" charset="0"/>
                <a:cs typeface="Lucida Sans Unicode" pitchFamily="34" charset="0"/>
              </a:rPr>
              <a:t>Provides a barrier - a permanent part of the machine, preferable to all other types of guards.</a:t>
            </a:r>
          </a:p>
        </p:txBody>
      </p:sp>
      <p:pic>
        <p:nvPicPr>
          <p:cNvPr id="46084" name="Picture 4" descr="P:\204 Course\212 photos-jpg filter\Slide66.JPG"/>
          <p:cNvPicPr>
            <a:picLocks noChangeAspect="1" noChangeArrowheads="1"/>
          </p:cNvPicPr>
          <p:nvPr/>
        </p:nvPicPr>
        <p:blipFill>
          <a:blip r:embed="rId3"/>
          <a:srcRect r="2386"/>
          <a:stretch>
            <a:fillRect/>
          </a:stretch>
        </p:blipFill>
        <p:spPr bwMode="auto">
          <a:xfrm>
            <a:off x="697040" y="2286002"/>
            <a:ext cx="4195542" cy="3389739"/>
          </a:xfrm>
          <a:prstGeom prst="rect">
            <a:avLst/>
          </a:prstGeom>
          <a:noFill/>
          <a:ln w="9525">
            <a:noFill/>
            <a:miter lim="800000"/>
            <a:headEnd/>
            <a:tailEnd/>
          </a:ln>
        </p:spPr>
      </p:pic>
      <p:pic>
        <p:nvPicPr>
          <p:cNvPr id="46085" name="Picture 5" descr="P:\204 Course\212 photos-jpg filter\Slide53.JPG"/>
          <p:cNvPicPr>
            <a:picLocks noChangeAspect="1" noChangeArrowheads="1"/>
          </p:cNvPicPr>
          <p:nvPr/>
        </p:nvPicPr>
        <p:blipFill>
          <a:blip r:embed="rId4"/>
          <a:srcRect r="59756" b="16470"/>
          <a:stretch>
            <a:fillRect/>
          </a:stretch>
        </p:blipFill>
        <p:spPr bwMode="auto">
          <a:xfrm>
            <a:off x="6526080" y="1969887"/>
            <a:ext cx="1939042" cy="3705853"/>
          </a:xfrm>
          <a:prstGeom prst="rect">
            <a:avLst/>
          </a:prstGeom>
          <a:noFill/>
          <a:ln w="9525">
            <a:noFill/>
            <a:miter lim="800000"/>
            <a:headEnd/>
            <a:tailEnd/>
          </a:ln>
        </p:spPr>
      </p:pic>
    </p:spTree>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26"/>
          <p:cNvSpPr>
            <a:spLocks noGrp="1" noChangeArrowheads="1"/>
          </p:cNvSpPr>
          <p:nvPr>
            <p:ph type="title"/>
          </p:nvPr>
        </p:nvSpPr>
        <p:spPr/>
        <p:txBody>
          <a:bodyPr/>
          <a:lstStyle/>
          <a:p>
            <a:r>
              <a:rPr lang="en-US" dirty="0" smtClean="0"/>
              <a:t>Interlocked Guard</a:t>
            </a:r>
            <a:endParaRPr lang="en-US" dirty="0"/>
          </a:p>
        </p:txBody>
      </p:sp>
      <p:sp>
        <p:nvSpPr>
          <p:cNvPr id="47107" name="Text Box 1027"/>
          <p:cNvSpPr txBox="1">
            <a:spLocks noChangeArrowheads="1"/>
          </p:cNvSpPr>
          <p:nvPr/>
        </p:nvSpPr>
        <p:spPr bwMode="auto">
          <a:xfrm>
            <a:off x="524666" y="1335088"/>
            <a:ext cx="8022434" cy="1323439"/>
          </a:xfrm>
          <a:prstGeom prst="rect">
            <a:avLst/>
          </a:prstGeom>
          <a:noFill/>
          <a:ln w="9525">
            <a:noFill/>
            <a:miter lim="800000"/>
            <a:headEnd type="none" w="sm" len="sm"/>
            <a:tailEnd type="none" w="sm" len="sm"/>
          </a:ln>
          <a:effectLst/>
        </p:spPr>
        <p:txBody>
          <a:bodyPr wrap="square">
            <a:spAutoFit/>
          </a:bodyPr>
          <a:lstStyle/>
          <a:p>
            <a:pPr>
              <a:spcBef>
                <a:spcPct val="50000"/>
              </a:spcBef>
            </a:pPr>
            <a:r>
              <a:rPr lang="en-US" sz="2000" dirty="0">
                <a:solidFill>
                  <a:srgbClr val="7B726B"/>
                </a:solidFill>
                <a:latin typeface="Lucida Sans Unicode" pitchFamily="34" charset="0"/>
                <a:cs typeface="Lucida Sans Unicode" pitchFamily="34" charset="0"/>
              </a:rPr>
              <a:t>When this type of guard is opened or removed, the tripping mechanism and/or power automatically shuts off or disengages, and the machine cannot cycle or be started until the guard is back in place.</a:t>
            </a:r>
          </a:p>
        </p:txBody>
      </p:sp>
      <p:pic>
        <p:nvPicPr>
          <p:cNvPr id="47109" name="Picture 1029" descr="P:\204 Course\212 photos-jpg filter\Slide46.JPG"/>
          <p:cNvPicPr>
            <a:picLocks noChangeAspect="1" noChangeArrowheads="1"/>
          </p:cNvPicPr>
          <p:nvPr/>
        </p:nvPicPr>
        <p:blipFill>
          <a:blip r:embed="rId3"/>
          <a:srcRect r="4193" b="3082"/>
          <a:stretch>
            <a:fillRect/>
          </a:stretch>
        </p:blipFill>
        <p:spPr bwMode="auto">
          <a:xfrm>
            <a:off x="651613" y="2990068"/>
            <a:ext cx="3851122" cy="3244478"/>
          </a:xfrm>
          <a:prstGeom prst="rect">
            <a:avLst/>
          </a:prstGeom>
          <a:noFill/>
          <a:ln w="28575">
            <a:noFill/>
            <a:miter lim="800000"/>
            <a:headEnd/>
            <a:tailEnd/>
          </a:ln>
        </p:spPr>
      </p:pic>
      <p:sp>
        <p:nvSpPr>
          <p:cNvPr id="47110" name="Text Box 1030"/>
          <p:cNvSpPr txBox="1">
            <a:spLocks noChangeArrowheads="1"/>
          </p:cNvSpPr>
          <p:nvPr/>
        </p:nvSpPr>
        <p:spPr bwMode="auto">
          <a:xfrm>
            <a:off x="4571990" y="3089275"/>
            <a:ext cx="3684155" cy="707886"/>
          </a:xfrm>
          <a:prstGeom prst="rect">
            <a:avLst/>
          </a:prstGeom>
          <a:noFill/>
          <a:ln w="9525">
            <a:noFill/>
            <a:miter lim="800000"/>
            <a:headEnd type="none" w="sm" len="sm"/>
            <a:tailEnd type="none" w="sm" len="sm"/>
          </a:ln>
          <a:effectLst/>
        </p:spPr>
        <p:txBody>
          <a:bodyPr wrap="square">
            <a:spAutoFit/>
          </a:bodyPr>
          <a:lstStyle/>
          <a:p>
            <a:pPr>
              <a:spcBef>
                <a:spcPct val="50000"/>
              </a:spcBef>
            </a:pPr>
            <a:r>
              <a:rPr lang="en-US" sz="2000" dirty="0">
                <a:solidFill>
                  <a:srgbClr val="7B726B"/>
                </a:solidFill>
                <a:latin typeface="Lucida Sans Unicode" pitchFamily="34" charset="0"/>
                <a:cs typeface="Lucida Sans Unicode" pitchFamily="34" charset="0"/>
              </a:rPr>
              <a:t>Interlocked guard on revolving </a:t>
            </a:r>
            <a:r>
              <a:rPr lang="en-US" sz="2000" dirty="0" smtClean="0">
                <a:solidFill>
                  <a:srgbClr val="7B726B"/>
                </a:solidFill>
                <a:latin typeface="Lucida Sans Unicode" pitchFamily="34" charset="0"/>
                <a:cs typeface="Lucida Sans Unicode" pitchFamily="34" charset="0"/>
              </a:rPr>
              <a:t>drum</a:t>
            </a:r>
            <a:endParaRPr lang="en-US" sz="2000" dirty="0">
              <a:solidFill>
                <a:srgbClr val="7B726B"/>
              </a:solidFill>
              <a:latin typeface="Lucida Sans Unicode" pitchFamily="34" charset="0"/>
              <a:cs typeface="Lucida Sans Unicode" pitchFamily="34" charset="0"/>
            </a:endParaRPr>
          </a:p>
        </p:txBody>
      </p:sp>
      <p:sp>
        <p:nvSpPr>
          <p:cNvPr id="47112" name="AutoShape 1032"/>
          <p:cNvSpPr>
            <a:spLocks noChangeArrowheads="1"/>
          </p:cNvSpPr>
          <p:nvPr/>
        </p:nvSpPr>
        <p:spPr bwMode="auto">
          <a:xfrm rot="20694373">
            <a:off x="3317248" y="3114344"/>
            <a:ext cx="1084262" cy="176212"/>
          </a:xfrm>
          <a:prstGeom prst="leftArrow">
            <a:avLst>
              <a:gd name="adj1" fmla="val 50000"/>
              <a:gd name="adj2" fmla="val 153829"/>
            </a:avLst>
          </a:prstGeom>
          <a:solidFill>
            <a:srgbClr val="FF0000"/>
          </a:solidFill>
          <a:ln w="9525">
            <a:solidFill>
              <a:srgbClr val="7B726B"/>
            </a:solidFill>
            <a:miter lim="800000"/>
            <a:headEnd type="none" w="sm" len="sm"/>
            <a:tailEnd type="none" w="sm" len="sm"/>
          </a:ln>
          <a:effectLst/>
        </p:spPr>
        <p:txBody>
          <a:bodyPr wrap="none" anchor="ctr"/>
          <a:lstStyle/>
          <a:p>
            <a:endParaRPr lang="en-US"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7112"/>
                                        </p:tgtEl>
                                        <p:attrNameLst>
                                          <p:attrName>style.visibility</p:attrName>
                                        </p:attrNameLst>
                                      </p:cBhvr>
                                      <p:to>
                                        <p:strVal val="visible"/>
                                      </p:to>
                                    </p:set>
                                    <p:anim calcmode="lin" valueType="num">
                                      <p:cBhvr>
                                        <p:cTn id="7" dur="1000" fill="hold"/>
                                        <p:tgtEl>
                                          <p:spTgt spid="47112"/>
                                        </p:tgtEl>
                                        <p:attrNameLst>
                                          <p:attrName>ppt_w</p:attrName>
                                        </p:attrNameLst>
                                      </p:cBhvr>
                                      <p:tavLst>
                                        <p:tav tm="0">
                                          <p:val>
                                            <p:fltVal val="0"/>
                                          </p:val>
                                        </p:tav>
                                        <p:tav tm="100000">
                                          <p:val>
                                            <p:strVal val="#ppt_w"/>
                                          </p:val>
                                        </p:tav>
                                      </p:tavLst>
                                    </p:anim>
                                    <p:anim calcmode="lin" valueType="num">
                                      <p:cBhvr>
                                        <p:cTn id="8" dur="1000" fill="hold"/>
                                        <p:tgtEl>
                                          <p:spTgt spid="47112"/>
                                        </p:tgtEl>
                                        <p:attrNameLst>
                                          <p:attrName>ppt_h</p:attrName>
                                        </p:attrNameLst>
                                      </p:cBhvr>
                                      <p:tavLst>
                                        <p:tav tm="0">
                                          <p:val>
                                            <p:fltVal val="0"/>
                                          </p:val>
                                        </p:tav>
                                        <p:tav tm="100000">
                                          <p:val>
                                            <p:strVal val="#ppt_h"/>
                                          </p:val>
                                        </p:tav>
                                      </p:tavLst>
                                    </p:anim>
                                    <p:anim calcmode="lin" valueType="num">
                                      <p:cBhvr>
                                        <p:cTn id="9" dur="1000" fill="hold"/>
                                        <p:tgtEl>
                                          <p:spTgt spid="4711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71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074"/>
          <p:cNvSpPr>
            <a:spLocks noGrp="1" noChangeArrowheads="1"/>
          </p:cNvSpPr>
          <p:nvPr>
            <p:ph type="title"/>
          </p:nvPr>
        </p:nvSpPr>
        <p:spPr/>
        <p:txBody>
          <a:bodyPr/>
          <a:lstStyle/>
          <a:p>
            <a:r>
              <a:rPr lang="en-US" dirty="0" smtClean="0"/>
              <a:t>Adjustable Guard</a:t>
            </a:r>
            <a:endParaRPr lang="en-US" dirty="0"/>
          </a:p>
        </p:txBody>
      </p:sp>
      <p:sp>
        <p:nvSpPr>
          <p:cNvPr id="48131" name="Text Box 3075"/>
          <p:cNvSpPr txBox="1">
            <a:spLocks noChangeArrowheads="1"/>
          </p:cNvSpPr>
          <p:nvPr/>
        </p:nvSpPr>
        <p:spPr bwMode="auto">
          <a:xfrm>
            <a:off x="526468" y="1403350"/>
            <a:ext cx="7977769" cy="707886"/>
          </a:xfrm>
          <a:prstGeom prst="rect">
            <a:avLst/>
          </a:prstGeom>
          <a:noFill/>
          <a:ln w="9525">
            <a:noFill/>
            <a:miter lim="800000"/>
            <a:headEnd type="none" w="sm" len="sm"/>
            <a:tailEnd type="none" w="sm" len="sm"/>
          </a:ln>
          <a:effectLst/>
        </p:spPr>
        <p:txBody>
          <a:bodyPr wrap="square">
            <a:spAutoFit/>
          </a:bodyPr>
          <a:lstStyle/>
          <a:p>
            <a:pPr>
              <a:spcBef>
                <a:spcPct val="50000"/>
              </a:spcBef>
            </a:pPr>
            <a:r>
              <a:rPr lang="en-US" sz="2000" dirty="0">
                <a:solidFill>
                  <a:srgbClr val="7B726B"/>
                </a:solidFill>
                <a:latin typeface="Lucida Sans Unicode" pitchFamily="34" charset="0"/>
                <a:cs typeface="Lucida Sans Unicode" pitchFamily="34" charset="0"/>
              </a:rPr>
              <a:t>Provides a barrier which may be adjusted to facilitate a variety of production operations.</a:t>
            </a:r>
          </a:p>
        </p:txBody>
      </p:sp>
      <p:pic>
        <p:nvPicPr>
          <p:cNvPr id="48132" name="Picture 3076" descr="C:\My Documents\MACHINE GUARDING\MachineguardingphotosJPG\Slide2.JPG"/>
          <p:cNvPicPr>
            <a:picLocks noChangeAspect="1" noChangeArrowheads="1"/>
          </p:cNvPicPr>
          <p:nvPr/>
        </p:nvPicPr>
        <p:blipFill>
          <a:blip r:embed="rId3"/>
          <a:srcRect b="19394"/>
          <a:stretch>
            <a:fillRect/>
          </a:stretch>
        </p:blipFill>
        <p:spPr bwMode="auto">
          <a:xfrm>
            <a:off x="814278" y="2428081"/>
            <a:ext cx="3140642" cy="3806464"/>
          </a:xfrm>
          <a:prstGeom prst="rect">
            <a:avLst/>
          </a:prstGeom>
          <a:noFill/>
          <a:ln w="57150">
            <a:noFill/>
            <a:miter lim="800000"/>
            <a:headEnd/>
            <a:tailEnd/>
          </a:ln>
        </p:spPr>
      </p:pic>
      <p:sp>
        <p:nvSpPr>
          <p:cNvPr id="48133" name="Text Box 3077"/>
          <p:cNvSpPr txBox="1">
            <a:spLocks noChangeArrowheads="1"/>
          </p:cNvSpPr>
          <p:nvPr/>
        </p:nvSpPr>
        <p:spPr bwMode="auto">
          <a:xfrm>
            <a:off x="4204133" y="2727603"/>
            <a:ext cx="2609850" cy="707886"/>
          </a:xfrm>
          <a:prstGeom prst="rect">
            <a:avLst/>
          </a:prstGeom>
          <a:noFill/>
          <a:ln w="9525">
            <a:noFill/>
            <a:miter lim="800000"/>
            <a:headEnd type="none" w="sm" len="sm"/>
            <a:tailEnd type="none" w="sm" len="sm"/>
          </a:ln>
          <a:effectLst/>
        </p:spPr>
        <p:txBody>
          <a:bodyPr>
            <a:spAutoFit/>
          </a:bodyPr>
          <a:lstStyle/>
          <a:p>
            <a:pPr>
              <a:spcBef>
                <a:spcPct val="50000"/>
              </a:spcBef>
            </a:pPr>
            <a:r>
              <a:rPr lang="en-US" sz="2000" dirty="0" smtClean="0">
                <a:solidFill>
                  <a:srgbClr val="7B726B"/>
                </a:solidFill>
                <a:latin typeface="Lucida Sans Unicode" pitchFamily="34" charset="0"/>
                <a:cs typeface="Lucida Sans Unicode" pitchFamily="34" charset="0"/>
              </a:rPr>
              <a:t>Band saw </a:t>
            </a:r>
            <a:r>
              <a:rPr lang="en-US" sz="2000" dirty="0">
                <a:solidFill>
                  <a:srgbClr val="7B726B"/>
                </a:solidFill>
                <a:latin typeface="Lucida Sans Unicode" pitchFamily="34" charset="0"/>
                <a:cs typeface="Lucida Sans Unicode" pitchFamily="34" charset="0"/>
              </a:rPr>
              <a:t>blade adjustable </a:t>
            </a:r>
            <a:r>
              <a:rPr lang="en-US" sz="2000" dirty="0" smtClean="0">
                <a:solidFill>
                  <a:srgbClr val="7B726B"/>
                </a:solidFill>
                <a:latin typeface="Lucida Sans Unicode" pitchFamily="34" charset="0"/>
                <a:cs typeface="Lucida Sans Unicode" pitchFamily="34" charset="0"/>
              </a:rPr>
              <a:t>guard</a:t>
            </a:r>
            <a:endParaRPr lang="en-US" sz="2000" dirty="0">
              <a:solidFill>
                <a:srgbClr val="7B726B"/>
              </a:solidFill>
              <a:latin typeface="Lucida Sans Unicode" pitchFamily="34" charset="0"/>
              <a:cs typeface="Lucida Sans Unicode" pitchFamily="34" charset="0"/>
            </a:endParaRPr>
          </a:p>
        </p:txBody>
      </p:sp>
      <p:sp>
        <p:nvSpPr>
          <p:cNvPr id="48135" name="AutoShape 3079"/>
          <p:cNvSpPr>
            <a:spLocks noChangeArrowheads="1"/>
          </p:cNvSpPr>
          <p:nvPr/>
        </p:nvSpPr>
        <p:spPr bwMode="auto">
          <a:xfrm rot="20017425">
            <a:off x="2804823" y="4592639"/>
            <a:ext cx="1084262" cy="176212"/>
          </a:xfrm>
          <a:prstGeom prst="leftArrow">
            <a:avLst>
              <a:gd name="adj1" fmla="val 50000"/>
              <a:gd name="adj2" fmla="val 153829"/>
            </a:avLst>
          </a:prstGeom>
          <a:solidFill>
            <a:srgbClr val="FF0000"/>
          </a:solidFill>
          <a:ln w="9525">
            <a:solidFill>
              <a:srgbClr val="7B726B"/>
            </a:solidFill>
            <a:miter lim="800000"/>
            <a:headEnd type="none" w="sm" len="sm"/>
            <a:tailEnd type="none" w="sm" len="sm"/>
          </a:ln>
          <a:effectLst/>
        </p:spPr>
        <p:txBody>
          <a:bodyPr wrap="none" anchor="ctr"/>
          <a:lstStyle/>
          <a:p>
            <a:endParaRPr lang="en-US"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8135"/>
                                        </p:tgtEl>
                                        <p:attrNameLst>
                                          <p:attrName>style.visibility</p:attrName>
                                        </p:attrNameLst>
                                      </p:cBhvr>
                                      <p:to>
                                        <p:strVal val="visible"/>
                                      </p:to>
                                    </p:set>
                                    <p:anim calcmode="lin" valueType="num">
                                      <p:cBhvr>
                                        <p:cTn id="7" dur="1000" fill="hold"/>
                                        <p:tgtEl>
                                          <p:spTgt spid="48135"/>
                                        </p:tgtEl>
                                        <p:attrNameLst>
                                          <p:attrName>ppt_w</p:attrName>
                                        </p:attrNameLst>
                                      </p:cBhvr>
                                      <p:tavLst>
                                        <p:tav tm="0">
                                          <p:val>
                                            <p:fltVal val="0"/>
                                          </p:val>
                                        </p:tav>
                                        <p:tav tm="100000">
                                          <p:val>
                                            <p:strVal val="#ppt_w"/>
                                          </p:val>
                                        </p:tav>
                                      </p:tavLst>
                                    </p:anim>
                                    <p:anim calcmode="lin" valueType="num">
                                      <p:cBhvr>
                                        <p:cTn id="8" dur="1000" fill="hold"/>
                                        <p:tgtEl>
                                          <p:spTgt spid="48135"/>
                                        </p:tgtEl>
                                        <p:attrNameLst>
                                          <p:attrName>ppt_h</p:attrName>
                                        </p:attrNameLst>
                                      </p:cBhvr>
                                      <p:tavLst>
                                        <p:tav tm="0">
                                          <p:val>
                                            <p:fltVal val="0"/>
                                          </p:val>
                                        </p:tav>
                                        <p:tav tm="100000">
                                          <p:val>
                                            <p:strVal val="#ppt_h"/>
                                          </p:val>
                                        </p:tav>
                                      </p:tavLst>
                                    </p:anim>
                                    <p:anim calcmode="lin" valueType="num">
                                      <p:cBhvr>
                                        <p:cTn id="9" dur="1000" fill="hold"/>
                                        <p:tgtEl>
                                          <p:spTgt spid="4813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813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p:txBody>
          <a:bodyPr/>
          <a:lstStyle/>
          <a:p>
            <a:r>
              <a:rPr lang="en-US" dirty="0" smtClean="0"/>
              <a:t>Self-Adjusting Guard</a:t>
            </a:r>
            <a:endParaRPr lang="en-US" dirty="0"/>
          </a:p>
        </p:txBody>
      </p:sp>
      <p:sp>
        <p:nvSpPr>
          <p:cNvPr id="49155" name="Text Box 1027"/>
          <p:cNvSpPr txBox="1">
            <a:spLocks noChangeArrowheads="1"/>
          </p:cNvSpPr>
          <p:nvPr/>
        </p:nvSpPr>
        <p:spPr bwMode="auto">
          <a:xfrm>
            <a:off x="524666" y="1362145"/>
            <a:ext cx="7527925" cy="707886"/>
          </a:xfrm>
          <a:prstGeom prst="rect">
            <a:avLst/>
          </a:prstGeom>
          <a:noFill/>
          <a:ln w="9525">
            <a:noFill/>
            <a:miter lim="800000"/>
            <a:headEnd type="none" w="sm" len="sm"/>
            <a:tailEnd type="none" w="sm" len="sm"/>
          </a:ln>
          <a:effectLst/>
        </p:spPr>
        <p:txBody>
          <a:bodyPr>
            <a:spAutoFit/>
          </a:bodyPr>
          <a:lstStyle/>
          <a:p>
            <a:pPr>
              <a:spcBef>
                <a:spcPct val="50000"/>
              </a:spcBef>
            </a:pPr>
            <a:r>
              <a:rPr lang="en-US" sz="2000" dirty="0">
                <a:solidFill>
                  <a:srgbClr val="7B726B"/>
                </a:solidFill>
                <a:latin typeface="Lucida Sans Unicode" pitchFamily="34" charset="0"/>
                <a:cs typeface="Lucida Sans Unicode" pitchFamily="34" charset="0"/>
              </a:rPr>
              <a:t>Provides a barrier which moves according to the size of the stock entering the danger area.</a:t>
            </a:r>
          </a:p>
        </p:txBody>
      </p:sp>
      <p:pic>
        <p:nvPicPr>
          <p:cNvPr id="49156" name="Picture 1028"/>
          <p:cNvPicPr>
            <a:picLocks noChangeArrowheads="1"/>
          </p:cNvPicPr>
          <p:nvPr/>
        </p:nvPicPr>
        <p:blipFill>
          <a:blip r:embed="rId3"/>
          <a:srcRect l="4256" t="6976"/>
          <a:stretch>
            <a:fillRect/>
          </a:stretch>
        </p:blipFill>
        <p:spPr bwMode="auto">
          <a:xfrm>
            <a:off x="649361" y="2341417"/>
            <a:ext cx="4047333" cy="3532909"/>
          </a:xfrm>
          <a:prstGeom prst="rect">
            <a:avLst/>
          </a:prstGeom>
          <a:noFill/>
          <a:ln w="57150">
            <a:noFill/>
            <a:miter lim="800000"/>
            <a:headEnd/>
            <a:tailEnd/>
          </a:ln>
          <a:effectLst/>
        </p:spPr>
      </p:pic>
      <p:sp>
        <p:nvSpPr>
          <p:cNvPr id="49157" name="Text Box 1029"/>
          <p:cNvSpPr txBox="1">
            <a:spLocks noChangeArrowheads="1"/>
          </p:cNvSpPr>
          <p:nvPr/>
        </p:nvSpPr>
        <p:spPr bwMode="auto">
          <a:xfrm>
            <a:off x="4879465" y="2608332"/>
            <a:ext cx="2870200" cy="707886"/>
          </a:xfrm>
          <a:prstGeom prst="rect">
            <a:avLst/>
          </a:prstGeom>
          <a:noFill/>
          <a:ln w="9525">
            <a:noFill/>
            <a:miter lim="800000"/>
            <a:headEnd type="none" w="sm" len="sm"/>
            <a:tailEnd type="none" w="sm" len="sm"/>
          </a:ln>
          <a:effectLst/>
        </p:spPr>
        <p:txBody>
          <a:bodyPr>
            <a:spAutoFit/>
          </a:bodyPr>
          <a:lstStyle/>
          <a:p>
            <a:pPr>
              <a:spcBef>
                <a:spcPct val="50000"/>
              </a:spcBef>
            </a:pPr>
            <a:r>
              <a:rPr lang="en-US" sz="2000" dirty="0">
                <a:solidFill>
                  <a:srgbClr val="7B726B"/>
                </a:solidFill>
                <a:latin typeface="Lucida Sans Unicode" pitchFamily="34" charset="0"/>
                <a:cs typeface="Lucida Sans Unicode" pitchFamily="34" charset="0"/>
              </a:rPr>
              <a:t>Circular table saw self-adjusting </a:t>
            </a:r>
            <a:r>
              <a:rPr lang="en-US" sz="2000" dirty="0" smtClean="0">
                <a:solidFill>
                  <a:srgbClr val="7B726B"/>
                </a:solidFill>
                <a:latin typeface="Lucida Sans Unicode" pitchFamily="34" charset="0"/>
                <a:cs typeface="Lucida Sans Unicode" pitchFamily="34" charset="0"/>
              </a:rPr>
              <a:t>guard</a:t>
            </a:r>
            <a:endParaRPr lang="en-US" sz="2000" dirty="0">
              <a:solidFill>
                <a:srgbClr val="7B726B"/>
              </a:solidFill>
              <a:latin typeface="Lucida Sans Unicode" pitchFamily="34" charset="0"/>
              <a:cs typeface="Lucida Sans Unicode" pitchFamily="34" charset="0"/>
            </a:endParaRPr>
          </a:p>
        </p:txBody>
      </p:sp>
      <p:sp>
        <p:nvSpPr>
          <p:cNvPr id="49159" name="AutoShape 1031"/>
          <p:cNvSpPr>
            <a:spLocks noChangeArrowheads="1"/>
          </p:cNvSpPr>
          <p:nvPr/>
        </p:nvSpPr>
        <p:spPr bwMode="auto">
          <a:xfrm rot="20017425">
            <a:off x="3056805" y="3031428"/>
            <a:ext cx="1084262" cy="176212"/>
          </a:xfrm>
          <a:prstGeom prst="leftArrow">
            <a:avLst>
              <a:gd name="adj1" fmla="val 50000"/>
              <a:gd name="adj2" fmla="val 153829"/>
            </a:avLst>
          </a:prstGeom>
          <a:solidFill>
            <a:srgbClr val="FF0000"/>
          </a:solidFill>
          <a:ln w="9525">
            <a:solidFill>
              <a:srgbClr val="7B726B"/>
            </a:solidFill>
            <a:miter lim="800000"/>
            <a:headEnd type="none" w="sm" len="sm"/>
            <a:tailEnd type="none" w="sm" len="sm"/>
          </a:ln>
          <a:effectLst/>
        </p:spPr>
        <p:txBody>
          <a:bodyPr wrap="none" anchor="ctr"/>
          <a:lstStyle/>
          <a:p>
            <a:endParaRPr lang="en-US"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9159"/>
                                        </p:tgtEl>
                                        <p:attrNameLst>
                                          <p:attrName>style.visibility</p:attrName>
                                        </p:attrNameLst>
                                      </p:cBhvr>
                                      <p:to>
                                        <p:strVal val="visible"/>
                                      </p:to>
                                    </p:set>
                                    <p:anim calcmode="lin" valueType="num">
                                      <p:cBhvr>
                                        <p:cTn id="7" dur="1000" fill="hold"/>
                                        <p:tgtEl>
                                          <p:spTgt spid="49159"/>
                                        </p:tgtEl>
                                        <p:attrNameLst>
                                          <p:attrName>ppt_w</p:attrName>
                                        </p:attrNameLst>
                                      </p:cBhvr>
                                      <p:tavLst>
                                        <p:tav tm="0">
                                          <p:val>
                                            <p:fltVal val="0"/>
                                          </p:val>
                                        </p:tav>
                                        <p:tav tm="100000">
                                          <p:val>
                                            <p:strVal val="#ppt_w"/>
                                          </p:val>
                                        </p:tav>
                                      </p:tavLst>
                                    </p:anim>
                                    <p:anim calcmode="lin" valueType="num">
                                      <p:cBhvr>
                                        <p:cTn id="8" dur="1000" fill="hold"/>
                                        <p:tgtEl>
                                          <p:spTgt spid="49159"/>
                                        </p:tgtEl>
                                        <p:attrNameLst>
                                          <p:attrName>ppt_h</p:attrName>
                                        </p:attrNameLst>
                                      </p:cBhvr>
                                      <p:tavLst>
                                        <p:tav tm="0">
                                          <p:val>
                                            <p:fltVal val="0"/>
                                          </p:val>
                                        </p:tav>
                                        <p:tav tm="100000">
                                          <p:val>
                                            <p:strVal val="#ppt_h"/>
                                          </p:val>
                                        </p:tav>
                                      </p:tavLst>
                                    </p:anim>
                                    <p:anim calcmode="lin" valueType="num">
                                      <p:cBhvr>
                                        <p:cTn id="9" dur="1000" fill="hold"/>
                                        <p:tgtEl>
                                          <p:spTgt spid="4915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915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dirty="0" smtClean="0"/>
              <a:t>Pullback Device</a:t>
            </a:r>
            <a:endParaRPr lang="en-US" dirty="0"/>
          </a:p>
        </p:txBody>
      </p:sp>
      <p:sp>
        <p:nvSpPr>
          <p:cNvPr id="105475" name="Rectangle 3"/>
          <p:cNvSpPr>
            <a:spLocks noGrp="1" noChangeArrowheads="1"/>
          </p:cNvSpPr>
          <p:nvPr>
            <p:ph type="body" idx="1"/>
          </p:nvPr>
        </p:nvSpPr>
        <p:spPr>
          <a:xfrm>
            <a:off x="496955" y="1311622"/>
            <a:ext cx="5095807" cy="4992196"/>
          </a:xfrm>
        </p:spPr>
        <p:txBody>
          <a:bodyPr>
            <a:normAutofit/>
          </a:bodyPr>
          <a:lstStyle/>
          <a:p>
            <a:r>
              <a:rPr lang="en-US" dirty="0" smtClean="0"/>
              <a:t>Utilizes a series of cables attached to the operator’s hands, wrists, and/or arms.</a:t>
            </a:r>
          </a:p>
          <a:p>
            <a:r>
              <a:rPr lang="en-US" dirty="0" smtClean="0"/>
              <a:t>Primarily used on machines with stroking action.</a:t>
            </a:r>
          </a:p>
          <a:p>
            <a:r>
              <a:rPr lang="en-US" dirty="0" smtClean="0"/>
              <a:t>Allows access to the point of operation when the slide/ram is up.</a:t>
            </a:r>
          </a:p>
          <a:p>
            <a:r>
              <a:rPr lang="en-US" dirty="0" smtClean="0"/>
              <a:t>Withdraws hands when the slide/ram begins to descend.</a:t>
            </a:r>
            <a:endParaRPr lang="en-US" dirty="0"/>
          </a:p>
        </p:txBody>
      </p:sp>
      <p:pic>
        <p:nvPicPr>
          <p:cNvPr id="105478" name="Picture 6" descr="S:\Pullback(Full)Hands in Die.tif"/>
          <p:cNvPicPr>
            <a:picLocks noChangeAspect="1" noChangeArrowheads="1"/>
          </p:cNvPicPr>
          <p:nvPr/>
        </p:nvPicPr>
        <p:blipFill>
          <a:blip r:embed="rId3"/>
          <a:srcRect/>
          <a:stretch>
            <a:fillRect/>
          </a:stretch>
        </p:blipFill>
        <p:spPr bwMode="auto">
          <a:xfrm>
            <a:off x="5648183" y="1311622"/>
            <a:ext cx="2967503" cy="4543078"/>
          </a:xfrm>
          <a:prstGeom prst="rect">
            <a:avLst/>
          </a:prstGeom>
          <a:noFill/>
        </p:spPr>
      </p:pic>
    </p:spTree>
  </p:cSld>
  <p:clrMapOvr>
    <a:masterClrMapping/>
  </p:clrMapOvr>
  <p:transition spd="slow">
    <p:cover dir="l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dirty="0" smtClean="0"/>
              <a:t>Pullback Device (cont’d)</a:t>
            </a:r>
            <a:endParaRPr lang="en-US" dirty="0"/>
          </a:p>
        </p:txBody>
      </p:sp>
      <p:sp>
        <p:nvSpPr>
          <p:cNvPr id="106502" name="Rectangle 6"/>
          <p:cNvSpPr>
            <a:spLocks noGrp="1" noChangeArrowheads="1"/>
          </p:cNvSpPr>
          <p:nvPr>
            <p:ph type="body" sz="half" idx="1"/>
          </p:nvPr>
        </p:nvSpPr>
        <p:spPr>
          <a:xfrm>
            <a:off x="457200" y="4246506"/>
            <a:ext cx="4038600" cy="2112730"/>
          </a:xfrm>
        </p:spPr>
        <p:txBody>
          <a:bodyPr>
            <a:normAutofit/>
          </a:bodyPr>
          <a:lstStyle/>
          <a:p>
            <a:r>
              <a:rPr lang="en-US" sz="2000" dirty="0" smtClean="0"/>
              <a:t>Hands in die, feeding.</a:t>
            </a:r>
          </a:p>
          <a:p>
            <a:r>
              <a:rPr lang="en-US" sz="2000" dirty="0" smtClean="0"/>
              <a:t>Point of operation exposed.</a:t>
            </a:r>
          </a:p>
          <a:p>
            <a:r>
              <a:rPr lang="en-US" sz="2000" dirty="0" smtClean="0"/>
              <a:t>Pullback device attached and properly adjusted.</a:t>
            </a:r>
            <a:endParaRPr lang="en-US" sz="2000" dirty="0"/>
          </a:p>
        </p:txBody>
      </p:sp>
      <p:sp>
        <p:nvSpPr>
          <p:cNvPr id="106503" name="Rectangle 7"/>
          <p:cNvSpPr>
            <a:spLocks noGrp="1" noChangeArrowheads="1"/>
          </p:cNvSpPr>
          <p:nvPr>
            <p:ph type="body" sz="half" idx="2"/>
          </p:nvPr>
        </p:nvSpPr>
        <p:spPr>
          <a:xfrm>
            <a:off x="5008430" y="4246506"/>
            <a:ext cx="4038600" cy="2112730"/>
          </a:xfrm>
        </p:spPr>
        <p:txBody>
          <a:bodyPr>
            <a:normAutofit/>
          </a:bodyPr>
          <a:lstStyle/>
          <a:p>
            <a:r>
              <a:rPr lang="en-US" sz="2000" dirty="0" smtClean="0"/>
              <a:t>Die closed.</a:t>
            </a:r>
          </a:p>
          <a:p>
            <a:r>
              <a:rPr lang="en-US" sz="2000" dirty="0" smtClean="0"/>
              <a:t>Hands withdrawn from point of operation by pullback device.</a:t>
            </a:r>
            <a:endParaRPr lang="en-US" sz="2000" dirty="0"/>
          </a:p>
        </p:txBody>
      </p:sp>
      <p:pic>
        <p:nvPicPr>
          <p:cNvPr id="106505" name="Picture 9" descr="S:\Pullback-Retracted.tif"/>
          <p:cNvPicPr>
            <a:picLocks noChangeAspect="1" noChangeArrowheads="1"/>
          </p:cNvPicPr>
          <p:nvPr/>
        </p:nvPicPr>
        <p:blipFill>
          <a:blip r:embed="rId3"/>
          <a:srcRect/>
          <a:stretch>
            <a:fillRect/>
          </a:stretch>
        </p:blipFill>
        <p:spPr bwMode="auto">
          <a:xfrm>
            <a:off x="5051425" y="1316189"/>
            <a:ext cx="3445854" cy="2909946"/>
          </a:xfrm>
          <a:prstGeom prst="rect">
            <a:avLst/>
          </a:prstGeom>
          <a:noFill/>
        </p:spPr>
      </p:pic>
      <p:pic>
        <p:nvPicPr>
          <p:cNvPr id="106508" name="Picture 12" descr="S:\Pullback-Hands in Die.jpg"/>
          <p:cNvPicPr>
            <a:picLocks noChangeAspect="1" noChangeArrowheads="1"/>
          </p:cNvPicPr>
          <p:nvPr/>
        </p:nvPicPr>
        <p:blipFill>
          <a:blip r:embed="rId4"/>
          <a:srcRect/>
          <a:stretch>
            <a:fillRect/>
          </a:stretch>
        </p:blipFill>
        <p:spPr bwMode="auto">
          <a:xfrm>
            <a:off x="679595" y="1316189"/>
            <a:ext cx="3425503" cy="2889308"/>
          </a:xfrm>
          <a:prstGeom prst="rect">
            <a:avLst/>
          </a:prstGeom>
          <a:noFill/>
        </p:spPr>
      </p:pic>
    </p:spTree>
  </p:cSld>
  <p:clrMapOvr>
    <a:masterClrMapping/>
  </p:clrMapOvr>
  <p:transition spd="slow">
    <p:cover dir="l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dirty="0" smtClean="0"/>
              <a:t>Restraint Device</a:t>
            </a:r>
            <a:endParaRPr lang="en-US" dirty="0"/>
          </a:p>
        </p:txBody>
      </p:sp>
      <p:sp>
        <p:nvSpPr>
          <p:cNvPr id="55299" name="Rectangle 3"/>
          <p:cNvSpPr>
            <a:spLocks noGrp="1" noChangeArrowheads="1"/>
          </p:cNvSpPr>
          <p:nvPr>
            <p:ph type="body" idx="1"/>
          </p:nvPr>
        </p:nvSpPr>
        <p:spPr>
          <a:xfrm>
            <a:off x="496956" y="1226116"/>
            <a:ext cx="8229600" cy="3068782"/>
          </a:xfrm>
        </p:spPr>
        <p:txBody>
          <a:bodyPr/>
          <a:lstStyle/>
          <a:p>
            <a:r>
              <a:rPr lang="en-US" dirty="0" smtClean="0"/>
              <a:t>Uses cables or straps attached to the operator’s hands and a fixed point.</a:t>
            </a:r>
          </a:p>
          <a:p>
            <a:r>
              <a:rPr lang="en-US" dirty="0" smtClean="0"/>
              <a:t>Must be adjusted to let the operator’s hands travel within a predetermined safe area.</a:t>
            </a:r>
          </a:p>
          <a:p>
            <a:r>
              <a:rPr lang="en-US" dirty="0" smtClean="0"/>
              <a:t>Hand-feeding tools are often necessary if the operation involves placing material into the danger area.</a:t>
            </a:r>
            <a:endParaRPr lang="en-US" dirty="0"/>
          </a:p>
        </p:txBody>
      </p:sp>
      <p:pic>
        <p:nvPicPr>
          <p:cNvPr id="55300" name="Picture 4" descr="P:\204 Course\212 photos-jpg filter\Slide17.JPG"/>
          <p:cNvPicPr>
            <a:picLocks noChangeAspect="1" noChangeArrowheads="1"/>
          </p:cNvPicPr>
          <p:nvPr/>
        </p:nvPicPr>
        <p:blipFill>
          <a:blip r:embed="rId3"/>
          <a:srcRect/>
          <a:stretch>
            <a:fillRect/>
          </a:stretch>
        </p:blipFill>
        <p:spPr bwMode="auto">
          <a:xfrm>
            <a:off x="2923153" y="4195930"/>
            <a:ext cx="3297525" cy="2516089"/>
          </a:xfrm>
          <a:prstGeom prst="rect">
            <a:avLst/>
          </a:prstGeom>
          <a:noFill/>
          <a:ln w="9525">
            <a:solidFill>
              <a:srgbClr val="660066"/>
            </a:solidFill>
            <a:miter lim="800000"/>
            <a:headEnd/>
            <a:tailEnd/>
          </a:ln>
        </p:spPr>
      </p:pic>
    </p:spTree>
  </p:cSld>
  <p:clrMapOvr>
    <a:masterClrMapping/>
  </p:clrMapOvr>
  <p:transition spd="slow">
    <p:cover dir="l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dirty="0" smtClean="0"/>
              <a:t>Safety Tripwire Cables</a:t>
            </a:r>
            <a:endParaRPr lang="en-US" dirty="0"/>
          </a:p>
        </p:txBody>
      </p:sp>
      <p:sp>
        <p:nvSpPr>
          <p:cNvPr id="56323" name="Rectangle 3"/>
          <p:cNvSpPr>
            <a:spLocks noGrp="1" noChangeArrowheads="1"/>
          </p:cNvSpPr>
          <p:nvPr>
            <p:ph type="body" idx="1"/>
          </p:nvPr>
        </p:nvSpPr>
        <p:spPr>
          <a:xfrm>
            <a:off x="496956" y="1600200"/>
            <a:ext cx="3811808" cy="3925957"/>
          </a:xfrm>
        </p:spPr>
        <p:txBody>
          <a:bodyPr/>
          <a:lstStyle/>
          <a:p>
            <a:r>
              <a:rPr lang="en-US" dirty="0" smtClean="0"/>
              <a:t>Device located around the perimeter of or near the danger area.</a:t>
            </a:r>
          </a:p>
          <a:p>
            <a:r>
              <a:rPr lang="en-US" dirty="0" smtClean="0"/>
              <a:t>Operator must be able to reach the cable to stop the machine.</a:t>
            </a:r>
            <a:endParaRPr lang="en-US" dirty="0"/>
          </a:p>
        </p:txBody>
      </p:sp>
      <p:graphicFrame>
        <p:nvGraphicFramePr>
          <p:cNvPr id="163840" name="Object 0"/>
          <p:cNvGraphicFramePr>
            <a:graphicFrameLocks noChangeAspect="1"/>
          </p:cNvGraphicFramePr>
          <p:nvPr/>
        </p:nvGraphicFramePr>
        <p:xfrm>
          <a:off x="4655717" y="1232648"/>
          <a:ext cx="3934101" cy="4710946"/>
        </p:xfrm>
        <a:graphic>
          <a:graphicData uri="http://schemas.openxmlformats.org/presentationml/2006/ole">
            <p:oleObj spid="_x0000_s1026" name="Image" r:id="rId4" imgW="4295094" imgH="4460289" progId="Photoshop.Image.5">
              <p:embed/>
            </p:oleObj>
          </a:graphicData>
        </a:graphic>
      </p:graphicFrame>
    </p:spTree>
  </p:cSld>
  <p:clrMapOvr>
    <a:masterClrMapping/>
  </p:clrMapOvr>
  <p:transition spd="slow">
    <p:cover dir="l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smtClean="0"/>
              <a:t>Two-Hand Control</a:t>
            </a:r>
            <a:endParaRPr lang="en-US" dirty="0"/>
          </a:p>
        </p:txBody>
      </p:sp>
      <p:sp>
        <p:nvSpPr>
          <p:cNvPr id="53256" name="Rectangle 8"/>
          <p:cNvSpPr>
            <a:spLocks noGrp="1" noChangeArrowheads="1"/>
          </p:cNvSpPr>
          <p:nvPr>
            <p:ph type="body" idx="1"/>
          </p:nvPr>
        </p:nvSpPr>
        <p:spPr>
          <a:xfrm>
            <a:off x="496956" y="1349484"/>
            <a:ext cx="4340515" cy="4712110"/>
          </a:xfrm>
        </p:spPr>
        <p:txBody>
          <a:bodyPr>
            <a:noAutofit/>
          </a:bodyPr>
          <a:lstStyle/>
          <a:p>
            <a:r>
              <a:rPr lang="en-US" dirty="0" smtClean="0"/>
              <a:t>Requires constant, concurrent pressure to activate the machine.</a:t>
            </a:r>
          </a:p>
          <a:p>
            <a:r>
              <a:rPr lang="en-US" dirty="0" smtClean="0"/>
              <a:t>The operator’s hands are required to be at a safe location (on control buttons) and at a safe distance from the danger area while the machine completes its closing cycle.</a:t>
            </a:r>
            <a:endParaRPr lang="en-US" dirty="0"/>
          </a:p>
        </p:txBody>
      </p:sp>
      <p:sp>
        <p:nvSpPr>
          <p:cNvPr id="53251" name="Text Box 3"/>
          <p:cNvSpPr txBox="1">
            <a:spLocks noChangeArrowheads="1"/>
          </p:cNvSpPr>
          <p:nvPr/>
        </p:nvSpPr>
        <p:spPr bwMode="auto">
          <a:xfrm>
            <a:off x="-1779588" y="4876800"/>
            <a:ext cx="7902576" cy="457200"/>
          </a:xfrm>
          <a:prstGeom prst="rect">
            <a:avLst/>
          </a:prstGeom>
          <a:noFill/>
          <a:ln w="9525">
            <a:noFill/>
            <a:miter lim="800000"/>
            <a:headEnd type="none" w="sm" len="sm"/>
            <a:tailEnd type="none" w="sm" len="sm"/>
          </a:ln>
          <a:effectLst/>
        </p:spPr>
        <p:txBody>
          <a:bodyPr>
            <a:spAutoFit/>
          </a:bodyPr>
          <a:lstStyle/>
          <a:p>
            <a:pPr>
              <a:spcBef>
                <a:spcPct val="50000"/>
              </a:spcBef>
            </a:pPr>
            <a:r>
              <a:rPr lang="en-US" sz="2400" dirty="0"/>
              <a:t>.</a:t>
            </a:r>
          </a:p>
        </p:txBody>
      </p:sp>
      <p:pic>
        <p:nvPicPr>
          <p:cNvPr id="53254" name="Picture 6" descr="C:\My Documents\MACHINE GUARDING\MachineguardingphotosJPG\Slide26.JPG"/>
          <p:cNvPicPr>
            <a:picLocks noChangeAspect="1" noChangeArrowheads="1"/>
          </p:cNvPicPr>
          <p:nvPr/>
        </p:nvPicPr>
        <p:blipFill>
          <a:blip r:embed="rId3"/>
          <a:srcRect b="3267"/>
          <a:stretch>
            <a:fillRect/>
          </a:stretch>
        </p:blipFill>
        <p:spPr bwMode="auto">
          <a:xfrm>
            <a:off x="4799128" y="1591518"/>
            <a:ext cx="4127014" cy="3742482"/>
          </a:xfrm>
          <a:prstGeom prst="rect">
            <a:avLst/>
          </a:prstGeom>
          <a:noFill/>
          <a:ln w="28575">
            <a:noFill/>
            <a:miter lim="800000"/>
            <a:headEnd/>
            <a:tailEnd/>
          </a:ln>
        </p:spPr>
      </p:pic>
    </p:spTree>
  </p:cSld>
  <p:clrMapOvr>
    <a:masterClrMapping/>
  </p:clrMapOvr>
  <p:transition spd="slow">
    <p:cover dir="l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dirty="0" smtClean="0"/>
              <a:t>Gate</a:t>
            </a:r>
            <a:endParaRPr lang="en-US" dirty="0"/>
          </a:p>
        </p:txBody>
      </p:sp>
      <p:sp>
        <p:nvSpPr>
          <p:cNvPr id="99335" name="Rectangle 7"/>
          <p:cNvSpPr>
            <a:spLocks noGrp="1" noChangeArrowheads="1"/>
          </p:cNvSpPr>
          <p:nvPr>
            <p:ph type="body" idx="1"/>
          </p:nvPr>
        </p:nvSpPr>
        <p:spPr>
          <a:xfrm>
            <a:off x="496956" y="1184551"/>
            <a:ext cx="8229600" cy="1572490"/>
          </a:xfrm>
        </p:spPr>
        <p:txBody>
          <a:bodyPr/>
          <a:lstStyle/>
          <a:p>
            <a:r>
              <a:rPr lang="en-US" dirty="0" smtClean="0"/>
              <a:t>Movable barrier device which protects the operator at the point of operation before the machine cycle can be started.</a:t>
            </a:r>
          </a:p>
          <a:p>
            <a:r>
              <a:rPr lang="en-US" dirty="0" smtClean="0"/>
              <a:t>If the gate does not fully close, machine will not function.</a:t>
            </a:r>
            <a:endParaRPr lang="en-US" dirty="0"/>
          </a:p>
        </p:txBody>
      </p:sp>
      <p:sp>
        <p:nvSpPr>
          <p:cNvPr id="99339" name="Text Box 11"/>
          <p:cNvSpPr txBox="1">
            <a:spLocks noChangeArrowheads="1"/>
          </p:cNvSpPr>
          <p:nvPr/>
        </p:nvSpPr>
        <p:spPr bwMode="auto">
          <a:xfrm>
            <a:off x="1573068" y="5996480"/>
            <a:ext cx="1703388" cy="400110"/>
          </a:xfrm>
          <a:prstGeom prst="rect">
            <a:avLst/>
          </a:prstGeom>
          <a:noFill/>
          <a:ln w="9525">
            <a:noFill/>
            <a:miter lim="800000"/>
            <a:headEnd type="none" w="sm" len="sm"/>
            <a:tailEnd type="none" w="sm" len="sm"/>
          </a:ln>
          <a:effectLst/>
        </p:spPr>
        <p:txBody>
          <a:bodyPr>
            <a:spAutoFit/>
          </a:bodyPr>
          <a:lstStyle/>
          <a:p>
            <a:pPr algn="ctr"/>
            <a:r>
              <a:rPr lang="en-US" sz="2000" dirty="0">
                <a:solidFill>
                  <a:srgbClr val="7B726B"/>
                </a:solidFill>
                <a:latin typeface="Lucida Sans Unicode" pitchFamily="34" charset="0"/>
                <a:cs typeface="Lucida Sans Unicode" pitchFamily="34" charset="0"/>
              </a:rPr>
              <a:t>Gate Open</a:t>
            </a:r>
          </a:p>
        </p:txBody>
      </p:sp>
      <p:sp>
        <p:nvSpPr>
          <p:cNvPr id="99340" name="Text Box 12"/>
          <p:cNvSpPr txBox="1">
            <a:spLocks noChangeArrowheads="1"/>
          </p:cNvSpPr>
          <p:nvPr/>
        </p:nvSpPr>
        <p:spPr bwMode="auto">
          <a:xfrm>
            <a:off x="5500118" y="5996480"/>
            <a:ext cx="1908175" cy="400110"/>
          </a:xfrm>
          <a:prstGeom prst="rect">
            <a:avLst/>
          </a:prstGeom>
          <a:noFill/>
          <a:ln w="9525">
            <a:noFill/>
            <a:miter lim="800000"/>
            <a:headEnd type="none" w="sm" len="sm"/>
            <a:tailEnd type="none" w="sm" len="sm"/>
          </a:ln>
          <a:effectLst/>
        </p:spPr>
        <p:txBody>
          <a:bodyPr>
            <a:spAutoFit/>
          </a:bodyPr>
          <a:lstStyle/>
          <a:p>
            <a:pPr algn="ctr"/>
            <a:r>
              <a:rPr lang="en-US" sz="2000" dirty="0">
                <a:solidFill>
                  <a:srgbClr val="7B726B"/>
                </a:solidFill>
                <a:latin typeface="Lucida Sans Unicode" pitchFamily="34" charset="0"/>
                <a:cs typeface="Lucida Sans Unicode" pitchFamily="34" charset="0"/>
              </a:rPr>
              <a:t>Gate Closed</a:t>
            </a:r>
          </a:p>
        </p:txBody>
      </p:sp>
      <p:pic>
        <p:nvPicPr>
          <p:cNvPr id="99341" name="Picture 13" descr="S:\gate(open).tif"/>
          <p:cNvPicPr>
            <a:picLocks noChangeAspect="1" noChangeArrowheads="1"/>
          </p:cNvPicPr>
          <p:nvPr/>
        </p:nvPicPr>
        <p:blipFill>
          <a:blip r:embed="rId3"/>
          <a:srcRect/>
          <a:stretch>
            <a:fillRect/>
          </a:stretch>
        </p:blipFill>
        <p:spPr bwMode="auto">
          <a:xfrm>
            <a:off x="818267" y="2671690"/>
            <a:ext cx="3282678" cy="3324789"/>
          </a:xfrm>
          <a:prstGeom prst="rect">
            <a:avLst/>
          </a:prstGeom>
          <a:noFill/>
        </p:spPr>
      </p:pic>
      <p:pic>
        <p:nvPicPr>
          <p:cNvPr id="99342" name="Picture 14" descr="S:\gate(closed).tif"/>
          <p:cNvPicPr>
            <a:picLocks noChangeAspect="1" noChangeArrowheads="1"/>
          </p:cNvPicPr>
          <p:nvPr/>
        </p:nvPicPr>
        <p:blipFill>
          <a:blip r:embed="rId4"/>
          <a:srcRect/>
          <a:stretch>
            <a:fillRect/>
          </a:stretch>
        </p:blipFill>
        <p:spPr bwMode="auto">
          <a:xfrm>
            <a:off x="4808907" y="2708313"/>
            <a:ext cx="3282148" cy="3288167"/>
          </a:xfrm>
          <a:prstGeom prst="rect">
            <a:avLst/>
          </a:prstGeom>
          <a:noFill/>
        </p:spPr>
      </p:pic>
    </p:spTree>
  </p:cSld>
  <p:clrMapOvr>
    <a:masterClrMapping/>
  </p:clrMapOvr>
  <p:transition spd="slow">
    <p:cover dir="l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dirty="0" smtClean="0"/>
              <a:t>Introduction</a:t>
            </a:r>
            <a:endParaRPr lang="en-US" dirty="0"/>
          </a:p>
        </p:txBody>
      </p:sp>
      <p:sp>
        <p:nvSpPr>
          <p:cNvPr id="43011" name="Text Box 3"/>
          <p:cNvSpPr txBox="1">
            <a:spLocks noChangeArrowheads="1"/>
          </p:cNvSpPr>
          <p:nvPr/>
        </p:nvSpPr>
        <p:spPr bwMode="auto">
          <a:xfrm>
            <a:off x="531085" y="1558925"/>
            <a:ext cx="7886700" cy="3170099"/>
          </a:xfrm>
          <a:prstGeom prst="rect">
            <a:avLst/>
          </a:prstGeom>
          <a:noFill/>
          <a:ln w="9525">
            <a:noFill/>
            <a:miter lim="800000"/>
            <a:headEnd type="none" w="sm" len="sm"/>
            <a:tailEnd type="none" w="sm" len="sm"/>
          </a:ln>
          <a:effectLst/>
        </p:spPr>
        <p:txBody>
          <a:bodyPr>
            <a:spAutoFit/>
          </a:bodyPr>
          <a:lstStyle/>
          <a:p>
            <a:r>
              <a:rPr lang="en-US" sz="2000" dirty="0">
                <a:solidFill>
                  <a:srgbClr val="7B726B"/>
                </a:solidFill>
                <a:latin typeface="Lucida Sans Unicode" pitchFamily="34" charset="0"/>
                <a:cs typeface="Lucida Sans Unicode" pitchFamily="34" charset="0"/>
              </a:rPr>
              <a:t>Crushed hands and arms, severed fingers, blindness - the list of possible machinery-related injuries is as long as it is horrifying.  Safeguards are essential for protecting workers from needless and preventable injuries.</a:t>
            </a:r>
          </a:p>
          <a:p>
            <a:endParaRPr lang="en-US" sz="2000" dirty="0">
              <a:solidFill>
                <a:srgbClr val="7B726B"/>
              </a:solidFill>
              <a:latin typeface="Lucida Sans Unicode" pitchFamily="34" charset="0"/>
              <a:cs typeface="Lucida Sans Unicode" pitchFamily="34" charset="0"/>
            </a:endParaRPr>
          </a:p>
          <a:p>
            <a:r>
              <a:rPr lang="en-US" sz="2000" dirty="0">
                <a:solidFill>
                  <a:srgbClr val="7B726B"/>
                </a:solidFill>
                <a:latin typeface="Lucida Sans Unicode" pitchFamily="34" charset="0"/>
                <a:cs typeface="Lucida Sans Unicode" pitchFamily="34" charset="0"/>
              </a:rPr>
              <a:t>A good rule to remember is:  </a:t>
            </a:r>
            <a:r>
              <a:rPr lang="en-US" sz="2000" u="sng" dirty="0">
                <a:solidFill>
                  <a:srgbClr val="7B726B"/>
                </a:solidFill>
                <a:latin typeface="Lucida Sans Unicode" pitchFamily="34" charset="0"/>
                <a:cs typeface="Lucida Sans Unicode" pitchFamily="34" charset="0"/>
              </a:rPr>
              <a:t>Any machine part, function, or process which may cause injury must be safeguarded</a:t>
            </a:r>
            <a:r>
              <a:rPr lang="en-US" sz="2000" dirty="0">
                <a:solidFill>
                  <a:srgbClr val="7B726B"/>
                </a:solidFill>
                <a:latin typeface="Lucida Sans Unicode" pitchFamily="34" charset="0"/>
                <a:cs typeface="Lucida Sans Unicode" pitchFamily="34" charset="0"/>
              </a:rPr>
              <a:t>.</a:t>
            </a:r>
          </a:p>
          <a:p>
            <a:endParaRPr lang="en-US" sz="2000" dirty="0">
              <a:solidFill>
                <a:srgbClr val="7B726B"/>
              </a:solidFill>
              <a:latin typeface="Lucida Sans Unicode" pitchFamily="34" charset="0"/>
              <a:cs typeface="Lucida Sans Unicode" pitchFamily="34" charset="0"/>
            </a:endParaRPr>
          </a:p>
          <a:p>
            <a:r>
              <a:rPr lang="en-US" sz="2000" dirty="0">
                <a:solidFill>
                  <a:srgbClr val="7B726B"/>
                </a:solidFill>
                <a:latin typeface="Lucida Sans Unicode" pitchFamily="34" charset="0"/>
                <a:cs typeface="Lucida Sans Unicode" pitchFamily="34" charset="0"/>
              </a:rPr>
              <a:t>Where the operation of a machine can injure the operator or other workers, the hazard must be controlled or eliminated.</a:t>
            </a:r>
          </a:p>
        </p:txBody>
      </p:sp>
    </p:spTree>
  </p:cSld>
  <p:clrMapOvr>
    <a:masterClrMapping/>
  </p:clrMapOvr>
  <p:transition spd="slow">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smtClean="0"/>
              <a:t>Safeguarding by Location/Distance</a:t>
            </a:r>
            <a:endParaRPr lang="en-US" dirty="0"/>
          </a:p>
        </p:txBody>
      </p:sp>
      <p:sp>
        <p:nvSpPr>
          <p:cNvPr id="57348" name="Rectangle 4"/>
          <p:cNvSpPr>
            <a:spLocks noGrp="1" noChangeArrowheads="1"/>
          </p:cNvSpPr>
          <p:nvPr>
            <p:ph type="body" idx="1"/>
          </p:nvPr>
        </p:nvSpPr>
        <p:spPr>
          <a:xfrm>
            <a:off x="496956" y="1406230"/>
            <a:ext cx="4088899" cy="4218709"/>
          </a:xfrm>
        </p:spPr>
        <p:txBody>
          <a:bodyPr/>
          <a:lstStyle/>
          <a:p>
            <a:r>
              <a:rPr lang="en-US" dirty="0" smtClean="0"/>
              <a:t>Locate the machine or its dangerous moving parts so that they are not accessible or do not present a hazard to a worker during normal operation.</a:t>
            </a:r>
          </a:p>
          <a:p>
            <a:r>
              <a:rPr lang="en-US" dirty="0" smtClean="0"/>
              <a:t>Maintain a safe distance from the danger area.</a:t>
            </a:r>
            <a:endParaRPr lang="en-US" dirty="0"/>
          </a:p>
        </p:txBody>
      </p:sp>
      <p:pic>
        <p:nvPicPr>
          <p:cNvPr id="57349" name="Picture 5" descr="P:\204 Course\Mary's misc Photos JPG\Slide24.JPG"/>
          <p:cNvPicPr>
            <a:picLocks noChangeAspect="1" noChangeArrowheads="1"/>
          </p:cNvPicPr>
          <p:nvPr/>
        </p:nvPicPr>
        <p:blipFill>
          <a:blip r:embed="rId3"/>
          <a:srcRect l="8511"/>
          <a:stretch>
            <a:fillRect/>
          </a:stretch>
        </p:blipFill>
        <p:spPr bwMode="auto">
          <a:xfrm>
            <a:off x="4809456" y="1600200"/>
            <a:ext cx="4012228" cy="3969327"/>
          </a:xfrm>
          <a:prstGeom prst="rect">
            <a:avLst/>
          </a:prstGeom>
          <a:noFill/>
          <a:ln w="9525">
            <a:noFill/>
            <a:miter lim="800000"/>
            <a:headEnd/>
            <a:tailEnd/>
          </a:ln>
        </p:spPr>
      </p:pic>
    </p:spTree>
  </p:cSld>
  <p:clrMapOvr>
    <a:masterClrMapping/>
  </p:clrMapOvr>
  <p:transition spd="slow">
    <p:cover dir="l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dirty="0" smtClean="0"/>
              <a:t>Automatic Feed (shown on power press)</a:t>
            </a:r>
            <a:endParaRPr lang="en-US" dirty="0"/>
          </a:p>
        </p:txBody>
      </p:sp>
      <p:pic>
        <p:nvPicPr>
          <p:cNvPr id="97284" name="Picture 4" descr="P:\REY\machguard-filter\Slide1.JPG"/>
          <p:cNvPicPr>
            <a:picLocks noChangeAspect="1" noChangeArrowheads="1"/>
          </p:cNvPicPr>
          <p:nvPr/>
        </p:nvPicPr>
        <p:blipFill>
          <a:blip r:embed="rId3"/>
          <a:srcRect b="4207"/>
          <a:stretch>
            <a:fillRect/>
          </a:stretch>
        </p:blipFill>
        <p:spPr bwMode="auto">
          <a:xfrm>
            <a:off x="2299856" y="1325988"/>
            <a:ext cx="4502726" cy="4970933"/>
          </a:xfrm>
          <a:prstGeom prst="rect">
            <a:avLst/>
          </a:prstGeom>
          <a:noFill/>
          <a:ln w="57150">
            <a:noFill/>
            <a:miter lim="800000"/>
            <a:headEnd/>
            <a:tailEnd/>
          </a:ln>
        </p:spPr>
      </p:pic>
      <p:sp>
        <p:nvSpPr>
          <p:cNvPr id="97285" name="Text Box 5"/>
          <p:cNvSpPr txBox="1">
            <a:spLocks noChangeArrowheads="1"/>
          </p:cNvSpPr>
          <p:nvPr/>
        </p:nvSpPr>
        <p:spPr bwMode="auto">
          <a:xfrm>
            <a:off x="2852172" y="1741436"/>
            <a:ext cx="1352000" cy="535531"/>
          </a:xfrm>
          <a:prstGeom prst="rect">
            <a:avLst/>
          </a:prstGeom>
          <a:noFill/>
          <a:ln w="9525">
            <a:noFill/>
            <a:miter lim="800000"/>
            <a:headEnd/>
            <a:tailEnd/>
          </a:ln>
          <a:effectLst/>
        </p:spPr>
        <p:txBody>
          <a:bodyPr wrap="square">
            <a:spAutoFit/>
          </a:bodyPr>
          <a:lstStyle/>
          <a:p>
            <a:pPr algn="ctr">
              <a:lnSpc>
                <a:spcPct val="80000"/>
              </a:lnSpc>
            </a:pPr>
            <a:r>
              <a:rPr lang="en-US" sz="1200" b="1" dirty="0">
                <a:solidFill>
                  <a:srgbClr val="7B726B"/>
                </a:solidFill>
                <a:latin typeface="Lucida Sans Unicode" pitchFamily="34" charset="0"/>
                <a:cs typeface="Lucida Sans Unicode" pitchFamily="34" charset="0"/>
              </a:rPr>
              <a:t>Transparent </a:t>
            </a:r>
          </a:p>
          <a:p>
            <a:pPr algn="ctr">
              <a:lnSpc>
                <a:spcPct val="80000"/>
              </a:lnSpc>
            </a:pPr>
            <a:r>
              <a:rPr lang="en-US" sz="1200" b="1" dirty="0">
                <a:solidFill>
                  <a:srgbClr val="7B726B"/>
                </a:solidFill>
                <a:latin typeface="Lucida Sans Unicode" pitchFamily="34" charset="0"/>
                <a:cs typeface="Lucida Sans Unicode" pitchFamily="34" charset="0"/>
              </a:rPr>
              <a:t>Enclosure</a:t>
            </a:r>
          </a:p>
          <a:p>
            <a:pPr algn="ctr">
              <a:lnSpc>
                <a:spcPct val="80000"/>
              </a:lnSpc>
            </a:pPr>
            <a:r>
              <a:rPr lang="en-US" sz="1200" b="1" dirty="0">
                <a:solidFill>
                  <a:srgbClr val="7B726B"/>
                </a:solidFill>
                <a:latin typeface="Lucida Sans Unicode" pitchFamily="34" charset="0"/>
                <a:cs typeface="Lucida Sans Unicode" pitchFamily="34" charset="0"/>
              </a:rPr>
              <a:t>Guard</a:t>
            </a:r>
          </a:p>
        </p:txBody>
      </p:sp>
      <p:sp>
        <p:nvSpPr>
          <p:cNvPr id="97286" name="Line 6"/>
          <p:cNvSpPr>
            <a:spLocks noChangeShapeType="1"/>
          </p:cNvSpPr>
          <p:nvPr/>
        </p:nvSpPr>
        <p:spPr bwMode="auto">
          <a:xfrm>
            <a:off x="3604966" y="2241993"/>
            <a:ext cx="679657" cy="1046495"/>
          </a:xfrm>
          <a:prstGeom prst="line">
            <a:avLst/>
          </a:prstGeom>
          <a:noFill/>
          <a:ln w="25400">
            <a:solidFill>
              <a:srgbClr val="FF0000"/>
            </a:solidFill>
            <a:round/>
            <a:headEnd/>
            <a:tailEnd type="triangle" w="med" len="med"/>
          </a:ln>
          <a:effectLst/>
        </p:spPr>
        <p:txBody>
          <a:bodyPr wrap="none" anchor="ctr"/>
          <a:lstStyle/>
          <a:p>
            <a:pPr algn="ctr"/>
            <a:endParaRPr lang="en-US" b="1" dirty="0">
              <a:solidFill>
                <a:srgbClr val="7B726B"/>
              </a:solidFill>
              <a:latin typeface="Lucida Sans Unicode" pitchFamily="34" charset="0"/>
              <a:cs typeface="Lucida Sans Unicode" pitchFamily="34" charset="0"/>
            </a:endParaRPr>
          </a:p>
        </p:txBody>
      </p:sp>
      <p:sp>
        <p:nvSpPr>
          <p:cNvPr id="97287" name="Text Box 7"/>
          <p:cNvSpPr txBox="1">
            <a:spLocks noChangeArrowheads="1"/>
          </p:cNvSpPr>
          <p:nvPr/>
        </p:nvSpPr>
        <p:spPr bwMode="auto">
          <a:xfrm>
            <a:off x="2375651" y="2719452"/>
            <a:ext cx="1176612" cy="350865"/>
          </a:xfrm>
          <a:prstGeom prst="rect">
            <a:avLst/>
          </a:prstGeom>
          <a:noFill/>
          <a:ln w="9525">
            <a:noFill/>
            <a:miter lim="800000"/>
            <a:headEnd/>
            <a:tailEnd/>
          </a:ln>
          <a:effectLst/>
        </p:spPr>
        <p:txBody>
          <a:bodyPr wrap="square">
            <a:spAutoFit/>
          </a:bodyPr>
          <a:lstStyle/>
          <a:p>
            <a:pPr algn="ctr">
              <a:lnSpc>
                <a:spcPct val="70000"/>
              </a:lnSpc>
            </a:pPr>
            <a:r>
              <a:rPr lang="en-US" sz="1200" b="1" dirty="0">
                <a:solidFill>
                  <a:srgbClr val="7B726B"/>
                </a:solidFill>
                <a:latin typeface="Lucida Sans Unicode" pitchFamily="34" charset="0"/>
                <a:cs typeface="Lucida Sans Unicode" pitchFamily="34" charset="0"/>
              </a:rPr>
              <a:t>Stock Feed</a:t>
            </a:r>
          </a:p>
          <a:p>
            <a:pPr algn="ctr">
              <a:lnSpc>
                <a:spcPct val="70000"/>
              </a:lnSpc>
            </a:pPr>
            <a:r>
              <a:rPr lang="en-US" sz="1200" b="1" dirty="0">
                <a:solidFill>
                  <a:srgbClr val="7B726B"/>
                </a:solidFill>
                <a:latin typeface="Lucida Sans Unicode" pitchFamily="34" charset="0"/>
                <a:cs typeface="Lucida Sans Unicode" pitchFamily="34" charset="0"/>
              </a:rPr>
              <a:t>Roll</a:t>
            </a:r>
          </a:p>
        </p:txBody>
      </p:sp>
      <p:sp>
        <p:nvSpPr>
          <p:cNvPr id="97288" name="Line 8"/>
          <p:cNvSpPr>
            <a:spLocks noChangeShapeType="1"/>
          </p:cNvSpPr>
          <p:nvPr/>
        </p:nvSpPr>
        <p:spPr bwMode="auto">
          <a:xfrm flipH="1">
            <a:off x="2788308" y="3148631"/>
            <a:ext cx="143483" cy="775788"/>
          </a:xfrm>
          <a:prstGeom prst="line">
            <a:avLst/>
          </a:prstGeom>
          <a:noFill/>
          <a:ln w="25400">
            <a:solidFill>
              <a:srgbClr val="FF0000"/>
            </a:solidFill>
            <a:round/>
            <a:headEnd/>
            <a:tailEnd type="triangle" w="med" len="med"/>
          </a:ln>
          <a:effectLst/>
        </p:spPr>
        <p:txBody>
          <a:bodyPr wrap="none" anchor="ctr"/>
          <a:lstStyle/>
          <a:p>
            <a:pPr algn="ctr"/>
            <a:endParaRPr lang="en-US" b="1" dirty="0">
              <a:solidFill>
                <a:srgbClr val="7B726B"/>
              </a:solidFill>
              <a:latin typeface="Lucida Sans Unicode" pitchFamily="34" charset="0"/>
              <a:cs typeface="Lucida Sans Unicode" pitchFamily="34" charset="0"/>
            </a:endParaRPr>
          </a:p>
        </p:txBody>
      </p:sp>
      <p:sp>
        <p:nvSpPr>
          <p:cNvPr id="97289" name="Text Box 9"/>
          <p:cNvSpPr txBox="1">
            <a:spLocks noChangeArrowheads="1"/>
          </p:cNvSpPr>
          <p:nvPr/>
        </p:nvSpPr>
        <p:spPr bwMode="auto">
          <a:xfrm>
            <a:off x="3579545" y="4349684"/>
            <a:ext cx="863968" cy="387798"/>
          </a:xfrm>
          <a:prstGeom prst="rect">
            <a:avLst/>
          </a:prstGeom>
          <a:noFill/>
          <a:ln w="9525">
            <a:noFill/>
            <a:miter lim="800000"/>
            <a:headEnd/>
            <a:tailEnd/>
          </a:ln>
          <a:effectLst/>
        </p:spPr>
        <p:txBody>
          <a:bodyPr wrap="square">
            <a:spAutoFit/>
          </a:bodyPr>
          <a:lstStyle/>
          <a:p>
            <a:pPr algn="ctr">
              <a:lnSpc>
                <a:spcPct val="80000"/>
              </a:lnSpc>
            </a:pPr>
            <a:r>
              <a:rPr lang="en-US" sz="1200" b="1" dirty="0">
                <a:solidFill>
                  <a:srgbClr val="7B726B"/>
                </a:solidFill>
                <a:latin typeface="Lucida Sans Unicode" pitchFamily="34" charset="0"/>
                <a:cs typeface="Lucida Sans Unicode" pitchFamily="34" charset="0"/>
              </a:rPr>
              <a:t>Danger</a:t>
            </a:r>
          </a:p>
          <a:p>
            <a:pPr algn="ctr">
              <a:lnSpc>
                <a:spcPct val="80000"/>
              </a:lnSpc>
            </a:pPr>
            <a:r>
              <a:rPr lang="en-US" sz="1200" b="1" dirty="0">
                <a:solidFill>
                  <a:srgbClr val="7B726B"/>
                </a:solidFill>
                <a:latin typeface="Lucida Sans Unicode" pitchFamily="34" charset="0"/>
                <a:cs typeface="Lucida Sans Unicode" pitchFamily="34" charset="0"/>
              </a:rPr>
              <a:t>Area</a:t>
            </a:r>
          </a:p>
        </p:txBody>
      </p:sp>
      <p:sp>
        <p:nvSpPr>
          <p:cNvPr id="97290" name="Line 10"/>
          <p:cNvSpPr>
            <a:spLocks noChangeShapeType="1"/>
          </p:cNvSpPr>
          <p:nvPr/>
        </p:nvSpPr>
        <p:spPr bwMode="auto">
          <a:xfrm flipV="1">
            <a:off x="4024268" y="3621206"/>
            <a:ext cx="718086" cy="728477"/>
          </a:xfrm>
          <a:prstGeom prst="line">
            <a:avLst/>
          </a:prstGeom>
          <a:noFill/>
          <a:ln w="25400">
            <a:solidFill>
              <a:srgbClr val="FF0000"/>
            </a:solidFill>
            <a:round/>
            <a:headEnd/>
            <a:tailEnd type="triangle" w="med" len="med"/>
          </a:ln>
          <a:effectLst/>
        </p:spPr>
        <p:txBody>
          <a:bodyPr wrap="none" anchor="ctr"/>
          <a:lstStyle/>
          <a:p>
            <a:pPr algn="ctr"/>
            <a:endParaRPr lang="en-US" b="1" dirty="0">
              <a:solidFill>
                <a:srgbClr val="7B726B"/>
              </a:solidFill>
              <a:latin typeface="Lucida Sans Unicode" pitchFamily="34" charset="0"/>
              <a:cs typeface="Lucida Sans Unicode" pitchFamily="34" charset="0"/>
            </a:endParaRPr>
          </a:p>
        </p:txBody>
      </p:sp>
      <p:sp>
        <p:nvSpPr>
          <p:cNvPr id="97291" name="Text Box 11"/>
          <p:cNvSpPr txBox="1">
            <a:spLocks noChangeArrowheads="1"/>
          </p:cNvSpPr>
          <p:nvPr/>
        </p:nvSpPr>
        <p:spPr bwMode="auto">
          <a:xfrm>
            <a:off x="2491189" y="5747826"/>
            <a:ext cx="1693241" cy="276999"/>
          </a:xfrm>
          <a:prstGeom prst="rect">
            <a:avLst/>
          </a:prstGeom>
          <a:noFill/>
          <a:ln w="9525">
            <a:noFill/>
            <a:miter lim="800000"/>
            <a:headEnd type="none" w="sm" len="sm"/>
            <a:tailEnd type="none" w="sm" len="sm"/>
          </a:ln>
          <a:effectLst/>
        </p:spPr>
        <p:txBody>
          <a:bodyPr wrap="square">
            <a:spAutoFit/>
          </a:bodyPr>
          <a:lstStyle/>
          <a:p>
            <a:pPr algn="ctr"/>
            <a:r>
              <a:rPr lang="en-US" sz="1200" b="1" dirty="0">
                <a:solidFill>
                  <a:srgbClr val="7B726B"/>
                </a:solidFill>
                <a:latin typeface="Lucida Sans Unicode" pitchFamily="34" charset="0"/>
                <a:cs typeface="Lucida Sans Unicode" pitchFamily="34" charset="0"/>
              </a:rPr>
              <a:t>Completed Work</a:t>
            </a:r>
          </a:p>
        </p:txBody>
      </p:sp>
      <p:sp>
        <p:nvSpPr>
          <p:cNvPr id="97294" name="Line 14"/>
          <p:cNvSpPr>
            <a:spLocks noChangeShapeType="1"/>
          </p:cNvSpPr>
          <p:nvPr/>
        </p:nvSpPr>
        <p:spPr bwMode="auto">
          <a:xfrm flipV="1">
            <a:off x="4024267" y="5695105"/>
            <a:ext cx="766502" cy="150797"/>
          </a:xfrm>
          <a:prstGeom prst="line">
            <a:avLst/>
          </a:prstGeom>
          <a:noFill/>
          <a:ln w="25400">
            <a:solidFill>
              <a:srgbClr val="FF0000"/>
            </a:solidFill>
            <a:round/>
            <a:headEnd/>
            <a:tailEnd type="triangle" w="med" len="med"/>
          </a:ln>
          <a:effectLst/>
        </p:spPr>
        <p:txBody>
          <a:bodyPr wrap="none" anchor="ctr"/>
          <a:lstStyle/>
          <a:p>
            <a:pPr algn="ctr"/>
            <a:endParaRPr lang="en-US" b="1" dirty="0">
              <a:solidFill>
                <a:srgbClr val="7B726B"/>
              </a:solidFill>
              <a:latin typeface="Lucida Sans Unicode" pitchFamily="34" charset="0"/>
              <a:cs typeface="Lucida Sans Unicode" pitchFamily="34" charset="0"/>
            </a:endParaRPr>
          </a:p>
        </p:txBody>
      </p:sp>
    </p:spTree>
  </p:cSld>
  <p:clrMapOvr>
    <a:masterClrMapping/>
  </p:clrMapOvr>
  <p:transition spd="slow">
    <p:cover dir="l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dirty="0" smtClean="0"/>
              <a:t>Robots</a:t>
            </a:r>
            <a:endParaRPr lang="en-US" dirty="0"/>
          </a:p>
        </p:txBody>
      </p:sp>
      <p:sp>
        <p:nvSpPr>
          <p:cNvPr id="100355" name="Rectangle 3"/>
          <p:cNvSpPr>
            <a:spLocks noGrp="1" noChangeArrowheads="1"/>
          </p:cNvSpPr>
          <p:nvPr>
            <p:ph type="body" idx="1"/>
          </p:nvPr>
        </p:nvSpPr>
        <p:spPr>
          <a:xfrm>
            <a:off x="496956" y="1528760"/>
            <a:ext cx="4071869" cy="4397375"/>
          </a:xfrm>
        </p:spPr>
        <p:txBody>
          <a:bodyPr>
            <a:noAutofit/>
          </a:bodyPr>
          <a:lstStyle/>
          <a:p>
            <a:r>
              <a:rPr lang="en-US" dirty="0" smtClean="0"/>
              <a:t>Machines that load and unload stock, assemble parts, transfer objects, or perform other tasks.</a:t>
            </a:r>
          </a:p>
          <a:p>
            <a:r>
              <a:rPr lang="en-US" dirty="0" smtClean="0"/>
              <a:t>Best used in high-production processes requiring repeated routines where they prevent other hazards to employees.</a:t>
            </a:r>
            <a:endParaRPr lang="en-US" dirty="0"/>
          </a:p>
        </p:txBody>
      </p:sp>
      <p:pic>
        <p:nvPicPr>
          <p:cNvPr id="100356" name="Picture 4" descr="A:\GRDFIG62.TIF"/>
          <p:cNvPicPr>
            <a:picLocks noChangeAspect="1" noChangeArrowheads="1"/>
          </p:cNvPicPr>
          <p:nvPr/>
        </p:nvPicPr>
        <p:blipFill>
          <a:blip r:embed="rId3">
            <a:lum contrast="42000"/>
          </a:blip>
          <a:srcRect l="14566" t="12231" r="3606" b="12576"/>
          <a:stretch>
            <a:fillRect/>
          </a:stretch>
        </p:blipFill>
        <p:spPr bwMode="auto">
          <a:xfrm>
            <a:off x="4768856" y="1284849"/>
            <a:ext cx="4054049" cy="4712726"/>
          </a:xfrm>
          <a:prstGeom prst="rect">
            <a:avLst/>
          </a:prstGeom>
          <a:noFill/>
        </p:spPr>
      </p:pic>
    </p:spTree>
  </p:cSld>
  <p:clrMapOvr>
    <a:masterClrMapping/>
  </p:clrMapOvr>
  <p:transition spd="slow">
    <p:cover dir="l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26"/>
          <p:cNvSpPr>
            <a:spLocks noGrp="1" noChangeArrowheads="1"/>
          </p:cNvSpPr>
          <p:nvPr>
            <p:ph type="title"/>
          </p:nvPr>
        </p:nvSpPr>
        <p:spPr/>
        <p:txBody>
          <a:bodyPr/>
          <a:lstStyle/>
          <a:p>
            <a:r>
              <a:rPr lang="en-US" dirty="0" smtClean="0"/>
              <a:t>Protective Shields</a:t>
            </a:r>
            <a:endParaRPr lang="en-US" dirty="0"/>
          </a:p>
        </p:txBody>
      </p:sp>
      <p:pic>
        <p:nvPicPr>
          <p:cNvPr id="60420" name="Picture 1028" descr="P:\204 Course\212 photos-jpg filter\Slide12.JPG"/>
          <p:cNvPicPr>
            <a:picLocks noChangeAspect="1" noChangeArrowheads="1"/>
          </p:cNvPicPr>
          <p:nvPr/>
        </p:nvPicPr>
        <p:blipFill>
          <a:blip r:embed="rId3"/>
          <a:srcRect l="12013" t="13158" r="7329"/>
          <a:stretch>
            <a:fillRect/>
          </a:stretch>
        </p:blipFill>
        <p:spPr bwMode="auto">
          <a:xfrm>
            <a:off x="4363965" y="2691390"/>
            <a:ext cx="4247303" cy="3358476"/>
          </a:xfrm>
          <a:prstGeom prst="rect">
            <a:avLst/>
          </a:prstGeom>
          <a:noFill/>
          <a:ln w="9525">
            <a:solidFill>
              <a:srgbClr val="660066"/>
            </a:solidFill>
            <a:miter lim="800000"/>
            <a:headEnd/>
            <a:tailEnd/>
          </a:ln>
        </p:spPr>
      </p:pic>
      <p:sp>
        <p:nvSpPr>
          <p:cNvPr id="60421" name="Text Box 1029"/>
          <p:cNvSpPr txBox="1">
            <a:spLocks noChangeArrowheads="1"/>
          </p:cNvSpPr>
          <p:nvPr/>
        </p:nvSpPr>
        <p:spPr bwMode="auto">
          <a:xfrm>
            <a:off x="507705" y="1274763"/>
            <a:ext cx="7894638" cy="1015663"/>
          </a:xfrm>
          <a:prstGeom prst="rect">
            <a:avLst/>
          </a:prstGeom>
          <a:noFill/>
          <a:ln w="9525">
            <a:noFill/>
            <a:miter lim="800000"/>
            <a:headEnd type="none" w="sm" len="sm"/>
            <a:tailEnd type="none" w="sm" len="sm"/>
          </a:ln>
          <a:effectLst/>
        </p:spPr>
        <p:txBody>
          <a:bodyPr>
            <a:spAutoFit/>
          </a:bodyPr>
          <a:lstStyle/>
          <a:p>
            <a:pPr>
              <a:spcBef>
                <a:spcPct val="50000"/>
              </a:spcBef>
            </a:pPr>
            <a:r>
              <a:rPr lang="en-US" sz="2000" dirty="0">
                <a:solidFill>
                  <a:srgbClr val="7B726B"/>
                </a:solidFill>
                <a:latin typeface="Lucida Sans Unicode" pitchFamily="34" charset="0"/>
                <a:cs typeface="Lucida Sans Unicode" pitchFamily="34" charset="0"/>
              </a:rPr>
              <a:t>These do not give complete protection from machine hazards, but do provide some protection from flying particles, splashing cutting oils, or coolants.</a:t>
            </a:r>
          </a:p>
        </p:txBody>
      </p:sp>
      <p:pic>
        <p:nvPicPr>
          <p:cNvPr id="60422" name="Picture 1030" descr="S:\drill press guard.jpg"/>
          <p:cNvPicPr>
            <a:picLocks noChangeAspect="1" noChangeArrowheads="1"/>
          </p:cNvPicPr>
          <p:nvPr/>
        </p:nvPicPr>
        <p:blipFill>
          <a:blip r:embed="rId4"/>
          <a:srcRect/>
          <a:stretch>
            <a:fillRect/>
          </a:stretch>
        </p:blipFill>
        <p:spPr bwMode="auto">
          <a:xfrm>
            <a:off x="904620" y="2495393"/>
            <a:ext cx="2309633" cy="3831564"/>
          </a:xfrm>
          <a:prstGeom prst="rect">
            <a:avLst/>
          </a:prstGeom>
          <a:noFill/>
        </p:spPr>
      </p:pic>
    </p:spTree>
  </p:cSld>
  <p:clrMapOvr>
    <a:masterClrMapping/>
  </p:clrMapOvr>
  <p:transition spd="slow">
    <p:cover dir="l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dirty="0" smtClean="0"/>
              <a:t>Holding Tools</a:t>
            </a:r>
            <a:endParaRPr lang="en-US" dirty="0"/>
          </a:p>
        </p:txBody>
      </p:sp>
      <p:sp>
        <p:nvSpPr>
          <p:cNvPr id="61443" name="Rectangle 3"/>
          <p:cNvSpPr>
            <a:spLocks noGrp="1" noChangeArrowheads="1"/>
          </p:cNvSpPr>
          <p:nvPr>
            <p:ph type="body" idx="1"/>
          </p:nvPr>
        </p:nvSpPr>
        <p:spPr>
          <a:xfrm>
            <a:off x="496956" y="1447795"/>
            <a:ext cx="8229600" cy="1387475"/>
          </a:xfrm>
        </p:spPr>
        <p:txBody>
          <a:bodyPr>
            <a:normAutofit lnSpcReduction="10000"/>
          </a:bodyPr>
          <a:lstStyle/>
          <a:p>
            <a:r>
              <a:rPr lang="en-US" dirty="0" smtClean="0"/>
              <a:t>Used to place and remove stock in the danger area.</a:t>
            </a:r>
          </a:p>
          <a:p>
            <a:r>
              <a:rPr lang="en-US" dirty="0" smtClean="0"/>
              <a:t>Not to be used instead of other machine safeguards, but as a supplement.</a:t>
            </a:r>
            <a:endParaRPr lang="en-US" dirty="0"/>
          </a:p>
        </p:txBody>
      </p:sp>
      <p:pic>
        <p:nvPicPr>
          <p:cNvPr id="61444" name="Picture 4" descr="P:\REY\jpg-01\Holding tools.jpg"/>
          <p:cNvPicPr>
            <a:picLocks noChangeAspect="1" noChangeArrowheads="1"/>
          </p:cNvPicPr>
          <p:nvPr/>
        </p:nvPicPr>
        <p:blipFill>
          <a:blip r:embed="rId3"/>
          <a:srcRect/>
          <a:stretch>
            <a:fillRect/>
          </a:stretch>
        </p:blipFill>
        <p:spPr bwMode="auto">
          <a:xfrm>
            <a:off x="2424545" y="2715491"/>
            <a:ext cx="4100946" cy="3657601"/>
          </a:xfrm>
          <a:prstGeom prst="rect">
            <a:avLst/>
          </a:prstGeom>
          <a:noFill/>
          <a:ln w="57150">
            <a:noFill/>
            <a:miter lim="800000"/>
            <a:headEnd/>
            <a:tailEnd/>
          </a:ln>
        </p:spPr>
      </p:pic>
    </p:spTree>
  </p:cSld>
  <p:clrMapOvr>
    <a:masterClrMapping/>
  </p:clrMapOvr>
  <p:transition spd="slow">
    <p:cover dir="l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1026"/>
          <p:cNvSpPr txBox="1">
            <a:spLocks noChangeArrowheads="1"/>
          </p:cNvSpPr>
          <p:nvPr/>
        </p:nvSpPr>
        <p:spPr bwMode="auto">
          <a:xfrm>
            <a:off x="495870" y="2520950"/>
            <a:ext cx="7689850" cy="1190625"/>
          </a:xfrm>
          <a:prstGeom prst="rect">
            <a:avLst/>
          </a:prstGeom>
          <a:noFill/>
          <a:ln w="9525">
            <a:noFill/>
            <a:miter lim="800000"/>
            <a:headEnd type="none" w="sm" len="sm"/>
            <a:tailEnd type="none" w="sm" len="sm"/>
          </a:ln>
          <a:effectLst/>
        </p:spPr>
        <p:txBody>
          <a:bodyPr>
            <a:spAutoFit/>
          </a:bodyPr>
          <a:lstStyle/>
          <a:p>
            <a:pPr>
              <a:spcBef>
                <a:spcPct val="50000"/>
              </a:spcBef>
            </a:pPr>
            <a:r>
              <a:rPr lang="en-US" sz="3600" b="1" dirty="0">
                <a:solidFill>
                  <a:srgbClr val="3569B2"/>
                </a:solidFill>
                <a:latin typeface="Lucida Sans Unicode" pitchFamily="34" charset="0"/>
                <a:cs typeface="Lucida Sans Unicode" pitchFamily="34" charset="0"/>
              </a:rPr>
              <a:t>Some Examples of OSHA Machine Guarding Requirements . . . .</a:t>
            </a:r>
          </a:p>
        </p:txBody>
      </p:sp>
    </p:spTree>
  </p:cSld>
  <p:clrMapOvr>
    <a:masterClrMapping/>
  </p:clrMapOvr>
  <p:transition spd="slow">
    <p:zoom dir="in"/>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dirty="0" smtClean="0"/>
              <a:t>Guarding Fan Blades</a:t>
            </a:r>
            <a:endParaRPr lang="en-US" dirty="0"/>
          </a:p>
        </p:txBody>
      </p:sp>
      <p:sp>
        <p:nvSpPr>
          <p:cNvPr id="50179" name="Text Box 3"/>
          <p:cNvSpPr txBox="1">
            <a:spLocks noChangeArrowheads="1"/>
          </p:cNvSpPr>
          <p:nvPr/>
        </p:nvSpPr>
        <p:spPr bwMode="auto">
          <a:xfrm>
            <a:off x="566231" y="1325563"/>
            <a:ext cx="7982023" cy="1015663"/>
          </a:xfrm>
          <a:prstGeom prst="rect">
            <a:avLst/>
          </a:prstGeom>
          <a:noFill/>
          <a:ln w="9525">
            <a:noFill/>
            <a:miter lim="800000"/>
            <a:headEnd type="none" w="sm" len="sm"/>
            <a:tailEnd type="none" w="sm" len="sm"/>
          </a:ln>
          <a:effectLst/>
        </p:spPr>
        <p:txBody>
          <a:bodyPr wrap="square">
            <a:spAutoFit/>
          </a:bodyPr>
          <a:lstStyle/>
          <a:p>
            <a:pPr>
              <a:spcBef>
                <a:spcPct val="50000"/>
              </a:spcBef>
            </a:pPr>
            <a:r>
              <a:rPr lang="en-US" sz="2000" dirty="0">
                <a:solidFill>
                  <a:srgbClr val="7B726B"/>
                </a:solidFill>
                <a:latin typeface="Lucida Sans Unicode" pitchFamily="34" charset="0"/>
                <a:cs typeface="Lucida Sans Unicode" pitchFamily="34" charset="0"/>
              </a:rPr>
              <a:t>When the periphery of the blades of a fan is less than 7 feet above the floor or working level, the blades must be guarded with a guard having openings no larger than 1/2 inch.</a:t>
            </a:r>
          </a:p>
        </p:txBody>
      </p:sp>
      <p:pic>
        <p:nvPicPr>
          <p:cNvPr id="50180" name="Picture 4" descr="P:\204 Course\212 photos-jpg filter\Slide57.JPG"/>
          <p:cNvPicPr>
            <a:picLocks noChangeAspect="1" noChangeArrowheads="1"/>
          </p:cNvPicPr>
          <p:nvPr/>
        </p:nvPicPr>
        <p:blipFill>
          <a:blip r:embed="rId3"/>
          <a:srcRect b="9599"/>
          <a:stretch>
            <a:fillRect/>
          </a:stretch>
        </p:blipFill>
        <p:spPr bwMode="auto">
          <a:xfrm>
            <a:off x="693438" y="2646218"/>
            <a:ext cx="3292438" cy="3376757"/>
          </a:xfrm>
          <a:prstGeom prst="rect">
            <a:avLst/>
          </a:prstGeom>
          <a:noFill/>
          <a:ln w="28575">
            <a:noFill/>
            <a:miter lim="800000"/>
            <a:headEnd/>
            <a:tailEnd/>
          </a:ln>
        </p:spPr>
      </p:pic>
      <p:pic>
        <p:nvPicPr>
          <p:cNvPr id="50182" name="Picture 6" descr="P:\204 Course\212 photos-jpg filter\Slide58.JPG"/>
          <p:cNvPicPr>
            <a:picLocks noChangeAspect="1" noChangeArrowheads="1"/>
          </p:cNvPicPr>
          <p:nvPr/>
        </p:nvPicPr>
        <p:blipFill>
          <a:blip r:embed="rId4"/>
          <a:srcRect l="1210" r="5811" b="25861"/>
          <a:stretch>
            <a:fillRect/>
          </a:stretch>
        </p:blipFill>
        <p:spPr bwMode="auto">
          <a:xfrm>
            <a:off x="4849813" y="2709293"/>
            <a:ext cx="3973093" cy="3261580"/>
          </a:xfrm>
          <a:prstGeom prst="rect">
            <a:avLst/>
          </a:prstGeom>
          <a:noFill/>
          <a:ln w="28575">
            <a:noFill/>
            <a:miter lim="800000"/>
            <a:headEnd/>
            <a:tailEnd/>
          </a:ln>
        </p:spPr>
      </p:pic>
    </p:spTree>
  </p:cSld>
  <p:clrMapOvr>
    <a:masterClrMapping/>
  </p:clrMapOvr>
  <p:transition spd="slow">
    <p:cover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dirty="0" smtClean="0"/>
              <a:t>Abrasive Wheel Machinery</a:t>
            </a:r>
            <a:endParaRPr lang="en-US" dirty="0"/>
          </a:p>
        </p:txBody>
      </p:sp>
      <p:sp>
        <p:nvSpPr>
          <p:cNvPr id="51203" name="Text Box 3"/>
          <p:cNvSpPr txBox="1">
            <a:spLocks noChangeArrowheads="1"/>
          </p:cNvSpPr>
          <p:nvPr/>
        </p:nvSpPr>
        <p:spPr bwMode="auto">
          <a:xfrm>
            <a:off x="609158" y="1346200"/>
            <a:ext cx="7994515" cy="1323439"/>
          </a:xfrm>
          <a:prstGeom prst="rect">
            <a:avLst/>
          </a:prstGeom>
          <a:noFill/>
          <a:ln w="9525">
            <a:noFill/>
            <a:miter lim="800000"/>
            <a:headEnd type="none" w="sm" len="sm"/>
            <a:tailEnd type="none" w="sm" len="sm"/>
          </a:ln>
          <a:effectLst/>
        </p:spPr>
        <p:txBody>
          <a:bodyPr wrap="square">
            <a:spAutoFit/>
          </a:bodyPr>
          <a:lstStyle/>
          <a:p>
            <a:pPr>
              <a:spcBef>
                <a:spcPct val="50000"/>
              </a:spcBef>
            </a:pPr>
            <a:r>
              <a:rPr lang="en-US" sz="2000" dirty="0">
                <a:solidFill>
                  <a:srgbClr val="7B726B"/>
                </a:solidFill>
                <a:latin typeface="Lucida Sans Unicode" pitchFamily="34" charset="0"/>
                <a:cs typeface="Lucida Sans Unicode" pitchFamily="34" charset="0"/>
              </a:rPr>
              <a:t>Work rests on offhand grinding machines must be kept adjusted closely to the wheel with a maximum opening of 1/8-inch to prevent the work from being jammed between the wheel and the rest, which may result in wheel breakage.</a:t>
            </a:r>
          </a:p>
        </p:txBody>
      </p:sp>
      <p:pic>
        <p:nvPicPr>
          <p:cNvPr id="51204" name="Picture 4" descr="A:\abrasive grinders.jpg"/>
          <p:cNvPicPr>
            <a:picLocks noChangeAspect="1" noChangeArrowheads="1"/>
          </p:cNvPicPr>
          <p:nvPr/>
        </p:nvPicPr>
        <p:blipFill>
          <a:blip r:embed="rId3"/>
          <a:srcRect t="1509"/>
          <a:stretch>
            <a:fillRect/>
          </a:stretch>
        </p:blipFill>
        <p:spPr bwMode="auto">
          <a:xfrm>
            <a:off x="2535383" y="2891284"/>
            <a:ext cx="4091222" cy="3558511"/>
          </a:xfrm>
          <a:prstGeom prst="rect">
            <a:avLst/>
          </a:prstGeom>
          <a:noFill/>
        </p:spPr>
      </p:pic>
      <p:sp>
        <p:nvSpPr>
          <p:cNvPr id="51206" name="Line 6"/>
          <p:cNvSpPr>
            <a:spLocks noChangeShapeType="1"/>
          </p:cNvSpPr>
          <p:nvPr/>
        </p:nvSpPr>
        <p:spPr bwMode="auto">
          <a:xfrm flipV="1">
            <a:off x="5611813" y="3821113"/>
            <a:ext cx="622300" cy="701675"/>
          </a:xfrm>
          <a:prstGeom prst="line">
            <a:avLst/>
          </a:prstGeom>
          <a:noFill/>
          <a:ln w="9525">
            <a:noFill/>
            <a:round/>
            <a:headEnd type="none" w="sm" len="sm"/>
            <a:tailEnd type="triangle" w="sm" len="sm"/>
          </a:ln>
          <a:effectLst/>
        </p:spPr>
        <p:txBody>
          <a:bodyPr wrap="none" anchor="ctr"/>
          <a:lstStyle/>
          <a:p>
            <a:endParaRPr lang="en-US" dirty="0"/>
          </a:p>
        </p:txBody>
      </p:sp>
      <p:sp>
        <p:nvSpPr>
          <p:cNvPr id="18" name="AutoShape 3079"/>
          <p:cNvSpPr>
            <a:spLocks noChangeArrowheads="1"/>
          </p:cNvSpPr>
          <p:nvPr/>
        </p:nvSpPr>
        <p:spPr bwMode="auto">
          <a:xfrm rot="20017425">
            <a:off x="4273405" y="4198030"/>
            <a:ext cx="1084262" cy="176212"/>
          </a:xfrm>
          <a:prstGeom prst="leftArrow">
            <a:avLst>
              <a:gd name="adj1" fmla="val 50000"/>
              <a:gd name="adj2" fmla="val 153829"/>
            </a:avLst>
          </a:prstGeom>
          <a:solidFill>
            <a:srgbClr val="FF0000"/>
          </a:solidFill>
          <a:ln w="9525">
            <a:solidFill>
              <a:srgbClr val="7B726B"/>
            </a:solidFill>
            <a:miter lim="800000"/>
            <a:headEnd type="none" w="sm" len="sm"/>
            <a:tailEnd type="none" w="sm" len="sm"/>
          </a:ln>
          <a:effectLst/>
        </p:spPr>
        <p:txBody>
          <a:bodyPr wrap="none" anchor="ctr"/>
          <a:lstStyle/>
          <a:p>
            <a:endParaRPr lang="en-US" dirty="0"/>
          </a:p>
        </p:txBody>
      </p:sp>
      <p:sp>
        <p:nvSpPr>
          <p:cNvPr id="19" name="AutoShape 3079"/>
          <p:cNvSpPr>
            <a:spLocks noChangeArrowheads="1"/>
          </p:cNvSpPr>
          <p:nvPr/>
        </p:nvSpPr>
        <p:spPr bwMode="auto">
          <a:xfrm rot="20017425">
            <a:off x="5874160" y="4105472"/>
            <a:ext cx="1084262" cy="176212"/>
          </a:xfrm>
          <a:prstGeom prst="leftArrow">
            <a:avLst>
              <a:gd name="adj1" fmla="val 50000"/>
              <a:gd name="adj2" fmla="val 153829"/>
            </a:avLst>
          </a:prstGeom>
          <a:solidFill>
            <a:srgbClr val="FF0000"/>
          </a:solidFill>
          <a:ln w="9525">
            <a:solidFill>
              <a:srgbClr val="7B726B"/>
            </a:solidFill>
            <a:miter lim="800000"/>
            <a:headEnd type="none" w="sm" len="sm"/>
            <a:tailEnd type="none" w="sm" len="sm"/>
          </a:ln>
          <a:effectLst/>
        </p:spPr>
        <p:txBody>
          <a:bodyPr wrap="none" anchor="ctr"/>
          <a:lstStyle/>
          <a:p>
            <a:endParaRPr lang="en-US" dirty="0"/>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1000" fill="hold"/>
                                        <p:tgtEl>
                                          <p:spTgt spid="19"/>
                                        </p:tgtEl>
                                        <p:attrNameLst>
                                          <p:attrName>ppt_w</p:attrName>
                                        </p:attrNameLst>
                                      </p:cBhvr>
                                      <p:tavLst>
                                        <p:tav tm="0">
                                          <p:val>
                                            <p:fltVal val="0"/>
                                          </p:val>
                                        </p:tav>
                                        <p:tav tm="100000">
                                          <p:val>
                                            <p:strVal val="#ppt_w"/>
                                          </p:val>
                                        </p:tav>
                                      </p:tavLst>
                                    </p:anim>
                                    <p:anim calcmode="lin" valueType="num">
                                      <p:cBhvr>
                                        <p:cTn id="15" dur="1000" fill="hold"/>
                                        <p:tgtEl>
                                          <p:spTgt spid="19"/>
                                        </p:tgtEl>
                                        <p:attrNameLst>
                                          <p:attrName>ppt_h</p:attrName>
                                        </p:attrNameLst>
                                      </p:cBhvr>
                                      <p:tavLst>
                                        <p:tav tm="0">
                                          <p:val>
                                            <p:fltVal val="0"/>
                                          </p:val>
                                        </p:tav>
                                        <p:tav tm="100000">
                                          <p:val>
                                            <p:strVal val="#ppt_h"/>
                                          </p:val>
                                        </p:tav>
                                      </p:tavLst>
                                    </p:anim>
                                    <p:anim calcmode="lin" valueType="num">
                                      <p:cBhvr>
                                        <p:cTn id="16"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dirty="0" smtClean="0"/>
              <a:t>Abrasive Wheel Machinery</a:t>
            </a:r>
            <a:endParaRPr lang="en-US" dirty="0"/>
          </a:p>
        </p:txBody>
      </p:sp>
      <p:sp>
        <p:nvSpPr>
          <p:cNvPr id="52227" name="Text Box 3"/>
          <p:cNvSpPr txBox="1">
            <a:spLocks noChangeArrowheads="1"/>
          </p:cNvSpPr>
          <p:nvPr/>
        </p:nvSpPr>
        <p:spPr bwMode="auto">
          <a:xfrm>
            <a:off x="560810" y="1481138"/>
            <a:ext cx="7751917" cy="707886"/>
          </a:xfrm>
          <a:prstGeom prst="rect">
            <a:avLst/>
          </a:prstGeom>
          <a:noFill/>
          <a:ln w="9525">
            <a:noFill/>
            <a:miter lim="800000"/>
            <a:headEnd type="none" w="sm" len="sm"/>
            <a:tailEnd type="none" w="sm" len="sm"/>
          </a:ln>
          <a:effectLst/>
        </p:spPr>
        <p:txBody>
          <a:bodyPr wrap="square">
            <a:spAutoFit/>
          </a:bodyPr>
          <a:lstStyle/>
          <a:p>
            <a:pPr>
              <a:spcBef>
                <a:spcPct val="50000"/>
              </a:spcBef>
            </a:pPr>
            <a:r>
              <a:rPr lang="en-US" sz="2000" dirty="0">
                <a:solidFill>
                  <a:srgbClr val="7B726B"/>
                </a:solidFill>
                <a:latin typeface="Lucida Sans Unicode" pitchFamily="34" charset="0"/>
                <a:cs typeface="Lucida Sans Unicode" pitchFamily="34" charset="0"/>
              </a:rPr>
              <a:t>The distance between the wheel periphery and the adjustable tongue must never exceed 1/4-inch.</a:t>
            </a:r>
          </a:p>
        </p:txBody>
      </p:sp>
      <p:pic>
        <p:nvPicPr>
          <p:cNvPr id="52228" name="Picture 4" descr="A:\tongue guard.jpg"/>
          <p:cNvPicPr>
            <a:picLocks noChangeAspect="1" noChangeArrowheads="1"/>
          </p:cNvPicPr>
          <p:nvPr/>
        </p:nvPicPr>
        <p:blipFill>
          <a:blip r:embed="rId3"/>
          <a:srcRect t="6667"/>
          <a:stretch>
            <a:fillRect/>
          </a:stretch>
        </p:blipFill>
        <p:spPr bwMode="auto">
          <a:xfrm>
            <a:off x="3283528" y="2228231"/>
            <a:ext cx="2646218" cy="4167288"/>
          </a:xfrm>
          <a:prstGeom prst="rect">
            <a:avLst/>
          </a:prstGeom>
          <a:noFill/>
        </p:spPr>
      </p:pic>
      <p:sp>
        <p:nvSpPr>
          <p:cNvPr id="52231" name="Line 7"/>
          <p:cNvSpPr>
            <a:spLocks noChangeShapeType="1"/>
          </p:cNvSpPr>
          <p:nvPr/>
        </p:nvSpPr>
        <p:spPr bwMode="auto">
          <a:xfrm flipV="1">
            <a:off x="4572000" y="4365625"/>
            <a:ext cx="762000" cy="157163"/>
          </a:xfrm>
          <a:prstGeom prst="line">
            <a:avLst/>
          </a:prstGeom>
          <a:noFill/>
          <a:ln w="9525">
            <a:noFill/>
            <a:round/>
            <a:headEnd type="none" w="sm" len="sm"/>
            <a:tailEnd type="triangle" w="sm" len="sm"/>
          </a:ln>
          <a:effectLst/>
        </p:spPr>
        <p:txBody>
          <a:bodyPr wrap="none" anchor="ctr"/>
          <a:lstStyle/>
          <a:p>
            <a:endParaRPr lang="en-US" dirty="0"/>
          </a:p>
        </p:txBody>
      </p:sp>
      <p:sp>
        <p:nvSpPr>
          <p:cNvPr id="52233" name="AutoShape 9"/>
          <p:cNvSpPr>
            <a:spLocks noChangeArrowheads="1"/>
          </p:cNvSpPr>
          <p:nvPr/>
        </p:nvSpPr>
        <p:spPr bwMode="auto">
          <a:xfrm rot="20017425">
            <a:off x="4405313" y="3994150"/>
            <a:ext cx="1084262" cy="177800"/>
          </a:xfrm>
          <a:prstGeom prst="leftArrow">
            <a:avLst>
              <a:gd name="adj1" fmla="val 50000"/>
              <a:gd name="adj2" fmla="val 152455"/>
            </a:avLst>
          </a:prstGeom>
          <a:solidFill>
            <a:srgbClr val="FF0000"/>
          </a:solidFill>
          <a:ln w="9525">
            <a:solidFill>
              <a:srgbClr val="7B726B"/>
            </a:solidFill>
            <a:miter lim="800000"/>
            <a:headEnd type="none" w="sm" len="sm"/>
            <a:tailEnd type="none" w="sm" len="sm"/>
          </a:ln>
          <a:effectLst/>
        </p:spPr>
        <p:txBody>
          <a:bodyPr wrap="none" anchor="ctr"/>
          <a:lstStyle/>
          <a:p>
            <a:endParaRPr lang="en-US" dirty="0"/>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2233"/>
                                        </p:tgtEl>
                                        <p:attrNameLst>
                                          <p:attrName>style.visibility</p:attrName>
                                        </p:attrNameLst>
                                      </p:cBhvr>
                                      <p:to>
                                        <p:strVal val="visible"/>
                                      </p:to>
                                    </p:set>
                                    <p:anim calcmode="lin" valueType="num">
                                      <p:cBhvr additive="base">
                                        <p:cTn id="7" dur="500" fill="hold"/>
                                        <p:tgtEl>
                                          <p:spTgt spid="52233"/>
                                        </p:tgtEl>
                                        <p:attrNameLst>
                                          <p:attrName>ppt_x</p:attrName>
                                        </p:attrNameLst>
                                      </p:cBhvr>
                                      <p:tavLst>
                                        <p:tav tm="0">
                                          <p:val>
                                            <p:strVal val="1+#ppt_w/2"/>
                                          </p:val>
                                        </p:tav>
                                        <p:tav tm="100000">
                                          <p:val>
                                            <p:strVal val="#ppt_x"/>
                                          </p:val>
                                        </p:tav>
                                      </p:tavLst>
                                    </p:anim>
                                    <p:anim calcmode="lin" valueType="num">
                                      <p:cBhvr additive="base">
                                        <p:cTn id="8" dur="500" fill="hold"/>
                                        <p:tgtEl>
                                          <p:spTgt spid="522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1026"/>
          <p:cNvSpPr>
            <a:spLocks noGrp="1" noChangeArrowheads="1"/>
          </p:cNvSpPr>
          <p:nvPr>
            <p:ph type="title"/>
          </p:nvPr>
        </p:nvSpPr>
        <p:spPr/>
        <p:txBody>
          <a:bodyPr/>
          <a:lstStyle/>
          <a:p>
            <a:r>
              <a:rPr lang="en-US" dirty="0" smtClean="0"/>
              <a:t>Power-Transmission Apparatus</a:t>
            </a:r>
            <a:endParaRPr lang="en-US" dirty="0"/>
          </a:p>
        </p:txBody>
      </p:sp>
      <p:pic>
        <p:nvPicPr>
          <p:cNvPr id="102403" name="Picture 1027" descr="Q:\BELT AND PULLEY EXPOSURE.jpg"/>
          <p:cNvPicPr>
            <a:picLocks noChangeAspect="1" noChangeArrowheads="1"/>
          </p:cNvPicPr>
          <p:nvPr/>
        </p:nvPicPr>
        <p:blipFill>
          <a:blip r:embed="rId3"/>
          <a:srcRect/>
          <a:stretch>
            <a:fillRect/>
          </a:stretch>
        </p:blipFill>
        <p:spPr bwMode="auto">
          <a:xfrm>
            <a:off x="5144654" y="1921164"/>
            <a:ext cx="2475346" cy="4192756"/>
          </a:xfrm>
          <a:prstGeom prst="rect">
            <a:avLst/>
          </a:prstGeom>
          <a:noFill/>
        </p:spPr>
      </p:pic>
      <p:sp>
        <p:nvSpPr>
          <p:cNvPr id="102406" name="Text Box 1030"/>
          <p:cNvSpPr txBox="1">
            <a:spLocks noChangeArrowheads="1"/>
          </p:cNvSpPr>
          <p:nvPr/>
        </p:nvSpPr>
        <p:spPr bwMode="auto">
          <a:xfrm>
            <a:off x="536998" y="1824323"/>
            <a:ext cx="4048857" cy="1938992"/>
          </a:xfrm>
          <a:prstGeom prst="rect">
            <a:avLst/>
          </a:prstGeom>
          <a:noFill/>
          <a:ln w="9525">
            <a:noFill/>
            <a:miter lim="800000"/>
            <a:headEnd type="none" w="sm" len="sm"/>
            <a:tailEnd type="none" w="sm" len="sm"/>
          </a:ln>
          <a:effectLst/>
        </p:spPr>
        <p:txBody>
          <a:bodyPr wrap="square">
            <a:spAutoFit/>
          </a:bodyPr>
          <a:lstStyle/>
          <a:p>
            <a:pPr>
              <a:spcBef>
                <a:spcPct val="50000"/>
              </a:spcBef>
            </a:pPr>
            <a:r>
              <a:rPr lang="en-US" sz="2000" dirty="0">
                <a:solidFill>
                  <a:srgbClr val="7B726B"/>
                </a:solidFill>
                <a:latin typeface="Lucida Sans Unicode" pitchFamily="34" charset="0"/>
                <a:cs typeface="Lucida Sans Unicode" pitchFamily="34" charset="0"/>
              </a:rPr>
              <a:t>Power-transmission apparatus (shafting, flywheels, pulleys, belts, chain drives, etc.) less than 7 feet from the floor or working platform must be guarded.</a:t>
            </a:r>
          </a:p>
        </p:txBody>
      </p:sp>
      <p:sp>
        <p:nvSpPr>
          <p:cNvPr id="102407" name="Text Box 1031"/>
          <p:cNvSpPr txBox="1">
            <a:spLocks noChangeArrowheads="1"/>
          </p:cNvSpPr>
          <p:nvPr/>
        </p:nvSpPr>
        <p:spPr bwMode="auto">
          <a:xfrm>
            <a:off x="5185336" y="1311622"/>
            <a:ext cx="2320925" cy="707886"/>
          </a:xfrm>
          <a:prstGeom prst="rect">
            <a:avLst/>
          </a:prstGeom>
          <a:noFill/>
          <a:ln w="9525">
            <a:noFill/>
            <a:miter lim="800000"/>
            <a:headEnd type="none" w="sm" len="sm"/>
            <a:tailEnd type="none" w="sm" len="sm"/>
          </a:ln>
          <a:effectLst/>
        </p:spPr>
        <p:txBody>
          <a:bodyPr>
            <a:spAutoFit/>
          </a:bodyPr>
          <a:lstStyle/>
          <a:p>
            <a:pPr algn="ctr"/>
            <a:r>
              <a:rPr lang="en-US" sz="2000" dirty="0">
                <a:solidFill>
                  <a:srgbClr val="7B726B"/>
                </a:solidFill>
                <a:latin typeface="Lucida Sans Unicode" pitchFamily="34" charset="0"/>
                <a:cs typeface="Lucida Sans Unicode" pitchFamily="34" charset="0"/>
              </a:rPr>
              <a:t>Unguarded belt</a:t>
            </a:r>
          </a:p>
          <a:p>
            <a:pPr algn="ctr"/>
            <a:r>
              <a:rPr lang="en-US" sz="2000" dirty="0" smtClean="0">
                <a:solidFill>
                  <a:srgbClr val="7B726B"/>
                </a:solidFill>
                <a:latin typeface="Lucida Sans Unicode" pitchFamily="34" charset="0"/>
                <a:cs typeface="Lucida Sans Unicode" pitchFamily="34" charset="0"/>
              </a:rPr>
              <a:t>&amp; </a:t>
            </a:r>
            <a:r>
              <a:rPr lang="en-US" sz="2000" dirty="0">
                <a:solidFill>
                  <a:srgbClr val="7B726B"/>
                </a:solidFill>
                <a:latin typeface="Lucida Sans Unicode" pitchFamily="34" charset="0"/>
                <a:cs typeface="Lucida Sans Unicode" pitchFamily="34" charset="0"/>
              </a:rPr>
              <a:t>pulley</a:t>
            </a:r>
          </a:p>
        </p:txBody>
      </p:sp>
    </p:spTree>
  </p:cSld>
  <p:clrMapOvr>
    <a:masterClrMapping/>
  </p:clrMapOvr>
  <p:transition spd="slow">
    <p:cover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026"/>
          <p:cNvSpPr>
            <a:spLocks noGrp="1" noChangeArrowheads="1"/>
          </p:cNvSpPr>
          <p:nvPr>
            <p:ph type="title"/>
          </p:nvPr>
        </p:nvSpPr>
        <p:spPr/>
        <p:txBody>
          <a:bodyPr/>
          <a:lstStyle/>
          <a:p>
            <a:r>
              <a:rPr lang="en-US" dirty="0" smtClean="0"/>
              <a:t>Causes of Machine Accidents</a:t>
            </a:r>
            <a:endParaRPr lang="en-US" dirty="0"/>
          </a:p>
        </p:txBody>
      </p:sp>
      <p:sp>
        <p:nvSpPr>
          <p:cNvPr id="87043" name="Rectangle 1027"/>
          <p:cNvSpPr>
            <a:spLocks noGrp="1" noChangeArrowheads="1"/>
          </p:cNvSpPr>
          <p:nvPr>
            <p:ph type="body" idx="1"/>
          </p:nvPr>
        </p:nvSpPr>
        <p:spPr>
          <a:xfrm>
            <a:off x="552376" y="1600200"/>
            <a:ext cx="8229600" cy="3925957"/>
          </a:xfrm>
        </p:spPr>
        <p:txBody>
          <a:bodyPr/>
          <a:lstStyle/>
          <a:p>
            <a:r>
              <a:rPr lang="en-US" dirty="0" smtClean="0"/>
              <a:t>Reaching in to “clear” equipment.</a:t>
            </a:r>
          </a:p>
          <a:p>
            <a:r>
              <a:rPr lang="en-US" dirty="0" smtClean="0"/>
              <a:t>Not using Lockout/Tagout.</a:t>
            </a:r>
          </a:p>
          <a:p>
            <a:r>
              <a:rPr lang="en-US" dirty="0" smtClean="0"/>
              <a:t>Unauthorized persons doing maintenance or using the machines.</a:t>
            </a:r>
          </a:p>
          <a:p>
            <a:r>
              <a:rPr lang="en-US" dirty="0" smtClean="0"/>
              <a:t>Missing or loose machine guards.</a:t>
            </a:r>
            <a:endParaRPr lang="en-US" dirty="0"/>
          </a:p>
        </p:txBody>
      </p:sp>
    </p:spTree>
  </p:cSld>
  <p:clrMapOvr>
    <a:masterClrMapping/>
  </p:clrMapOvr>
  <p:transition spd="slow">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dirty="0" smtClean="0"/>
              <a:t>Machine Safety Responsibilities</a:t>
            </a:r>
            <a:endParaRPr lang="en-US" dirty="0"/>
          </a:p>
        </p:txBody>
      </p:sp>
      <p:sp>
        <p:nvSpPr>
          <p:cNvPr id="94211" name="Rectangle 3"/>
          <p:cNvSpPr>
            <a:spLocks noGrp="1" noChangeArrowheads="1"/>
          </p:cNvSpPr>
          <p:nvPr>
            <p:ph type="body" idx="1"/>
          </p:nvPr>
        </p:nvSpPr>
        <p:spPr>
          <a:xfrm>
            <a:off x="538521" y="1530925"/>
            <a:ext cx="8229600" cy="4412673"/>
          </a:xfrm>
        </p:spPr>
        <p:txBody>
          <a:bodyPr>
            <a:noAutofit/>
          </a:bodyPr>
          <a:lstStyle/>
          <a:p>
            <a:r>
              <a:rPr lang="en-US" sz="1800" dirty="0" smtClean="0"/>
              <a:t>Management</a:t>
            </a:r>
          </a:p>
          <a:p>
            <a:pPr lvl="1"/>
            <a:r>
              <a:rPr lang="en-US" sz="1800" dirty="0" smtClean="0"/>
              <a:t>Ensure all machinery is properly guarded.</a:t>
            </a:r>
          </a:p>
          <a:p>
            <a:r>
              <a:rPr lang="en-US" sz="1800" dirty="0" smtClean="0"/>
              <a:t>Supervisors</a:t>
            </a:r>
          </a:p>
          <a:p>
            <a:pPr lvl="1"/>
            <a:r>
              <a:rPr lang="en-US" sz="1800" dirty="0" smtClean="0"/>
              <a:t>Train employees on specific guard rules in their areas.</a:t>
            </a:r>
          </a:p>
          <a:p>
            <a:pPr lvl="1"/>
            <a:r>
              <a:rPr lang="en-US" sz="1800" dirty="0" smtClean="0"/>
              <a:t>Ensure machine guards remain in place and are functional.</a:t>
            </a:r>
          </a:p>
          <a:p>
            <a:pPr lvl="1"/>
            <a:r>
              <a:rPr lang="en-US" sz="1800" dirty="0" smtClean="0"/>
              <a:t>Immediately correct machine guard deficiencies.</a:t>
            </a:r>
          </a:p>
          <a:p>
            <a:r>
              <a:rPr lang="en-US" sz="1800" dirty="0" smtClean="0"/>
              <a:t>Employees</a:t>
            </a:r>
          </a:p>
          <a:p>
            <a:pPr lvl="1"/>
            <a:r>
              <a:rPr lang="en-US" sz="1800" dirty="0" smtClean="0"/>
              <a:t>D</a:t>
            </a:r>
            <a:r>
              <a:rPr lang="en-US" sz="1800" dirty="0" smtClean="0"/>
              <a:t>o not remove guards unless machine is locked and tagged.</a:t>
            </a:r>
          </a:p>
          <a:p>
            <a:pPr lvl="1"/>
            <a:r>
              <a:rPr lang="en-US" sz="1800" dirty="0" smtClean="0"/>
              <a:t>Report machine guard problems to supervisors immediately.</a:t>
            </a:r>
          </a:p>
          <a:p>
            <a:pPr lvl="1"/>
            <a:r>
              <a:rPr lang="en-US" sz="1800" dirty="0" smtClean="0"/>
              <a:t>Do not operate equipment unless guards are in place.</a:t>
            </a:r>
            <a:endParaRPr lang="en-US" sz="1800" dirty="0"/>
          </a:p>
        </p:txBody>
      </p:sp>
    </p:spTree>
  </p:cSld>
  <p:clrMapOvr>
    <a:masterClrMapping/>
  </p:clrMapOvr>
  <p:transition spd="slow">
    <p:strips dir="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6146"/>
          <p:cNvSpPr>
            <a:spLocks noGrp="1" noChangeArrowheads="1"/>
          </p:cNvSpPr>
          <p:nvPr>
            <p:ph type="title"/>
          </p:nvPr>
        </p:nvSpPr>
        <p:spPr/>
        <p:txBody>
          <a:bodyPr/>
          <a:lstStyle/>
          <a:p>
            <a:r>
              <a:rPr lang="en-US" dirty="0" smtClean="0"/>
              <a:t>Training </a:t>
            </a:r>
            <a:endParaRPr lang="en-US" dirty="0"/>
          </a:p>
        </p:txBody>
      </p:sp>
      <p:sp>
        <p:nvSpPr>
          <p:cNvPr id="96259" name="Rectangle 6147"/>
          <p:cNvSpPr>
            <a:spLocks noGrp="1" noChangeArrowheads="1"/>
          </p:cNvSpPr>
          <p:nvPr>
            <p:ph type="body" idx="1"/>
          </p:nvPr>
        </p:nvSpPr>
        <p:spPr>
          <a:xfrm>
            <a:off x="496956" y="1503215"/>
            <a:ext cx="8229600" cy="3925957"/>
          </a:xfrm>
        </p:spPr>
        <p:txBody>
          <a:bodyPr/>
          <a:lstStyle/>
          <a:p>
            <a:r>
              <a:rPr lang="en-US" dirty="0" smtClean="0"/>
              <a:t>Operators should receive training on the following:</a:t>
            </a:r>
          </a:p>
          <a:p>
            <a:pPr lvl="1"/>
            <a:r>
              <a:rPr lang="en-US" dirty="0" smtClean="0"/>
              <a:t>Hazards associated with particular machines.</a:t>
            </a:r>
          </a:p>
          <a:p>
            <a:pPr lvl="1"/>
            <a:r>
              <a:rPr lang="en-US" dirty="0" smtClean="0"/>
              <a:t>How the safeguards provide protection and the hazards for which they are intended.</a:t>
            </a:r>
          </a:p>
          <a:p>
            <a:pPr lvl="1"/>
            <a:r>
              <a:rPr lang="en-US" dirty="0" smtClean="0"/>
              <a:t>How and why to use the safeguards. </a:t>
            </a:r>
          </a:p>
          <a:p>
            <a:pPr lvl="1"/>
            <a:r>
              <a:rPr lang="en-US" dirty="0" smtClean="0"/>
              <a:t>How and when safeguards can be removed and by whom. </a:t>
            </a:r>
          </a:p>
          <a:p>
            <a:pPr lvl="1"/>
            <a:r>
              <a:rPr lang="en-US" dirty="0" smtClean="0"/>
              <a:t>What to do if a safeguard is damaged, missing, or unable to provide adequate protection.</a:t>
            </a:r>
            <a:endParaRPr lang="en-US" dirty="0"/>
          </a:p>
        </p:txBody>
      </p:sp>
    </p:spTree>
  </p:cSld>
  <p:clrMapOvr>
    <a:masterClrMapping/>
  </p:clrMapOvr>
  <p:transition spd="slow">
    <p:strips dir="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050"/>
          <p:cNvSpPr>
            <a:spLocks noGrp="1" noChangeArrowheads="1"/>
          </p:cNvSpPr>
          <p:nvPr>
            <p:ph type="title"/>
          </p:nvPr>
        </p:nvSpPr>
        <p:spPr/>
        <p:txBody>
          <a:bodyPr/>
          <a:lstStyle/>
          <a:p>
            <a:r>
              <a:rPr lang="en-US" dirty="0" smtClean="0"/>
              <a:t>Summary</a:t>
            </a:r>
            <a:endParaRPr lang="en-US" dirty="0"/>
          </a:p>
        </p:txBody>
      </p:sp>
      <p:sp>
        <p:nvSpPr>
          <p:cNvPr id="67587" name="Rectangle 2051"/>
          <p:cNvSpPr>
            <a:spLocks noGrp="1" noChangeArrowheads="1"/>
          </p:cNvSpPr>
          <p:nvPr>
            <p:ph type="body" idx="1"/>
          </p:nvPr>
        </p:nvSpPr>
        <p:spPr/>
        <p:txBody>
          <a:bodyPr/>
          <a:lstStyle/>
          <a:p>
            <a:r>
              <a:rPr lang="en-US" dirty="0" smtClean="0"/>
              <a:t>Safeguards are essential for protecting workers from needless and preventable machinery-related injuries.</a:t>
            </a:r>
          </a:p>
          <a:p>
            <a:r>
              <a:rPr lang="en-US" dirty="0" smtClean="0"/>
              <a:t>The point of operation, as well as all parts of the machine that move while the machine is working, must be safeguarded.</a:t>
            </a:r>
          </a:p>
          <a:p>
            <a:r>
              <a:rPr lang="en-US" dirty="0" smtClean="0"/>
              <a:t>A good rule to remember is:  Any machine part, function, or process which may cause injury must be safeguarded.</a:t>
            </a:r>
          </a:p>
          <a:p>
            <a:endParaRPr lang="en-US" dirty="0" smtClean="0"/>
          </a:p>
          <a:p>
            <a:endParaRPr lang="en-US" dirty="0"/>
          </a:p>
        </p:txBody>
      </p:sp>
    </p:spTree>
  </p:cSld>
  <p:clrMapOvr>
    <a:masterClrMapping/>
  </p:clrMapOvr>
  <p:transition spd="slow">
    <p:zoom dir="in"/>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050"/>
          <p:cNvSpPr>
            <a:spLocks noGrp="1" noChangeArrowheads="1"/>
          </p:cNvSpPr>
          <p:nvPr>
            <p:ph type="title"/>
          </p:nvPr>
        </p:nvSpPr>
        <p:spPr/>
        <p:txBody>
          <a:bodyPr/>
          <a:lstStyle/>
          <a:p>
            <a:r>
              <a:rPr lang="en-US" dirty="0" smtClean="0"/>
              <a:t>Where Mechanical Hazards Occur</a:t>
            </a:r>
            <a:endParaRPr lang="en-US" dirty="0"/>
          </a:p>
        </p:txBody>
      </p:sp>
      <p:sp>
        <p:nvSpPr>
          <p:cNvPr id="110595" name="Rectangle 2051"/>
          <p:cNvSpPr>
            <a:spLocks noGrp="1" noChangeArrowheads="1"/>
          </p:cNvSpPr>
          <p:nvPr>
            <p:ph type="body" idx="1"/>
          </p:nvPr>
        </p:nvSpPr>
        <p:spPr/>
        <p:txBody>
          <a:bodyPr/>
          <a:lstStyle/>
          <a:p>
            <a:r>
              <a:rPr lang="en-US" dirty="0" smtClean="0"/>
              <a:t>Point of operation.</a:t>
            </a:r>
          </a:p>
          <a:p>
            <a:r>
              <a:rPr lang="en-US" dirty="0" smtClean="0"/>
              <a:t>All parts of the machine which move, such as:</a:t>
            </a:r>
          </a:p>
          <a:p>
            <a:pPr lvl="1"/>
            <a:r>
              <a:rPr lang="en-US" dirty="0" smtClean="0"/>
              <a:t>Flywheels, pulleys, belts, couplings, chains, cranks, gears, etc.</a:t>
            </a:r>
          </a:p>
          <a:p>
            <a:pPr lvl="1"/>
            <a:r>
              <a:rPr lang="en-US" dirty="0" smtClean="0"/>
              <a:t>Feed mechanisms and auxiliary parts of the machine</a:t>
            </a:r>
          </a:p>
          <a:p>
            <a:r>
              <a:rPr lang="en-US" dirty="0" smtClean="0"/>
              <a:t>In-running nip points.</a:t>
            </a:r>
            <a:endParaRPr lang="en-US" dirty="0"/>
          </a:p>
        </p:txBody>
      </p:sp>
    </p:spTree>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smtClean="0"/>
              <a:t>Point of Operation</a:t>
            </a:r>
            <a:endParaRPr lang="en-US" dirty="0"/>
          </a:p>
        </p:txBody>
      </p:sp>
      <p:pic>
        <p:nvPicPr>
          <p:cNvPr id="45060" name="Picture 4" descr="P:\Photos\Hazards-JPG Filter\Slide23.JPG"/>
          <p:cNvPicPr>
            <a:picLocks noChangeAspect="1" noChangeArrowheads="1"/>
          </p:cNvPicPr>
          <p:nvPr/>
        </p:nvPicPr>
        <p:blipFill>
          <a:blip r:embed="rId3"/>
          <a:srcRect t="5418" b="9853"/>
          <a:stretch>
            <a:fillRect/>
          </a:stretch>
        </p:blipFill>
        <p:spPr bwMode="auto">
          <a:xfrm>
            <a:off x="2126890" y="2604655"/>
            <a:ext cx="4761784" cy="3311236"/>
          </a:xfrm>
          <a:prstGeom prst="rect">
            <a:avLst/>
          </a:prstGeom>
          <a:noFill/>
          <a:ln w="28575">
            <a:noFill/>
            <a:miter lim="800000"/>
            <a:headEnd/>
            <a:tailEnd/>
          </a:ln>
        </p:spPr>
      </p:pic>
      <p:sp>
        <p:nvSpPr>
          <p:cNvPr id="45062" name="Text Box 6"/>
          <p:cNvSpPr txBox="1">
            <a:spLocks noChangeArrowheads="1"/>
          </p:cNvSpPr>
          <p:nvPr/>
        </p:nvSpPr>
        <p:spPr bwMode="auto">
          <a:xfrm>
            <a:off x="534098" y="1516638"/>
            <a:ext cx="8288808" cy="646331"/>
          </a:xfrm>
          <a:prstGeom prst="rect">
            <a:avLst/>
          </a:prstGeom>
          <a:noFill/>
          <a:ln w="9525">
            <a:noFill/>
            <a:miter lim="800000"/>
            <a:headEnd type="none" w="sm" len="sm"/>
            <a:tailEnd type="none" w="sm" len="sm"/>
          </a:ln>
          <a:effectLst/>
        </p:spPr>
        <p:txBody>
          <a:bodyPr wrap="square">
            <a:spAutoFit/>
          </a:bodyPr>
          <a:lstStyle/>
          <a:p>
            <a:pPr>
              <a:lnSpc>
                <a:spcPct val="90000"/>
              </a:lnSpc>
            </a:pPr>
            <a:r>
              <a:rPr lang="en-US" sz="2000" dirty="0">
                <a:solidFill>
                  <a:srgbClr val="7B726B"/>
                </a:solidFill>
                <a:latin typeface="Lucida Sans Unicode" pitchFamily="34" charset="0"/>
                <a:cs typeface="Lucida Sans Unicode" pitchFamily="34" charset="0"/>
              </a:rPr>
              <a:t>That point where work is performed on the material, such as cutting, shaping, boring, or forming of stock </a:t>
            </a:r>
            <a:r>
              <a:rPr lang="en-US" sz="2000" u="sng" dirty="0">
                <a:solidFill>
                  <a:srgbClr val="7B726B"/>
                </a:solidFill>
                <a:latin typeface="Lucida Sans Unicode" pitchFamily="34" charset="0"/>
                <a:cs typeface="Lucida Sans Unicode" pitchFamily="34" charset="0"/>
              </a:rPr>
              <a:t>must</a:t>
            </a:r>
            <a:r>
              <a:rPr lang="en-US" sz="2000" dirty="0">
                <a:solidFill>
                  <a:srgbClr val="7B726B"/>
                </a:solidFill>
                <a:latin typeface="Lucida Sans Unicode" pitchFamily="34" charset="0"/>
                <a:cs typeface="Lucida Sans Unicode" pitchFamily="34" charset="0"/>
              </a:rPr>
              <a:t> be guarded.</a:t>
            </a:r>
          </a:p>
        </p:txBody>
      </p:sp>
    </p:spTree>
  </p:cSld>
  <p:clrMapOvr>
    <a:masterClrMapping/>
  </p:clrMapOvr>
  <p:transition spd="slow">
    <p:pull dir="l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dirty="0" smtClean="0"/>
              <a:t>Rotating Parts</a:t>
            </a:r>
            <a:endParaRPr lang="en-US" dirty="0"/>
          </a:p>
        </p:txBody>
      </p:sp>
      <p:pic>
        <p:nvPicPr>
          <p:cNvPr id="68611" name="Picture 3" descr="C:\My Documents\Outreach Training\GRDFIG1.TIF"/>
          <p:cNvPicPr>
            <a:picLocks noChangeAspect="1" noChangeArrowheads="1"/>
          </p:cNvPicPr>
          <p:nvPr/>
        </p:nvPicPr>
        <p:blipFill>
          <a:blip r:embed="rId3">
            <a:lum contrast="6000"/>
          </a:blip>
          <a:srcRect l="10951" t="5334" r="2440" b="26941"/>
          <a:stretch>
            <a:fillRect/>
          </a:stretch>
        </p:blipFill>
        <p:spPr bwMode="auto">
          <a:xfrm>
            <a:off x="1205745" y="1094509"/>
            <a:ext cx="6742181" cy="5223164"/>
          </a:xfrm>
          <a:prstGeom prst="rect">
            <a:avLst/>
          </a:prstGeom>
          <a:noFill/>
        </p:spPr>
      </p:pic>
    </p:spTree>
  </p:cSld>
  <p:clrMapOvr>
    <a:masterClrMapping/>
  </p:clrMapOvr>
  <p:transition spd="slow">
    <p:pull dir="l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dirty="0" smtClean="0"/>
              <a:t>In-Running Nip Points</a:t>
            </a:r>
            <a:endParaRPr lang="en-US" dirty="0"/>
          </a:p>
        </p:txBody>
      </p:sp>
      <p:pic>
        <p:nvPicPr>
          <p:cNvPr id="70659" name="Picture 3" descr="C:\My Documents\Outreach Training\GRDFIG3.TIF"/>
          <p:cNvPicPr>
            <a:picLocks noChangeAspect="1" noChangeArrowheads="1"/>
          </p:cNvPicPr>
          <p:nvPr/>
        </p:nvPicPr>
        <p:blipFill>
          <a:blip r:embed="rId3">
            <a:lum contrast="6000"/>
          </a:blip>
          <a:srcRect l="4111" t="5882" r="1328" b="5882"/>
          <a:stretch>
            <a:fillRect/>
          </a:stretch>
        </p:blipFill>
        <p:spPr bwMode="auto">
          <a:xfrm>
            <a:off x="3727308" y="1416050"/>
            <a:ext cx="4135437" cy="4554538"/>
          </a:xfrm>
          <a:prstGeom prst="rect">
            <a:avLst/>
          </a:prstGeom>
          <a:noFill/>
        </p:spPr>
      </p:pic>
      <p:sp>
        <p:nvSpPr>
          <p:cNvPr id="70660" name="Text Box 4"/>
          <p:cNvSpPr txBox="1">
            <a:spLocks noChangeArrowheads="1"/>
          </p:cNvSpPr>
          <p:nvPr/>
        </p:nvSpPr>
        <p:spPr bwMode="auto">
          <a:xfrm>
            <a:off x="6695633" y="1690688"/>
            <a:ext cx="1414462" cy="707886"/>
          </a:xfrm>
          <a:prstGeom prst="rect">
            <a:avLst/>
          </a:prstGeom>
          <a:noFill/>
          <a:ln w="9525">
            <a:noFill/>
            <a:miter lim="800000"/>
            <a:headEnd type="none" w="sm" len="sm"/>
            <a:tailEnd type="none" w="sm" len="sm"/>
          </a:ln>
          <a:effectLst/>
        </p:spPr>
        <p:txBody>
          <a:bodyPr>
            <a:spAutoFit/>
          </a:bodyPr>
          <a:lstStyle/>
          <a:p>
            <a:pPr algn="ctr">
              <a:spcBef>
                <a:spcPct val="50000"/>
              </a:spcBef>
            </a:pPr>
            <a:r>
              <a:rPr lang="en-US" sz="2000" b="1" dirty="0">
                <a:solidFill>
                  <a:srgbClr val="7B726B"/>
                </a:solidFill>
                <a:latin typeface="Lucida Sans Unicode" pitchFamily="34" charset="0"/>
                <a:cs typeface="Lucida Sans Unicode" pitchFamily="34" charset="0"/>
              </a:rPr>
              <a:t>Belt </a:t>
            </a:r>
            <a:r>
              <a:rPr lang="en-US" sz="2000" b="1" dirty="0" smtClean="0">
                <a:solidFill>
                  <a:srgbClr val="7B726B"/>
                </a:solidFill>
                <a:latin typeface="Lucida Sans Unicode" pitchFamily="34" charset="0"/>
                <a:cs typeface="Lucida Sans Unicode" pitchFamily="34" charset="0"/>
              </a:rPr>
              <a:t>&amp; </a:t>
            </a:r>
            <a:r>
              <a:rPr lang="en-US" sz="2000" b="1" dirty="0">
                <a:solidFill>
                  <a:srgbClr val="7B726B"/>
                </a:solidFill>
                <a:latin typeface="Lucida Sans Unicode" pitchFamily="34" charset="0"/>
                <a:cs typeface="Lucida Sans Unicode" pitchFamily="34" charset="0"/>
              </a:rPr>
              <a:t>pulley</a:t>
            </a:r>
          </a:p>
        </p:txBody>
      </p:sp>
      <p:sp>
        <p:nvSpPr>
          <p:cNvPr id="70661" name="Text Box 5"/>
          <p:cNvSpPr txBox="1">
            <a:spLocks noChangeArrowheads="1"/>
          </p:cNvSpPr>
          <p:nvPr/>
        </p:nvSpPr>
        <p:spPr bwMode="auto">
          <a:xfrm>
            <a:off x="3351213" y="5672065"/>
            <a:ext cx="1663700" cy="707886"/>
          </a:xfrm>
          <a:prstGeom prst="rect">
            <a:avLst/>
          </a:prstGeom>
          <a:noFill/>
          <a:ln w="9525">
            <a:noFill/>
            <a:miter lim="800000"/>
            <a:headEnd type="none" w="sm" len="sm"/>
            <a:tailEnd type="none" w="sm" len="sm"/>
          </a:ln>
          <a:effectLst/>
        </p:spPr>
        <p:txBody>
          <a:bodyPr>
            <a:spAutoFit/>
          </a:bodyPr>
          <a:lstStyle/>
          <a:p>
            <a:pPr algn="ctr">
              <a:spcBef>
                <a:spcPct val="50000"/>
              </a:spcBef>
            </a:pPr>
            <a:r>
              <a:rPr lang="en-US" sz="2000" b="1" dirty="0">
                <a:solidFill>
                  <a:srgbClr val="7B726B"/>
                </a:solidFill>
                <a:latin typeface="Lucida Sans Unicode" pitchFamily="34" charset="0"/>
                <a:cs typeface="Lucida Sans Unicode" pitchFamily="34" charset="0"/>
              </a:rPr>
              <a:t>Chain </a:t>
            </a:r>
            <a:r>
              <a:rPr lang="en-US" sz="2000" b="1" dirty="0" smtClean="0">
                <a:solidFill>
                  <a:srgbClr val="7B726B"/>
                </a:solidFill>
                <a:latin typeface="Lucida Sans Unicode" pitchFamily="34" charset="0"/>
                <a:cs typeface="Lucida Sans Unicode" pitchFamily="34" charset="0"/>
              </a:rPr>
              <a:t>&amp; </a:t>
            </a:r>
            <a:r>
              <a:rPr lang="en-US" sz="2000" b="1" dirty="0">
                <a:solidFill>
                  <a:srgbClr val="7B726B"/>
                </a:solidFill>
                <a:latin typeface="Lucida Sans Unicode" pitchFamily="34" charset="0"/>
                <a:cs typeface="Lucida Sans Unicode" pitchFamily="34" charset="0"/>
              </a:rPr>
              <a:t>sprocket</a:t>
            </a:r>
          </a:p>
        </p:txBody>
      </p:sp>
      <p:sp>
        <p:nvSpPr>
          <p:cNvPr id="70662" name="Text Box 6"/>
          <p:cNvSpPr txBox="1">
            <a:spLocks noChangeArrowheads="1"/>
          </p:cNvSpPr>
          <p:nvPr/>
        </p:nvSpPr>
        <p:spPr bwMode="auto">
          <a:xfrm>
            <a:off x="7147648" y="3905998"/>
            <a:ext cx="1500187" cy="707886"/>
          </a:xfrm>
          <a:prstGeom prst="rect">
            <a:avLst/>
          </a:prstGeom>
          <a:noFill/>
          <a:ln w="9525">
            <a:noFill/>
            <a:miter lim="800000"/>
            <a:headEnd type="none" w="sm" len="sm"/>
            <a:tailEnd type="none" w="sm" len="sm"/>
          </a:ln>
          <a:effectLst/>
        </p:spPr>
        <p:txBody>
          <a:bodyPr>
            <a:spAutoFit/>
          </a:bodyPr>
          <a:lstStyle/>
          <a:p>
            <a:pPr algn="ctr">
              <a:spcBef>
                <a:spcPct val="50000"/>
              </a:spcBef>
            </a:pPr>
            <a:r>
              <a:rPr lang="en-US" sz="2000" b="1" dirty="0">
                <a:solidFill>
                  <a:srgbClr val="7B726B"/>
                </a:solidFill>
                <a:latin typeface="Lucida Sans Unicode" pitchFamily="34" charset="0"/>
                <a:cs typeface="Lucida Sans Unicode" pitchFamily="34" charset="0"/>
              </a:rPr>
              <a:t>Rack </a:t>
            </a:r>
            <a:r>
              <a:rPr lang="en-US" sz="2000" b="1" dirty="0" smtClean="0">
                <a:solidFill>
                  <a:srgbClr val="7B726B"/>
                </a:solidFill>
                <a:latin typeface="Lucida Sans Unicode" pitchFamily="34" charset="0"/>
                <a:cs typeface="Lucida Sans Unicode" pitchFamily="34" charset="0"/>
              </a:rPr>
              <a:t>&amp; </a:t>
            </a:r>
            <a:r>
              <a:rPr lang="en-US" sz="2000" b="1" dirty="0">
                <a:solidFill>
                  <a:srgbClr val="7B726B"/>
                </a:solidFill>
                <a:latin typeface="Lucida Sans Unicode" pitchFamily="34" charset="0"/>
                <a:cs typeface="Lucida Sans Unicode" pitchFamily="34" charset="0"/>
              </a:rPr>
              <a:t>pinion</a:t>
            </a:r>
          </a:p>
        </p:txBody>
      </p:sp>
      <p:pic>
        <p:nvPicPr>
          <p:cNvPr id="70663" name="Picture 7" descr="C:\My Documents\Outreach Training\GRDFIG2.TIF"/>
          <p:cNvPicPr>
            <a:picLocks noChangeAspect="1" noChangeArrowheads="1"/>
          </p:cNvPicPr>
          <p:nvPr/>
        </p:nvPicPr>
        <p:blipFill>
          <a:blip r:embed="rId4"/>
          <a:srcRect l="37875" t="22476" r="39172" b="19495"/>
          <a:stretch>
            <a:fillRect/>
          </a:stretch>
        </p:blipFill>
        <p:spPr bwMode="auto">
          <a:xfrm>
            <a:off x="1457325" y="1715224"/>
            <a:ext cx="1893888" cy="3392487"/>
          </a:xfrm>
          <a:prstGeom prst="rect">
            <a:avLst/>
          </a:prstGeom>
          <a:noFill/>
        </p:spPr>
      </p:pic>
      <p:sp>
        <p:nvSpPr>
          <p:cNvPr id="70664" name="Text Box 8"/>
          <p:cNvSpPr txBox="1">
            <a:spLocks noChangeArrowheads="1"/>
          </p:cNvSpPr>
          <p:nvPr/>
        </p:nvSpPr>
        <p:spPr bwMode="auto">
          <a:xfrm>
            <a:off x="496956" y="2044631"/>
            <a:ext cx="1457325" cy="707886"/>
          </a:xfrm>
          <a:prstGeom prst="rect">
            <a:avLst/>
          </a:prstGeom>
          <a:noFill/>
          <a:ln w="9525">
            <a:noFill/>
            <a:miter lim="800000"/>
            <a:headEnd type="none" w="sm" len="sm"/>
            <a:tailEnd type="none" w="sm" len="sm"/>
          </a:ln>
          <a:effectLst/>
        </p:spPr>
        <p:txBody>
          <a:bodyPr>
            <a:spAutoFit/>
          </a:bodyPr>
          <a:lstStyle/>
          <a:p>
            <a:pPr algn="ctr"/>
            <a:r>
              <a:rPr lang="en-US" sz="2000" b="1" dirty="0">
                <a:solidFill>
                  <a:srgbClr val="7B726B"/>
                </a:solidFill>
                <a:latin typeface="Lucida Sans Unicode" pitchFamily="34" charset="0"/>
                <a:cs typeface="Lucida Sans Unicode" pitchFamily="34" charset="0"/>
              </a:rPr>
              <a:t>Rotating cylinders</a:t>
            </a:r>
          </a:p>
        </p:txBody>
      </p:sp>
    </p:spTree>
  </p:cSld>
  <p:clrMapOvr>
    <a:masterClrMapping/>
  </p:clrMapOvr>
  <p:transition spd="slow">
    <p:pull dir="l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dirty="0" smtClean="0"/>
              <a:t>Requirements for Safeguards</a:t>
            </a:r>
            <a:endParaRPr lang="en-US" dirty="0"/>
          </a:p>
        </p:txBody>
      </p:sp>
      <p:sp>
        <p:nvSpPr>
          <p:cNvPr id="90115" name="Rectangle 3"/>
          <p:cNvSpPr>
            <a:spLocks noGrp="1" noChangeArrowheads="1"/>
          </p:cNvSpPr>
          <p:nvPr>
            <p:ph type="body" idx="1"/>
          </p:nvPr>
        </p:nvSpPr>
        <p:spPr>
          <a:xfrm>
            <a:off x="496956" y="1281535"/>
            <a:ext cx="8229600" cy="5202390"/>
          </a:xfrm>
        </p:spPr>
        <p:txBody>
          <a:bodyPr>
            <a:noAutofit/>
          </a:bodyPr>
          <a:lstStyle/>
          <a:p>
            <a:r>
              <a:rPr lang="en-US" dirty="0" smtClean="0"/>
              <a:t>Prevent contact - prevent worker’s body or clothing from contacting hazardous moving parts.</a:t>
            </a:r>
          </a:p>
          <a:p>
            <a:r>
              <a:rPr lang="en-US" dirty="0" smtClean="0"/>
              <a:t>Secure - firmly secured to machine and not easily removed.</a:t>
            </a:r>
          </a:p>
          <a:p>
            <a:r>
              <a:rPr lang="en-US" dirty="0" smtClean="0"/>
              <a:t>Protect from falling objects - ensure that no objects can fall into moving parts.</a:t>
            </a:r>
          </a:p>
          <a:p>
            <a:r>
              <a:rPr lang="en-US" dirty="0" smtClean="0"/>
              <a:t>Create no new hazards - must not have shear points, jagged edges or unfinished surfaces.</a:t>
            </a:r>
          </a:p>
          <a:p>
            <a:r>
              <a:rPr lang="en-US" dirty="0" smtClean="0"/>
              <a:t>Create no interference - must not prevent worker from performing the job quickly and comfortably.</a:t>
            </a:r>
          </a:p>
          <a:p>
            <a:r>
              <a:rPr lang="en-US" dirty="0" smtClean="0"/>
              <a:t>Allow safe lubrication - if possible, be able to lubricate the machine without removing the safeguards.</a:t>
            </a:r>
            <a:endParaRPr lang="en-US" dirty="0"/>
          </a:p>
        </p:txBody>
      </p:sp>
    </p:spTree>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026"/>
          <p:cNvSpPr>
            <a:spLocks noGrp="1" noChangeArrowheads="1"/>
          </p:cNvSpPr>
          <p:nvPr>
            <p:ph type="title"/>
          </p:nvPr>
        </p:nvSpPr>
        <p:spPr/>
        <p:txBody>
          <a:bodyPr/>
          <a:lstStyle/>
          <a:p>
            <a:r>
              <a:rPr lang="en-US" dirty="0" smtClean="0"/>
              <a:t>Methods of Machine Safeguarding</a:t>
            </a:r>
            <a:endParaRPr lang="en-US" dirty="0"/>
          </a:p>
        </p:txBody>
      </p:sp>
      <p:sp>
        <p:nvSpPr>
          <p:cNvPr id="91139" name="Rectangle 1027"/>
          <p:cNvSpPr>
            <a:spLocks noGrp="1" noChangeArrowheads="1"/>
          </p:cNvSpPr>
          <p:nvPr>
            <p:ph type="body" sz="half" idx="1"/>
          </p:nvPr>
        </p:nvSpPr>
        <p:spPr>
          <a:xfrm>
            <a:off x="457200" y="1239970"/>
            <a:ext cx="4433454" cy="5576465"/>
          </a:xfrm>
        </p:spPr>
        <p:txBody>
          <a:bodyPr>
            <a:noAutofit/>
          </a:bodyPr>
          <a:lstStyle/>
          <a:p>
            <a:r>
              <a:rPr lang="en-US" sz="1800" dirty="0" smtClean="0"/>
              <a:t>Guards</a:t>
            </a:r>
          </a:p>
          <a:p>
            <a:pPr lvl="1"/>
            <a:r>
              <a:rPr lang="en-US" sz="1800" dirty="0" smtClean="0"/>
              <a:t>Fixed</a:t>
            </a:r>
          </a:p>
          <a:p>
            <a:pPr lvl="1"/>
            <a:r>
              <a:rPr lang="en-US" sz="1800" dirty="0" smtClean="0"/>
              <a:t>Interlocked</a:t>
            </a:r>
          </a:p>
          <a:p>
            <a:pPr lvl="1"/>
            <a:r>
              <a:rPr lang="en-US" sz="1800" dirty="0" smtClean="0"/>
              <a:t>Adjustable</a:t>
            </a:r>
          </a:p>
          <a:p>
            <a:pPr lvl="1"/>
            <a:r>
              <a:rPr lang="en-US" sz="1800" dirty="0" smtClean="0"/>
              <a:t>Self-adjusting</a:t>
            </a:r>
          </a:p>
          <a:p>
            <a:r>
              <a:rPr lang="en-US" sz="1800" dirty="0" smtClean="0"/>
              <a:t>Devices</a:t>
            </a:r>
          </a:p>
          <a:p>
            <a:pPr lvl="1"/>
            <a:r>
              <a:rPr lang="en-US" sz="1800" dirty="0" smtClean="0"/>
              <a:t>Presence sensing</a:t>
            </a:r>
          </a:p>
          <a:p>
            <a:pPr lvl="1"/>
            <a:r>
              <a:rPr lang="en-US" sz="1800" dirty="0" smtClean="0"/>
              <a:t>Pullback</a:t>
            </a:r>
          </a:p>
          <a:p>
            <a:pPr lvl="1"/>
            <a:r>
              <a:rPr lang="en-US" sz="1800" dirty="0" smtClean="0"/>
              <a:t>Restraint</a:t>
            </a:r>
          </a:p>
          <a:p>
            <a:pPr lvl="1"/>
            <a:r>
              <a:rPr lang="en-US" sz="1800" dirty="0" smtClean="0"/>
              <a:t>Safety controls (tripwire cable, two-hand control, etc.)</a:t>
            </a:r>
          </a:p>
          <a:p>
            <a:pPr lvl="1"/>
            <a:r>
              <a:rPr lang="en-US" sz="1800" dirty="0" smtClean="0"/>
              <a:t>Gates</a:t>
            </a:r>
            <a:endParaRPr lang="en-US" sz="1800" dirty="0"/>
          </a:p>
        </p:txBody>
      </p:sp>
      <p:sp>
        <p:nvSpPr>
          <p:cNvPr id="91140" name="Rectangle 1028"/>
          <p:cNvSpPr>
            <a:spLocks noGrp="1" noChangeArrowheads="1"/>
          </p:cNvSpPr>
          <p:nvPr>
            <p:ph type="body" sz="half" idx="2"/>
          </p:nvPr>
        </p:nvSpPr>
        <p:spPr>
          <a:xfrm>
            <a:off x="4890654" y="1267680"/>
            <a:ext cx="3796145" cy="4525963"/>
          </a:xfrm>
        </p:spPr>
        <p:txBody>
          <a:bodyPr>
            <a:noAutofit/>
          </a:bodyPr>
          <a:lstStyle/>
          <a:p>
            <a:r>
              <a:rPr lang="en-US" sz="1800" dirty="0" smtClean="0"/>
              <a:t>Location/distance</a:t>
            </a:r>
          </a:p>
          <a:p>
            <a:r>
              <a:rPr lang="en-US" sz="1800" dirty="0" smtClean="0"/>
              <a:t>Feeding and ejection methods</a:t>
            </a:r>
          </a:p>
          <a:p>
            <a:pPr lvl="1"/>
            <a:r>
              <a:rPr lang="en-US" sz="1800" dirty="0" smtClean="0"/>
              <a:t>Automatic and/or semi-automatic feed and ejection</a:t>
            </a:r>
          </a:p>
          <a:p>
            <a:pPr lvl="1"/>
            <a:r>
              <a:rPr lang="en-US" sz="1800" dirty="0" smtClean="0"/>
              <a:t>Robots</a:t>
            </a:r>
          </a:p>
          <a:p>
            <a:r>
              <a:rPr lang="en-US" sz="1800" dirty="0" smtClean="0"/>
              <a:t>Miscellaneous aids</a:t>
            </a:r>
          </a:p>
          <a:p>
            <a:pPr lvl="1"/>
            <a:r>
              <a:rPr lang="en-US" sz="1800" dirty="0" smtClean="0"/>
              <a:t>Awareness barriers</a:t>
            </a:r>
          </a:p>
          <a:p>
            <a:pPr lvl="1"/>
            <a:r>
              <a:rPr lang="en-US" sz="1800" dirty="0" smtClean="0"/>
              <a:t>Protective shields</a:t>
            </a:r>
          </a:p>
          <a:p>
            <a:pPr lvl="1"/>
            <a:r>
              <a:rPr lang="en-US" sz="1800" dirty="0" smtClean="0"/>
              <a:t>Hand-feeding tools</a:t>
            </a:r>
            <a:endParaRPr lang="en-US" sz="1800" dirty="0"/>
          </a:p>
        </p:txBody>
      </p:sp>
    </p:spTree>
  </p:cSld>
  <p:clrMapOvr>
    <a:masterClrMapping/>
  </p:clrMapOvr>
  <p:transition spd="slow">
    <p:cove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TotalTime>
  <Words>2484</Words>
  <Application>Microsoft Office PowerPoint</Application>
  <PresentationFormat>On-screen Show (4:3)</PresentationFormat>
  <Paragraphs>227</Paragraphs>
  <Slides>32</Slides>
  <Notes>31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Office Theme</vt:lpstr>
      <vt:lpstr>Adobe Photoshop Image</vt:lpstr>
      <vt:lpstr>Machine guarding</vt:lpstr>
      <vt:lpstr>Introduction</vt:lpstr>
      <vt:lpstr>Causes of Machine Accidents</vt:lpstr>
      <vt:lpstr>Where Mechanical Hazards Occur</vt:lpstr>
      <vt:lpstr>Point of Operation</vt:lpstr>
      <vt:lpstr>Rotating Parts</vt:lpstr>
      <vt:lpstr>In-Running Nip Points</vt:lpstr>
      <vt:lpstr>Requirements for Safeguards</vt:lpstr>
      <vt:lpstr>Methods of Machine Safeguarding</vt:lpstr>
      <vt:lpstr>Fixed Guard</vt:lpstr>
      <vt:lpstr>Interlocked Guard</vt:lpstr>
      <vt:lpstr>Adjustable Guard</vt:lpstr>
      <vt:lpstr>Self-Adjusting Guard</vt:lpstr>
      <vt:lpstr>Pullback Device</vt:lpstr>
      <vt:lpstr>Pullback Device (cont’d)</vt:lpstr>
      <vt:lpstr>Restraint Device</vt:lpstr>
      <vt:lpstr>Safety Tripwire Cables</vt:lpstr>
      <vt:lpstr>Two-Hand Control</vt:lpstr>
      <vt:lpstr>Gate</vt:lpstr>
      <vt:lpstr>Safeguarding by Location/Distance</vt:lpstr>
      <vt:lpstr>Automatic Feed (shown on power press)</vt:lpstr>
      <vt:lpstr>Robots</vt:lpstr>
      <vt:lpstr>Protective Shields</vt:lpstr>
      <vt:lpstr>Holding Tools</vt:lpstr>
      <vt:lpstr>Slide 25</vt:lpstr>
      <vt:lpstr>Guarding Fan Blades</vt:lpstr>
      <vt:lpstr>Abrasive Wheel Machinery</vt:lpstr>
      <vt:lpstr>Abrasive Wheel Machinery</vt:lpstr>
      <vt:lpstr>Power-Transmission Apparatus</vt:lpstr>
      <vt:lpstr>Machine Safety Responsibilities</vt:lpstr>
      <vt:lpstr>Training </vt:lpstr>
      <vt:lpstr>Summary</vt:lpstr>
    </vt:vector>
  </TitlesOfParts>
  <Company>University of Miami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Natalizio</dc:creator>
  <cp:lastModifiedBy>HNI</cp:lastModifiedBy>
  <cp:revision>23</cp:revision>
  <dcterms:created xsi:type="dcterms:W3CDTF">2011-07-26T19:15:39Z</dcterms:created>
  <dcterms:modified xsi:type="dcterms:W3CDTF">2011-11-01T19:34:07Z</dcterms:modified>
</cp:coreProperties>
</file>