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81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OSHA Inspections - How to Prepare and Handle Them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38516"/>
            <a:ext cx="7772400" cy="3018971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We have gone from building fatalities into the cost of constructing buildings To hundreds of thousands of hours worked without a lost time accident!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791047" y="5148730"/>
            <a:ext cx="14045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WHY?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599" y="2130425"/>
            <a:ext cx="891177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best Way to Prepare for an OSHA inspection?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528421" y="1412869"/>
            <a:ext cx="679767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Right!</a:t>
            </a:r>
          </a:p>
          <a:p>
            <a:endParaRPr lang="en-US" sz="32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				</a:t>
            </a:r>
          </a:p>
          <a:p>
            <a:r>
              <a:rPr lang="en-US" sz="32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			Be in compliance!</a:t>
            </a:r>
          </a:p>
        </p:txBody>
      </p:sp>
      <p:pic>
        <p:nvPicPr>
          <p:cNvPr id="35843" name="Picture 3" descr="C:\Program Files\Common Files\Microsoft Shared\Clipart\cagcat50\PE01496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925284"/>
            <a:ext cx="2922588" cy="3468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Have a Plan!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Written procedure:</a:t>
            </a:r>
          </a:p>
          <a:p>
            <a:pPr lvl="1"/>
            <a:r>
              <a:rPr lang="en-US" dirty="0" smtClean="0"/>
              <a:t>Actions taken, personnel to be notified,  credentials, sign in, orientation etc.</a:t>
            </a:r>
          </a:p>
          <a:p>
            <a:pPr lvl="1"/>
            <a:r>
              <a:rPr lang="en-US" dirty="0" smtClean="0"/>
              <a:t>All locations should have this document.</a:t>
            </a:r>
          </a:p>
          <a:p>
            <a:pPr lvl="1"/>
            <a:r>
              <a:rPr lang="en-US" dirty="0" smtClean="0"/>
              <a:t>Place it on the company intranet.</a:t>
            </a:r>
          </a:p>
          <a:p>
            <a:pPr lvl="1"/>
            <a:r>
              <a:rPr lang="en-US" dirty="0" smtClean="0"/>
              <a:t>What does your  Jobsite look like?  First impressions are lasting.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Interaction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 29 CFR 1903.7(a) request:</a:t>
            </a:r>
          </a:p>
          <a:p>
            <a:pPr lvl="1"/>
            <a:r>
              <a:rPr lang="en-US" dirty="0" smtClean="0"/>
              <a:t>The inspectors I.D. # and record this.</a:t>
            </a:r>
          </a:p>
          <a:p>
            <a:pPr lvl="1"/>
            <a:r>
              <a:rPr lang="en-US" dirty="0" smtClean="0"/>
              <a:t>Name and address of area director.</a:t>
            </a:r>
          </a:p>
          <a:p>
            <a:pPr lvl="1"/>
            <a:r>
              <a:rPr lang="en-US" dirty="0" smtClean="0"/>
              <a:t>Nature of the inspection: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Complaint, random, planned, program, referral etc.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Now you have a choice to make.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Decision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 them in or get a warrant?</a:t>
            </a:r>
          </a:p>
          <a:p>
            <a:r>
              <a:rPr lang="en-US" dirty="0" smtClean="0"/>
              <a:t>Pros and cons?    </a:t>
            </a:r>
            <a:endParaRPr lang="en-US" dirty="0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375525" y="5222875"/>
            <a:ext cx="1387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55060"/>
            <a:ext cx="8229600" cy="4582883"/>
          </a:xfrm>
        </p:spPr>
        <p:txBody>
          <a:bodyPr>
            <a:noAutofit/>
          </a:bodyPr>
          <a:lstStyle/>
          <a:p>
            <a:r>
              <a:rPr lang="en-US" dirty="0" smtClean="0"/>
              <a:t>Random:  </a:t>
            </a:r>
          </a:p>
          <a:p>
            <a:pPr lvl="1"/>
            <a:r>
              <a:rPr lang="en-US" dirty="0" smtClean="0"/>
              <a:t>What is the extent?  </a:t>
            </a:r>
          </a:p>
          <a:p>
            <a:pPr lvl="1"/>
            <a:r>
              <a:rPr lang="en-US" dirty="0" smtClean="0"/>
              <a:t>Is it focused on a specific process or area?  </a:t>
            </a:r>
          </a:p>
          <a:p>
            <a:pPr lvl="1"/>
            <a:r>
              <a:rPr lang="en-US" dirty="0" smtClean="0"/>
              <a:t>IH?  </a:t>
            </a:r>
          </a:p>
          <a:p>
            <a:pPr lvl="1"/>
            <a:r>
              <a:rPr lang="en-US" dirty="0" smtClean="0"/>
              <a:t>Records?</a:t>
            </a:r>
          </a:p>
          <a:p>
            <a:r>
              <a:rPr lang="en-US" dirty="0" smtClean="0"/>
              <a:t>Complaint:  </a:t>
            </a:r>
          </a:p>
          <a:p>
            <a:pPr lvl="1"/>
            <a:r>
              <a:rPr lang="en-US" dirty="0" smtClean="0"/>
              <a:t>If they are there, you can assume that there is a signed, valid complaint.  (fax would be sent if not signed)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 </a:t>
            </a:r>
            <a:r>
              <a:rPr lang="en-US" sz="2000" dirty="0" smtClean="0"/>
              <a:t>(Continued)</a:t>
            </a:r>
            <a:endParaRPr lang="en-US" sz="2000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87284"/>
            <a:ext cx="8229600" cy="3925957"/>
          </a:xfrm>
        </p:spPr>
        <p:txBody>
          <a:bodyPr/>
          <a:lstStyle/>
          <a:p>
            <a:r>
              <a:rPr lang="en-US" dirty="0" smtClean="0"/>
              <a:t>Referral:  </a:t>
            </a:r>
          </a:p>
          <a:p>
            <a:pPr lvl="1"/>
            <a:r>
              <a:rPr lang="en-US" dirty="0" smtClean="0"/>
              <a:t>Usually, a specific area.</a:t>
            </a:r>
          </a:p>
          <a:p>
            <a:r>
              <a:rPr lang="en-US" dirty="0" smtClean="0"/>
              <a:t>Programmed/planned/follow-up: </a:t>
            </a:r>
          </a:p>
          <a:p>
            <a:pPr lvl="1"/>
            <a:r>
              <a:rPr lang="en-US" dirty="0" smtClean="0"/>
              <a:t>Usually specific.</a:t>
            </a:r>
          </a:p>
          <a:p>
            <a:r>
              <a:rPr lang="en-US" dirty="0" smtClean="0"/>
              <a:t>Wall to walls are usually reserved for the willful repeats and the bad actors!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012" y="1542144"/>
            <a:ext cx="8229600" cy="3925957"/>
          </a:xfrm>
        </p:spPr>
        <p:txBody>
          <a:bodyPr/>
          <a:lstStyle/>
          <a:p>
            <a:r>
              <a:rPr lang="en-US" dirty="0" smtClean="0"/>
              <a:t>Opening conference and Records check.</a:t>
            </a:r>
          </a:p>
          <a:p>
            <a:r>
              <a:rPr lang="en-US" dirty="0" smtClean="0"/>
              <a:t>Programs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Documentations</a:t>
            </a:r>
          </a:p>
          <a:p>
            <a:r>
              <a:rPr lang="en-US" dirty="0" smtClean="0"/>
              <a:t>Inspections/Walk through </a:t>
            </a:r>
          </a:p>
          <a:p>
            <a:r>
              <a:rPr lang="en-US" dirty="0" smtClean="0"/>
              <a:t>Interviews</a:t>
            </a:r>
          </a:p>
          <a:p>
            <a:r>
              <a:rPr lang="en-US" dirty="0" smtClean="0"/>
              <a:t>Closing conference</a:t>
            </a:r>
          </a:p>
          <a:p>
            <a:r>
              <a:rPr lang="en-US" dirty="0" smtClean="0"/>
              <a:t>Love Letter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Attitude Counts!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Been involved with 100’s of inspections.</a:t>
            </a:r>
          </a:p>
          <a:p>
            <a:r>
              <a:rPr lang="en-US" dirty="0" smtClean="0"/>
              <a:t>Push/Push back.</a:t>
            </a:r>
          </a:p>
          <a:p>
            <a:r>
              <a:rPr lang="en-US" dirty="0" smtClean="0"/>
              <a:t>Correct on the spot.</a:t>
            </a:r>
          </a:p>
          <a:p>
            <a:r>
              <a:rPr lang="en-US" dirty="0" smtClean="0"/>
              <a:t>Send proof of correction ASAP.</a:t>
            </a:r>
          </a:p>
          <a:p>
            <a:r>
              <a:rPr lang="en-US" dirty="0" smtClean="0"/>
              <a:t>Communicate</a:t>
            </a:r>
          </a:p>
          <a:p>
            <a:r>
              <a:rPr lang="en-US" dirty="0" smtClean="0"/>
              <a:t>Ask questions.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was safety like </a:t>
            </a:r>
            <a:br>
              <a:rPr lang="en-US" sz="3600" dirty="0" smtClean="0"/>
            </a:br>
            <a:r>
              <a:rPr lang="en-US" sz="3600" dirty="0" smtClean="0"/>
              <a:t>before OSHA?</a:t>
            </a: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the Citation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 everything ASAP.</a:t>
            </a:r>
          </a:p>
          <a:p>
            <a:r>
              <a:rPr lang="en-US" dirty="0" smtClean="0"/>
              <a:t>Take Photos.</a:t>
            </a:r>
          </a:p>
          <a:p>
            <a:r>
              <a:rPr lang="en-US" dirty="0" smtClean="0"/>
              <a:t>Request An Informal Conference.</a:t>
            </a:r>
          </a:p>
          <a:p>
            <a:r>
              <a:rPr lang="en-US" dirty="0" smtClean="0"/>
              <a:t>Plead your case (citation reductions).</a:t>
            </a:r>
          </a:p>
          <a:p>
            <a:r>
              <a:rPr lang="en-US" dirty="0" smtClean="0"/>
              <a:t>Appeal (may need legal council).</a:t>
            </a:r>
          </a:p>
          <a:p>
            <a:r>
              <a:rPr lang="en-US" dirty="0" smtClean="0"/>
              <a:t>Maintain compliance.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Follow-Up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OSHA may return to verify compliance!</a:t>
            </a:r>
          </a:p>
          <a:p>
            <a:r>
              <a:rPr lang="en-US" dirty="0" smtClean="0"/>
              <a:t>Repeat violations can be costly!</a:t>
            </a:r>
          </a:p>
          <a:p>
            <a:r>
              <a:rPr lang="en-US" dirty="0" smtClean="0"/>
              <a:t>Walk the talk.</a:t>
            </a:r>
          </a:p>
          <a:p>
            <a:r>
              <a:rPr lang="en-US" dirty="0" smtClean="0"/>
              <a:t>Employee enforcement.</a:t>
            </a:r>
          </a:p>
          <a:p>
            <a:r>
              <a:rPr lang="en-US" dirty="0" smtClean="0"/>
              <a:t>Outside resources.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Closing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Master the basics.</a:t>
            </a:r>
          </a:p>
          <a:p>
            <a:r>
              <a:rPr lang="en-US" dirty="0" smtClean="0"/>
              <a:t>Keep meticulous records.</a:t>
            </a:r>
          </a:p>
          <a:p>
            <a:r>
              <a:rPr lang="en-US" dirty="0" smtClean="0"/>
              <a:t>Know your data.</a:t>
            </a:r>
          </a:p>
          <a:p>
            <a:r>
              <a:rPr lang="en-US" dirty="0" smtClean="0"/>
              <a:t>Hold regular employee training/sign offs.</a:t>
            </a:r>
          </a:p>
          <a:p>
            <a:r>
              <a:rPr lang="en-US" dirty="0" smtClean="0"/>
              <a:t>Regular inspections/corrections.</a:t>
            </a:r>
          </a:p>
          <a:p>
            <a:r>
              <a:rPr lang="en-US" dirty="0" smtClean="0"/>
              <a:t>Have a plan!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nts and Settings\boyerd\Desktop\Construction\Empire State Bld\ed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4582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Documents and Settings\boyerd\Desktop\Construction\Empire State Bld\connect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4582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Documents and Settings\boyerd\Desktop\Construction\Empire State Bld\hang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4582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 very early 1970 </a:t>
            </a:r>
            <a:br>
              <a:rPr lang="en-US" sz="3600" dirty="0" smtClean="0"/>
            </a:br>
            <a:r>
              <a:rPr lang="en-US" sz="3600" dirty="0" smtClean="0"/>
              <a:t>OSHA is born…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owboy After Os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8458200" cy="5334000"/>
          </a:xfrm>
          <a:prstGeom prst="rect">
            <a:avLst/>
          </a:prstGeom>
          <a:noFill/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623703" y="6018213"/>
            <a:ext cx="32207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A11C"/>
                </a:solidFill>
                <a:latin typeface="Lucida Sans Unicode" pitchFamily="34" charset="0"/>
                <a:cs typeface="Lucida Sans Unicode" pitchFamily="34" charset="0"/>
              </a:rPr>
              <a:t>And the Humor Begins…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33400" y="1514481"/>
            <a:ext cx="788193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OSHA sets up temporary housing in your parking lot.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mutters, "This is unbelievable" each time he or she enters a different department.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OSHA calls in a professional film crew to document conditions in the plant. A reporter from "60 Minutes" tags along.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insists on wearing a moon suit supplied with a SCBA, while your employees work in jeans and tennis shoes.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Congressman you called for help won't return your call, but he does return your campaign contribution</a:t>
            </a: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endParaRPr lang="en-US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209800" y="1981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>
              <a:cs typeface="Times New Roman" pitchFamily="18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ten list of how you can tell if your osha inspection is going poorly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33400" y="1674135"/>
            <a:ext cx="788193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beings the opening conference with the following…"You have the right to remain silent"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asks you a specific question about a report in your files, but you haven't turned over any files.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knows each of your employees by their first name.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Compliance Officer is a former employee that you fired.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6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current OSHA secretary conducts the closing conference.</a:t>
            </a:r>
            <a:endParaRPr lang="en-US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209800" y="1981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>
              <a:cs typeface="Times New Roman" pitchFamily="18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ten list of how you can tell if your osha inspection is going poorly </a:t>
            </a:r>
            <a:r>
              <a:rPr lang="en-US" sz="2000" dirty="0" smtClean="0"/>
              <a:t>(Continued)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570</Words>
  <Application>Microsoft Macintosh PowerPoint</Application>
  <PresentationFormat>On-screen Show 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OSHA Inspections - How to Prepare and Handle Them</vt:lpstr>
      <vt:lpstr>What was safety like  before OSHA?</vt:lpstr>
      <vt:lpstr>Slide 3</vt:lpstr>
      <vt:lpstr>Slide 4</vt:lpstr>
      <vt:lpstr>Slide 5</vt:lpstr>
      <vt:lpstr>In very early 1970  OSHA is born…</vt:lpstr>
      <vt:lpstr>Slide 7</vt:lpstr>
      <vt:lpstr>Top ten list of how you can tell if your osha inspection is going poorly</vt:lpstr>
      <vt:lpstr>Top ten list of how you can tell if your osha inspection is going poorly (Continued)</vt:lpstr>
      <vt:lpstr>  We have gone from building fatalities into the cost of constructing buildings To hundreds of thousands of hours worked without a lost time accident!  </vt:lpstr>
      <vt:lpstr>What is the best Way to Prepare for an OSHA inspection?</vt:lpstr>
      <vt:lpstr>Slide 12</vt:lpstr>
      <vt:lpstr>Have a Plan!</vt:lpstr>
      <vt:lpstr>The Interaction</vt:lpstr>
      <vt:lpstr>Your Decision</vt:lpstr>
      <vt:lpstr>The Scope</vt:lpstr>
      <vt:lpstr>The Scope (Continued)</vt:lpstr>
      <vt:lpstr>The Process</vt:lpstr>
      <vt:lpstr>Your Attitude Counts!</vt:lpstr>
      <vt:lpstr>After the Citation</vt:lpstr>
      <vt:lpstr>The Follow-Up</vt:lpstr>
      <vt:lpstr>In Closing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24</cp:revision>
  <dcterms:created xsi:type="dcterms:W3CDTF">2011-07-26T19:15:39Z</dcterms:created>
  <dcterms:modified xsi:type="dcterms:W3CDTF">2011-09-13T20:39:53Z</dcterms:modified>
</cp:coreProperties>
</file>