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F6A11C"/>
    <a:srgbClr val="3569B2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B142A-6EC0-467F-A117-E59479066E05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2EDE3-0847-4C44-8A19-9549FBE85F9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1168EA-D6A4-4ECC-874D-7B8BF3DFA59D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158" y="4344107"/>
            <a:ext cx="5031685" cy="411307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4" tIns="45711" rIns="91424" bIns="45711"/>
          <a:lstStyle/>
          <a:p>
            <a:r>
              <a:rPr lang="en-US" dirty="0"/>
              <a:t>Follow the flowchart with handout</a:t>
            </a:r>
          </a:p>
          <a:p>
            <a:endParaRPr lang="en-US" dirty="0"/>
          </a:p>
          <a:p>
            <a:r>
              <a:rPr lang="en-US" dirty="0"/>
              <a:t>Specific cases refers to 1904.8 through 1904.11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68F8E8-1A4E-49E3-8BA0-D2D9D550850B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158" y="4344107"/>
            <a:ext cx="5031685" cy="411307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24" tIns="45711" rIns="91424" bIns="45711"/>
          <a:lstStyle/>
          <a:p>
            <a:r>
              <a:rPr lang="en-US" dirty="0"/>
              <a:t>Page 5946.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772400" cy="1206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30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F442ECA-6E9A-4613-8975-91FD8EE8C49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772400" cy="1206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30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10A2214-CE26-4A13-989A-5EA0EEC1BE9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5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Osha recordkeeping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2184" y="3281532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Revised Recordkeeping rule published in the Federal Register on January 19, 2001 </a:t>
            </a:r>
          </a:p>
          <a:p>
            <a:pPr algn="l"/>
            <a:r>
              <a:rPr lang="en-US" dirty="0" smtClean="0"/>
              <a:t>Affects 1.4 million establishments</a:t>
            </a:r>
          </a:p>
          <a:p>
            <a:pPr algn="l"/>
            <a:r>
              <a:rPr lang="en-US" dirty="0" smtClean="0"/>
              <a:t>Scheduled to become effective on January 1, 2002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Work-Related Exceptions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Adds additional exceptions to the definition of work relationship to limit recording of cases involving:</a:t>
            </a:r>
          </a:p>
          <a:p>
            <a:pPr lvl="1"/>
            <a:r>
              <a:rPr lang="en-US" dirty="0" smtClean="0"/>
              <a:t>The eating and drinking of food and beverages</a:t>
            </a:r>
          </a:p>
          <a:p>
            <a:pPr lvl="1"/>
            <a:r>
              <a:rPr lang="en-US" dirty="0" smtClean="0"/>
              <a:t>Common colds and flu</a:t>
            </a:r>
          </a:p>
          <a:p>
            <a:pPr lvl="1"/>
            <a:r>
              <a:rPr lang="en-US" dirty="0" smtClean="0"/>
              <a:t>Blood donations</a:t>
            </a:r>
          </a:p>
          <a:p>
            <a:pPr lvl="1"/>
            <a:r>
              <a:rPr lang="en-US" dirty="0" smtClean="0"/>
              <a:t>Exercise programs</a:t>
            </a:r>
          </a:p>
          <a:p>
            <a:pPr lvl="1"/>
            <a:r>
              <a:rPr lang="en-US" dirty="0" smtClean="0"/>
              <a:t>Mental illnesses </a:t>
            </a:r>
          </a:p>
          <a:p>
            <a:endParaRPr lang="en-US" dirty="0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02219" y="5021856"/>
            <a:ext cx="22294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1904.5(b)(2)</a:t>
            </a: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Recording Criteria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23224"/>
            <a:ext cx="8229600" cy="392595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Requires records to include any work-related injury or illness resulting in one of the following: </a:t>
            </a:r>
          </a:p>
          <a:p>
            <a:pPr lvl="1"/>
            <a:r>
              <a:rPr lang="en-US" dirty="0" smtClean="0"/>
              <a:t>Death </a:t>
            </a:r>
          </a:p>
          <a:p>
            <a:pPr lvl="1"/>
            <a:r>
              <a:rPr lang="en-US" dirty="0" smtClean="0"/>
              <a:t>Days away from work</a:t>
            </a:r>
          </a:p>
          <a:p>
            <a:pPr lvl="1"/>
            <a:r>
              <a:rPr lang="en-US" dirty="0" smtClean="0"/>
              <a:t>Restricted work or transfer to another job</a:t>
            </a:r>
          </a:p>
          <a:p>
            <a:pPr lvl="1"/>
            <a:r>
              <a:rPr lang="en-US" dirty="0" smtClean="0"/>
              <a:t>Medical treatment beyond first aid</a:t>
            </a:r>
          </a:p>
          <a:p>
            <a:pPr lvl="1"/>
            <a:r>
              <a:rPr lang="en-US" dirty="0" smtClean="0"/>
              <a:t>Loss of consciousness</a:t>
            </a:r>
          </a:p>
          <a:p>
            <a:pPr lvl="1"/>
            <a:r>
              <a:rPr lang="en-US" dirty="0" smtClean="0"/>
              <a:t>Diagnosis of a significant injury/illness by a physician or other licensed health care professional</a:t>
            </a:r>
          </a:p>
          <a:p>
            <a:endParaRPr lang="en-US" dirty="0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734962" y="5349181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1904.7(a)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Recording Criteria (continued)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Includes new definitions of medical treatment and first aid to simplify recording decisions.</a:t>
            </a:r>
          </a:p>
          <a:p>
            <a:r>
              <a:rPr lang="en-US" dirty="0" smtClean="0"/>
              <a:t>Clarifies the recording of “light duty” or restricted work cases.</a:t>
            </a:r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96956" y="3259394"/>
            <a:ext cx="22589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1904.7(b)(5)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Needle sticks</a:t>
            </a:r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1769" y="1600200"/>
            <a:ext cx="8269287" cy="2072148"/>
          </a:xfrm>
        </p:spPr>
        <p:txBody>
          <a:bodyPr/>
          <a:lstStyle/>
          <a:p>
            <a:r>
              <a:rPr lang="en-US" dirty="0" smtClean="0"/>
              <a:t>Requires employers to record all needle stick and sharps injuries involving contamination by another person’s blood or other potentially infectious material.</a:t>
            </a:r>
            <a:endParaRPr lang="en-US" dirty="0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1200" y="3272238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1904.8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Loss</a:t>
            </a: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Requires employers to record standard threshold shifts (STS) in employees’ hearing.</a:t>
            </a:r>
          </a:p>
          <a:p>
            <a:r>
              <a:rPr lang="en-US" dirty="0" smtClean="0"/>
              <a:t>Provides a separate column on the OSHA Form 300 to capture statistics on hearing loss.</a:t>
            </a:r>
            <a:endParaRPr lang="en-US" dirty="0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496955" y="4232776"/>
            <a:ext cx="7998115" cy="707886"/>
          </a:xfrm>
          <a:prstGeom prst="rect">
            <a:avLst/>
          </a:prstGeom>
          <a:noFill/>
          <a:ln w="412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***OSHA </a:t>
            </a:r>
            <a:r>
              <a:rPr lang="en-US" sz="2000" dirty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has delayed this provision and the separate hearing loss column on the OSHA forms until </a:t>
            </a:r>
            <a:r>
              <a:rPr lang="en-US" sz="2000" dirty="0" smtClean="0">
                <a:solidFill>
                  <a:srgbClr val="FF0000"/>
                </a:solidFill>
                <a:latin typeface="Lucida Sans Unicode" pitchFamily="34" charset="0"/>
                <a:cs typeface="Lucida Sans Unicode" pitchFamily="34" charset="0"/>
              </a:rPr>
              <a:t>1/1/2003.</a:t>
            </a:r>
            <a:endParaRPr lang="en-US" sz="2000" dirty="0">
              <a:solidFill>
                <a:srgbClr val="FF0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511704" y="3672348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1904.10</a:t>
            </a: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Musculoskeletal Disorders</a:t>
            </a:r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37973"/>
            <a:ext cx="8229600" cy="2971796"/>
          </a:xfrm>
        </p:spPr>
        <p:txBody>
          <a:bodyPr/>
          <a:lstStyle/>
          <a:p>
            <a:r>
              <a:rPr lang="en-US" dirty="0" smtClean="0"/>
              <a:t>Applies the same recording criteria to musculoskeletal disorders (MSDs) as to all other injuries and </a:t>
            </a:r>
            <a:r>
              <a:rPr lang="en-US" dirty="0" smtClean="0"/>
              <a:t>illnesses.</a:t>
            </a:r>
            <a:endParaRPr lang="en-US" dirty="0" smtClean="0"/>
          </a:p>
          <a:p>
            <a:r>
              <a:rPr lang="en-US" dirty="0" smtClean="0"/>
              <a:t>Employer retains flexibility to determine whether an event or exposure in the work environment caused or contributed to the </a:t>
            </a:r>
            <a:r>
              <a:rPr lang="en-US" dirty="0" smtClean="0"/>
              <a:t>MSD.</a:t>
            </a:r>
            <a:endParaRPr lang="en-US" dirty="0" smtClean="0"/>
          </a:p>
          <a:p>
            <a:r>
              <a:rPr lang="en-US" dirty="0" smtClean="0"/>
              <a:t>Forms include columns dedicated to MSD </a:t>
            </a:r>
            <a:r>
              <a:rPr lang="en-US" dirty="0" smtClean="0"/>
              <a:t>cases.</a:t>
            </a:r>
            <a:endParaRPr lang="en-US" dirty="0" smtClean="0"/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11704" y="5014437"/>
            <a:ext cx="8214852" cy="646331"/>
          </a:xfrm>
          <a:prstGeom prst="rect">
            <a:avLst/>
          </a:prstGeom>
          <a:noFill/>
          <a:ln w="412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SzPct val="80000"/>
            </a:pPr>
            <a:r>
              <a:rPr lang="en-US" sz="2000" dirty="0" smtClean="0">
                <a:solidFill>
                  <a:srgbClr val="FF0000"/>
                </a:solidFill>
                <a:latin typeface="Arial Unicode MS" pitchFamily="34" charset="-128"/>
              </a:rPr>
              <a:t>***OSHA </a:t>
            </a:r>
            <a:r>
              <a:rPr lang="en-US" sz="2000" dirty="0">
                <a:solidFill>
                  <a:srgbClr val="FF0000"/>
                </a:solidFill>
                <a:latin typeface="Arial Unicode MS" pitchFamily="34" charset="-128"/>
              </a:rPr>
              <a:t>has </a:t>
            </a:r>
            <a:r>
              <a:rPr lang="en-US" sz="2000" dirty="0">
                <a:solidFill>
                  <a:srgbClr val="FF0000"/>
                </a:solidFill>
                <a:latin typeface="Arial" charset="0"/>
              </a:rPr>
              <a:t>delayed the definition of an MSD and the separate MSD column on the OSHA forms until 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1/1/2003.</a:t>
            </a:r>
            <a:endParaRPr lang="en-US" sz="2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496956" y="4409769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1904.12</a:t>
            </a: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Tuberculosis</a:t>
            </a:r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45676" y="1600200"/>
            <a:ext cx="8277230" cy="2013155"/>
          </a:xfrm>
        </p:spPr>
        <p:txBody>
          <a:bodyPr/>
          <a:lstStyle/>
          <a:p>
            <a:r>
              <a:rPr lang="en-US" dirty="0" smtClean="0"/>
              <a:t>Includes separate provisions describing the recording criteria for cases involving the work-related transmission of tuberculosis or medical removal under OSHA </a:t>
            </a:r>
            <a:r>
              <a:rPr lang="en-US" dirty="0" smtClean="0"/>
              <a:t>standards.</a:t>
            </a:r>
            <a:endParaRPr lang="en-US" dirty="0"/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589920" y="3429998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1904.11</a:t>
            </a: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Counts</a:t>
            </a:r>
            <a:endParaRPr 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229600" cy="2013155"/>
          </a:xfrm>
        </p:spPr>
        <p:txBody>
          <a:bodyPr/>
          <a:lstStyle/>
          <a:p>
            <a:r>
              <a:rPr lang="en-US" dirty="0" smtClean="0"/>
              <a:t>Eliminates the term “lost workdays” and focuses on days away or days restricted or </a:t>
            </a:r>
            <a:r>
              <a:rPr lang="en-US" dirty="0" smtClean="0"/>
              <a:t>transferred.</a:t>
            </a:r>
            <a:endParaRPr lang="en-US" dirty="0" smtClean="0"/>
          </a:p>
          <a:p>
            <a:r>
              <a:rPr lang="en-US" dirty="0" smtClean="0"/>
              <a:t>Includes new rules for counting that rely on calendar days instead of </a:t>
            </a:r>
            <a:r>
              <a:rPr lang="en-US" dirty="0" smtClean="0"/>
              <a:t>workdays.</a:t>
            </a:r>
            <a:endParaRPr lang="en-US" dirty="0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526451" y="3805084"/>
            <a:ext cx="22904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1904.7(b)(3)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Involvement</a:t>
            </a: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647044" cy="3925957"/>
          </a:xfrm>
        </p:spPr>
        <p:txBody>
          <a:bodyPr/>
          <a:lstStyle/>
          <a:p>
            <a:r>
              <a:rPr lang="en-US" dirty="0" smtClean="0"/>
              <a:t>Requires employers to establish a procedure for employees to report injuries and illnesses and tell their employees how to </a:t>
            </a:r>
            <a:r>
              <a:rPr lang="en-US" dirty="0" smtClean="0"/>
              <a:t>report.</a:t>
            </a:r>
            <a:endParaRPr lang="en-US" dirty="0" smtClean="0"/>
          </a:p>
          <a:p>
            <a:r>
              <a:rPr lang="en-US" dirty="0" smtClean="0"/>
              <a:t>Employers are prohibited from discriminating against employees who do </a:t>
            </a:r>
            <a:r>
              <a:rPr lang="en-US" dirty="0" smtClean="0"/>
              <a:t>report.</a:t>
            </a:r>
            <a:endParaRPr lang="en-US" dirty="0" smtClean="0"/>
          </a:p>
          <a:p>
            <a:r>
              <a:rPr lang="en-US" dirty="0" smtClean="0"/>
              <a:t>Employee representatives will now have access to those parts of the OSHA 301 form relevant to workplace safety and </a:t>
            </a:r>
            <a:r>
              <a:rPr lang="en-US" dirty="0" smtClean="0"/>
              <a:t>health.</a:t>
            </a:r>
            <a:endParaRPr lang="en-US" dirty="0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96956" y="5159444"/>
            <a:ext cx="2231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1904.35 &amp; 36</a:t>
            </a: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Privacy</a:t>
            </a:r>
            <a:endParaRPr lang="en-US" dirty="0"/>
          </a:p>
        </p:txBody>
      </p:sp>
      <p:sp>
        <p:nvSpPr>
          <p:cNvPr id="552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96956" y="1555956"/>
            <a:ext cx="8229600" cy="392595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Prohibits employers from entering an individual’s name on Form 300 for certain types of </a:t>
            </a:r>
            <a:r>
              <a:rPr lang="en-US" dirty="0" smtClean="0"/>
              <a:t>injuries/illnesses. </a:t>
            </a:r>
            <a:endParaRPr lang="en-US" dirty="0" smtClean="0"/>
          </a:p>
          <a:p>
            <a:r>
              <a:rPr lang="en-US" dirty="0" smtClean="0"/>
              <a:t>Provides employers the right not to describe the nature of sensitive injuries where the employee’s identity would be </a:t>
            </a:r>
            <a:r>
              <a:rPr lang="en-US" dirty="0" smtClean="0"/>
              <a:t>known.</a:t>
            </a:r>
            <a:endParaRPr lang="en-US" dirty="0" smtClean="0"/>
          </a:p>
          <a:p>
            <a:r>
              <a:rPr lang="en-US" dirty="0" smtClean="0"/>
              <a:t>Gives employee representatives access only to the portion of Form 301 which contains no personal </a:t>
            </a:r>
            <a:r>
              <a:rPr lang="en-US" dirty="0" smtClean="0"/>
              <a:t>information.</a:t>
            </a:r>
            <a:endParaRPr lang="en-US" dirty="0" smtClean="0"/>
          </a:p>
          <a:p>
            <a:r>
              <a:rPr lang="en-US" dirty="0" smtClean="0"/>
              <a:t>Requires employers to remove employees’ names before providing the data to persons not provided access rights under the </a:t>
            </a:r>
            <a:r>
              <a:rPr lang="en-US" dirty="0" smtClean="0"/>
              <a:t>rule.</a:t>
            </a:r>
            <a:endParaRPr lang="en-US" dirty="0"/>
          </a:p>
        </p:txBody>
      </p:sp>
      <p:sp>
        <p:nvSpPr>
          <p:cNvPr id="55300" name="Text Box 1028"/>
          <p:cNvSpPr txBox="1">
            <a:spLocks noChangeArrowheads="1"/>
          </p:cNvSpPr>
          <p:nvPr/>
        </p:nvSpPr>
        <p:spPr bwMode="auto">
          <a:xfrm>
            <a:off x="498984" y="5481913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1904.29(b)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Changes include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Increases employee involvement.</a:t>
            </a:r>
          </a:p>
          <a:p>
            <a:r>
              <a:rPr lang="en-US" dirty="0" smtClean="0"/>
              <a:t>Creates simpler forms.</a:t>
            </a:r>
          </a:p>
          <a:p>
            <a:r>
              <a:rPr lang="en-US" dirty="0" smtClean="0"/>
              <a:t>Provides clearer regulatory requirements.</a:t>
            </a:r>
          </a:p>
          <a:p>
            <a:r>
              <a:rPr lang="en-US" dirty="0" smtClean="0"/>
              <a:t>Increases employers’ flexibility to use computers.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Summary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325950" cy="3925957"/>
          </a:xfrm>
        </p:spPr>
        <p:txBody>
          <a:bodyPr/>
          <a:lstStyle/>
          <a:p>
            <a:r>
              <a:rPr lang="en-US" dirty="0" smtClean="0"/>
              <a:t>Requires the annual summary to be posted for three months instead of </a:t>
            </a:r>
            <a:r>
              <a:rPr lang="en-US" dirty="0" smtClean="0"/>
              <a:t>one.</a:t>
            </a:r>
            <a:endParaRPr lang="en-US" dirty="0" smtClean="0"/>
          </a:p>
          <a:p>
            <a:r>
              <a:rPr lang="en-US" dirty="0" smtClean="0"/>
              <a:t>Requires certification of the summary by a company </a:t>
            </a:r>
            <a:r>
              <a:rPr lang="en-US" dirty="0" smtClean="0"/>
              <a:t>executive.</a:t>
            </a:r>
            <a:endParaRPr lang="en-US" dirty="0"/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2667000" y="4495800"/>
            <a:ext cx="838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" dirty="0"/>
          </a:p>
        </p:txBody>
      </p:sp>
      <p:pic>
        <p:nvPicPr>
          <p:cNvPr id="56332" name="Picture 12" descr="C:\DOC\REVISION\FINAL\detail\form 300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962400"/>
            <a:ext cx="2209800" cy="1401763"/>
          </a:xfrm>
          <a:prstGeom prst="rect">
            <a:avLst/>
          </a:prstGeom>
          <a:noFill/>
        </p:spPr>
      </p:pic>
      <p:pic>
        <p:nvPicPr>
          <p:cNvPr id="56334" name="Picture 14" descr="C:\DOC\REVISION\FINAL\detail\form 300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419600"/>
            <a:ext cx="2209800" cy="1401763"/>
          </a:xfrm>
          <a:prstGeom prst="rect">
            <a:avLst/>
          </a:prstGeom>
          <a:noFill/>
        </p:spPr>
      </p:pic>
      <p:pic>
        <p:nvPicPr>
          <p:cNvPr id="56335" name="Picture 15" descr="C:\DOC\REVISION\FINAL\detail\form 300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4876800"/>
            <a:ext cx="2209800" cy="1401763"/>
          </a:xfrm>
          <a:prstGeom prst="rect">
            <a:avLst/>
          </a:prstGeom>
          <a:noFill/>
        </p:spPr>
      </p:pic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511704" y="3303638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1904.32</a:t>
            </a:r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to OSHA</a:t>
            </a: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647044" cy="3925957"/>
          </a:xfrm>
        </p:spPr>
        <p:txBody>
          <a:bodyPr/>
          <a:lstStyle/>
          <a:p>
            <a:r>
              <a:rPr lang="en-US" dirty="0" smtClean="0"/>
              <a:t>Changes the reporting of fatalities and catastrophes to exclude some public transportation and motor vehicle </a:t>
            </a:r>
            <a:r>
              <a:rPr lang="en-US" dirty="0" smtClean="0"/>
              <a:t>accidents.</a:t>
            </a:r>
            <a:endParaRPr lang="en-US" dirty="0"/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496956" y="2861187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1904.39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Updates three recordkeeping forms:</a:t>
            </a:r>
          </a:p>
          <a:p>
            <a:pPr lvl="1"/>
            <a:r>
              <a:rPr lang="en-US" dirty="0" smtClean="0"/>
              <a:t>OSHA Form 300 – Log of Work-Related Injuries and Illnesses. </a:t>
            </a:r>
          </a:p>
          <a:p>
            <a:pPr lvl="1"/>
            <a:r>
              <a:rPr lang="en-US" dirty="0" smtClean="0"/>
              <a:t>OSHA Form 301 – Injury and Illness Incident Report. </a:t>
            </a:r>
          </a:p>
          <a:p>
            <a:pPr lvl="1"/>
            <a:r>
              <a:rPr lang="en-US" dirty="0" smtClean="0"/>
              <a:t>OSHA Form 300A – Summary of Work-Related Injuries and Illnesses.</a:t>
            </a:r>
            <a:endParaRPr lang="en-US" dirty="0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75960" y="4704735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1904.29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295044" y="6216444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OSHA Form 300</a:t>
            </a:r>
          </a:p>
        </p:txBody>
      </p:sp>
      <p:pic>
        <p:nvPicPr>
          <p:cNvPr id="8" name="Picture 2" descr="C:\DOC\REVISION\FINAL\detail\form 300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088" y="132733"/>
            <a:ext cx="8487697" cy="5972134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88494" y="6338887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OSHA Form 301</a:t>
            </a:r>
          </a:p>
        </p:txBody>
      </p:sp>
      <p:pic>
        <p:nvPicPr>
          <p:cNvPr id="8" name="Picture 2" descr="C:\DOC\REVISION\FINAL\detail\form 30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242" y="117990"/>
            <a:ext cx="8790035" cy="5999577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1026" descr="C:\DOC\REVISION\FINAL\detail\form 300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730" y="162234"/>
            <a:ext cx="8752246" cy="5898587"/>
          </a:xfrm>
          <a:prstGeom prst="rect">
            <a:avLst/>
          </a:prstGeom>
          <a:noFill/>
        </p:spPr>
      </p:pic>
      <p:sp>
        <p:nvSpPr>
          <p:cNvPr id="43011" name="Text Box 1027"/>
          <p:cNvSpPr txBox="1">
            <a:spLocks noChangeArrowheads="1"/>
          </p:cNvSpPr>
          <p:nvPr/>
        </p:nvSpPr>
        <p:spPr bwMode="auto">
          <a:xfrm>
            <a:off x="381072" y="61722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OSHA Form 300A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Criteria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Eliminates different criteria for recording work-related injuries and work-related illnesses.</a:t>
            </a:r>
          </a:p>
          <a:p>
            <a:r>
              <a:rPr lang="en-US" dirty="0" smtClean="0"/>
              <a:t>Former rule required employers to record all illnesses, regardless of severity.</a:t>
            </a:r>
            <a:endParaRPr lang="en-US" dirty="0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496956" y="3731342"/>
            <a:ext cx="1676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1904.4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Criteria Decision Tree</a:t>
            </a:r>
            <a:endParaRPr lang="en-US" dirty="0"/>
          </a:p>
        </p:txBody>
      </p:sp>
      <p:sp>
        <p:nvSpPr>
          <p:cNvPr id="63493" name="Text Box 1029"/>
          <p:cNvSpPr txBox="1">
            <a:spLocks noChangeArrowheads="1"/>
          </p:cNvSpPr>
          <p:nvPr/>
        </p:nvSpPr>
        <p:spPr bwMode="auto">
          <a:xfrm>
            <a:off x="307260" y="6408168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1904.4</a:t>
            </a:r>
          </a:p>
        </p:txBody>
      </p:sp>
      <p:pic>
        <p:nvPicPr>
          <p:cNvPr id="63494" name="Picture 1030" descr="C:\WINDOWS\Desktop\flow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884" y="1069260"/>
            <a:ext cx="8001000" cy="5192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Work-Relatedness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Cases are work-related if:</a:t>
            </a:r>
          </a:p>
          <a:p>
            <a:pPr lvl="1"/>
            <a:r>
              <a:rPr lang="en-US" dirty="0" smtClean="0"/>
              <a:t>An event or exposure in the work environment either caused or contributed to the resulting condition.</a:t>
            </a:r>
          </a:p>
          <a:p>
            <a:pPr lvl="1"/>
            <a:r>
              <a:rPr lang="en-US" dirty="0" smtClean="0"/>
              <a:t>An event or exposure in the work environment significantly aggravated a pre-existing injury or illness.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616976" y="4159045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1904.5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718</Words>
  <Application>Microsoft Office PowerPoint</Application>
  <PresentationFormat>On-screen Show (4:3)</PresentationFormat>
  <Paragraphs>95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Osha recordkeeping</vt:lpstr>
      <vt:lpstr>Rule Changes include</vt:lpstr>
      <vt:lpstr>Forms</vt:lpstr>
      <vt:lpstr>Slide 4</vt:lpstr>
      <vt:lpstr>Slide 5</vt:lpstr>
      <vt:lpstr>Slide 6</vt:lpstr>
      <vt:lpstr>Recording Criteria</vt:lpstr>
      <vt:lpstr>Recording Criteria Decision Tree</vt:lpstr>
      <vt:lpstr>Work-Relatedness</vt:lpstr>
      <vt:lpstr>Work-Related Exceptions</vt:lpstr>
      <vt:lpstr>General Recording Criteria</vt:lpstr>
      <vt:lpstr>General Recording Criteria (continued)</vt:lpstr>
      <vt:lpstr>Recording Needle sticks</vt:lpstr>
      <vt:lpstr>Hearing Loss</vt:lpstr>
      <vt:lpstr>Musculoskeletal Disorders</vt:lpstr>
      <vt:lpstr>Tuberculosis</vt:lpstr>
      <vt:lpstr>Day Counts</vt:lpstr>
      <vt:lpstr>Employee Involvement</vt:lpstr>
      <vt:lpstr>Employee Privacy</vt:lpstr>
      <vt:lpstr>Annual Summary</vt:lpstr>
      <vt:lpstr>Reporting to OSHA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29</cp:revision>
  <dcterms:created xsi:type="dcterms:W3CDTF">2011-07-26T19:15:39Z</dcterms:created>
  <dcterms:modified xsi:type="dcterms:W3CDTF">2011-11-14T16:55:31Z</dcterms:modified>
</cp:coreProperties>
</file>