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26B"/>
    <a:srgbClr val="F6A11C"/>
    <a:srgbClr val="3569B2"/>
    <a:srgbClr val="350F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1DC7E-49D6-4755-A75B-DDD558FEEF7B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4A75-4024-4B72-928F-5F88565182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FD333-F88D-43CD-9719-48321B4A0E1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“These are the topics that WISHA says we must cover in training our employees who use fall protection.”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165CF-CC58-4F24-B8D6-7D27B302446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 Knots are not prohibited, but they must not reduce the strength of the rope below 5000 pounds.”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14056-286A-4A52-9371-F0F36C6A139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“Snap hooks must also have minimum breaking strength of 5000 pounds.”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A65D7-7599-48CA-8F10-D12E0A1D0DA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 Don’t attach to hoist unless you are using the hoist to gain access to the roof.”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5F2CE-D13B-479A-90D3-3B4286FF376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[Inspection of employees’ personal fall arrest equipment can be done here.]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4099F-CD11-4ABA-8D93-DF3C0B8A434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9EAEB-17D0-4287-8D1D-E02955315380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51867-EA0A-4B6A-8E33-E66F2A22D6FA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[Calling 911 in some areas does not ensure prompt rescue since some 911 responders are not equipped or trained to rescue an injured worker suspended from a building.]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7E253-8CB2-4D68-952D-A399E46DDBED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[You can show an example of a fall protection plan from previous jobs here.]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B8CDF-FB7B-45D5-BB4F-359BF9F3B79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“New York City in the 1930’s.  Is there a net down there somewhere?”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6FB6C-344C-480A-A0EC-62EA8A710A3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5D483-BE89-443B-96C1-6D534D818F0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25232-DF05-45FA-9128-8AF1D7F85C8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7A187-98FB-4414-AD4E-D2C8D3D345D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 A fall  with a waist belt on will usually cause internal injuries. A heavy person will probably tip over and fall head-first out of the waist belt in a fall.”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F4729-912C-492A-90EB-7CA1404C63A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“Some lanyards are self-retracting.”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1A12B-641A-43A5-A904-62143F6EF0C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 5000 pounds is the weight of a mid-size pickup truck.  When you install an anchor or decide to use an existing one, keep in mind that that anchor must hold the equivalent of a pickup truck.  Eyebolts are not recommended since they can pull out too easily under high forces.”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C2DD8-F707-4984-A3A6-8974B99EF5D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“This kind of anchor can be used on trusses, provide the conditions mentioned are met. This picture shows a double half-hitch or round turn which reduces the strength of the rope by 30-35%.”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1942A-EA60-4637-9E7A-1D946DF14E7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 This chart shows the breaking strength in pounds of different kinds of life-line rope.”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cap="all" baseline="0">
                <a:solidFill>
                  <a:srgbClr val="3569B2"/>
                </a:solidFill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72278" y="662609"/>
            <a:ext cx="3445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956" y="168622"/>
            <a:ext cx="8325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956" y="1600200"/>
            <a:ext cx="8229600" cy="392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57943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6A11C"/>
              </a:buClr>
              <a:buFont typeface="Wingdings" pitchFamily="2" charset="2"/>
              <a:buChar char="q"/>
            </a:pPr>
            <a:endParaRPr lang="en-US" sz="2400" dirty="0">
              <a:latin typeface="Lucida Sans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78982" y="6075553"/>
            <a:ext cx="3621013" cy="650559"/>
            <a:chOff x="2925072" y="484059"/>
            <a:chExt cx="3621013" cy="867412"/>
          </a:xfrm>
        </p:grpSpPr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2925072" y="792328"/>
              <a:ext cx="3621013" cy="5155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3569B2"/>
                  </a:solidFill>
                  <a:effectLst/>
                  <a:uLnTx/>
                  <a:uFillTx/>
                  <a:latin typeface="BlairMdITC TT-Medium"/>
                  <a:ea typeface="+mn-ea"/>
                  <a:cs typeface="BlairMdITC TT-Medium"/>
                </a:rPr>
                <a:t>Safety</a:t>
              </a:r>
              <a:r>
                <a:rPr kumimoji="0" 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3569B2"/>
                  </a:solidFill>
                  <a:effectLst/>
                  <a:uLnTx/>
                  <a:uFillTx/>
                  <a:latin typeface="BlairMdITC TT-Medium"/>
                  <a:ea typeface="+mn-ea"/>
                  <a:cs typeface="BlairMdITC TT-Medium"/>
                </a:rPr>
                <a:t>on</a:t>
              </a:r>
              <a:r>
                <a:rPr kumimoji="0" lang="en-US" sz="36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3569B2"/>
                  </a:solidFill>
                  <a:effectLst/>
                  <a:uLnTx/>
                  <a:uFillTx/>
                  <a:latin typeface="BlairMdITC TT-Medium"/>
                  <a:ea typeface="+mn-ea"/>
                  <a:cs typeface="BlairMdITC TT-Medium"/>
                </a:rPr>
                <a:t>Call</a:t>
              </a:r>
              <a:endPara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3569B2"/>
                </a:solidFill>
                <a:effectLst/>
                <a:uLnTx/>
                <a:uFillTx/>
                <a:latin typeface="BlairMdITC TT-Medium"/>
                <a:ea typeface="+mn-ea"/>
                <a:cs typeface="BlairMdITC TT-Medium"/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5489586" y="539239"/>
              <a:ext cx="867412" cy="757052"/>
            </a:xfrm>
            <a:prstGeom prst="rtTriangle">
              <a:avLst/>
            </a:prstGeom>
            <a:solidFill>
              <a:srgbClr val="F6A1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Content Placeholder 5" descr="HNI_CMYK_DOT.png"/>
          <p:cNvPicPr>
            <a:picLocks noChangeAspect="1"/>
          </p:cNvPicPr>
          <p:nvPr userDrawn="1"/>
        </p:nvPicPr>
        <p:blipFill>
          <a:blip r:embed="rId13"/>
          <a:srcRect l="-20459" r="-20459"/>
          <a:stretch>
            <a:fillRect/>
          </a:stretch>
        </p:blipFill>
        <p:spPr bwMode="auto">
          <a:xfrm>
            <a:off x="190500" y="677863"/>
            <a:ext cx="3127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Font typeface="Wingdings" pitchFamily="2" charset="2"/>
        <a:buNone/>
        <a:defRPr sz="2400" b="1" kern="1200" cap="all" baseline="0">
          <a:solidFill>
            <a:srgbClr val="3569B2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•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–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•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–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»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Lucida Sans" pitchFamily="34" charset="0"/>
              </a:rPr>
              <a:t>Roofing fall protection</a:t>
            </a:r>
            <a:endParaRPr lang="en-US" b="1" dirty="0"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Knots and Anchor Points</a:t>
            </a:r>
            <a:endParaRPr lang="en-US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44200" y="1568596"/>
            <a:ext cx="411628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A knot can be used to secure a lifeline to an anchor point </a:t>
            </a:r>
            <a:r>
              <a:rPr lang="en-US" sz="2000" u="sng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only</a:t>
            </a: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when:</a:t>
            </a:r>
          </a:p>
          <a:p>
            <a:pPr marL="693738" lvl="1" indent="-236538">
              <a:spcBef>
                <a:spcPct val="50000"/>
              </a:spcBef>
              <a:buFont typeface="Lucida Sans Unicode" pitchFamily="34" charset="0"/>
              <a:buChar char="₋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You know the breaking strength of the lifeline.</a:t>
            </a:r>
          </a:p>
          <a:p>
            <a:pPr marL="693738" lvl="1" indent="-236538">
              <a:spcBef>
                <a:spcPct val="50000"/>
              </a:spcBef>
              <a:buFont typeface="Lucida Sans Unicode" pitchFamily="34" charset="0"/>
              <a:buChar char="₋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The knot does not decrease the strength of the lifeline below 5000 lbs.</a:t>
            </a:r>
          </a:p>
        </p:txBody>
      </p:sp>
      <p:pic>
        <p:nvPicPr>
          <p:cNvPr id="90116" name="Picture 4" descr="O:\Internal Training\Photos\Farley\Download\Lanyard tied at peak with double half hi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170" y="1730824"/>
            <a:ext cx="3722687" cy="4279451"/>
          </a:xfrm>
          <a:prstGeom prst="rect">
            <a:avLst/>
          </a:prstGeom>
          <a:noFill/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652192" y="1406386"/>
            <a:ext cx="422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6A11C"/>
                </a:solidFill>
                <a:latin typeface="Lucida Sans Unicode" pitchFamily="34" charset="0"/>
                <a:cs typeface="Lucida Sans Unicode" pitchFamily="34" charset="0"/>
              </a:rPr>
              <a:t>Truss peak used as anchor point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Knots and Anchor Points</a:t>
            </a:r>
            <a:endParaRPr lang="en-US" dirty="0"/>
          </a:p>
        </p:txBody>
      </p:sp>
      <p:sp>
        <p:nvSpPr>
          <p:cNvPr id="101428" name="Text Box 52"/>
          <p:cNvSpPr txBox="1">
            <a:spLocks noChangeArrowheads="1"/>
          </p:cNvSpPr>
          <p:nvPr/>
        </p:nvSpPr>
        <p:spPr bwMode="auto">
          <a:xfrm>
            <a:off x="496957" y="1273272"/>
            <a:ext cx="4891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Rope-Breaking Strength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96956" y="1887791"/>
          <a:ext cx="7953870" cy="362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774"/>
                <a:gridCol w="1590774"/>
                <a:gridCol w="1590774"/>
                <a:gridCol w="1590774"/>
                <a:gridCol w="1590774"/>
              </a:tblGrid>
              <a:tr h="7256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Material Diameter</a:t>
                      </a:r>
                      <a:endParaRPr lang="en-US" sz="200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Manila</a:t>
                      </a:r>
                      <a:endParaRPr lang="en-US" sz="200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Polypro</a:t>
                      </a:r>
                      <a:endParaRPr lang="en-US" sz="200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Dacron</a:t>
                      </a:r>
                      <a:endParaRPr lang="en-US" sz="200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Nylon</a:t>
                      </a:r>
                      <a:endParaRPr lang="en-US" sz="200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  <a:tr h="7256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5/8 in.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3470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4858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6940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8675</a:t>
                      </a:r>
                    </a:p>
                    <a:p>
                      <a:pPr algn="ctr"/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  <a:tr h="7256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17 mm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3987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5882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7974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9967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  <a:tr h="7256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18 mm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4477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6268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8954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11,192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  <a:tr h="7256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¾</a:t>
                      </a:r>
                      <a:r>
                        <a:rPr lang="en-US" b="1" baseline="0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 in.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19 mm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4997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6996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9994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7B726B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12,492</a:t>
                      </a:r>
                      <a:endParaRPr lang="en-US" b="1" dirty="0">
                        <a:solidFill>
                          <a:srgbClr val="7B726B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1825374" y="2064775"/>
            <a:ext cx="4016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" name="Line 55"/>
          <p:cNvSpPr>
            <a:spLocks noChangeShapeType="1"/>
          </p:cNvSpPr>
          <p:nvPr/>
        </p:nvSpPr>
        <p:spPr bwMode="auto">
          <a:xfrm>
            <a:off x="1961542" y="2256506"/>
            <a:ext cx="0" cy="3317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Arrest Equipment Use</a:t>
            </a:r>
            <a:endParaRPr lang="en-US" dirty="0"/>
          </a:p>
        </p:txBody>
      </p:sp>
      <p:pic>
        <p:nvPicPr>
          <p:cNvPr id="29703" name="Picture 7" descr="A:\ABRADE.BMP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5416550" y="1293813"/>
            <a:ext cx="3495675" cy="1601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</p:pic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167512" y="1814053"/>
          <a:ext cx="5011374" cy="3451686"/>
        </p:xfrm>
        <a:graphic>
          <a:graphicData uri="http://schemas.openxmlformats.org/presentationml/2006/ole">
            <p:oleObj spid="_x0000_s4098" name="Bitmap Image" r:id="rId5" imgW="5266881" imgH="3514563" progId="PBrush">
              <p:embed/>
            </p:oleObj>
          </a:graphicData>
        </a:graphic>
      </p:graphicFrame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3134" y="5265739"/>
            <a:ext cx="4840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Knots in ropes or lanyard can reduce strength by as much as 50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%.</a:t>
            </a:r>
            <a:endParaRPr lang="en-US" sz="2000" dirty="0">
              <a:solidFill>
                <a:srgbClr val="7B726B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355862" y="3013487"/>
            <a:ext cx="3979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Protect rope or lanyard from sharp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edges.</a:t>
            </a:r>
            <a:endParaRPr lang="en-US" sz="2000" dirty="0">
              <a:solidFill>
                <a:srgbClr val="7B726B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Arrest Equipment Use</a:t>
            </a:r>
            <a:endParaRPr lang="en-US" dirty="0"/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968904" y="2942838"/>
            <a:ext cx="3105048" cy="33183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8677" name="Picture 5"/>
          <p:cNvPicPr>
            <a:picLocks noChangeArrowheads="1"/>
          </p:cNvPicPr>
          <p:nvPr/>
        </p:nvPicPr>
        <p:blipFill>
          <a:blip r:embed="rId4">
            <a:lum bright="-18000" contrast="6000"/>
          </a:blip>
          <a:srcRect l="16364" r="11363"/>
          <a:stretch>
            <a:fillRect/>
          </a:stretch>
        </p:blipFill>
        <p:spPr bwMode="auto">
          <a:xfrm>
            <a:off x="4751847" y="2942838"/>
            <a:ext cx="3286024" cy="3318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26452" y="1311622"/>
            <a:ext cx="75114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Snap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hooks:</a:t>
            </a:r>
          </a:p>
          <a:p>
            <a:pPr marL="693738" lvl="1" indent="-236538">
              <a:spcBef>
                <a:spcPct val="50000"/>
              </a:spcBef>
              <a:buFont typeface="Calibri" pitchFamily="34" charset="0"/>
              <a:buChar char="₋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Must be locking type.</a:t>
            </a:r>
          </a:p>
          <a:p>
            <a:pPr marL="693738" lvl="1" indent="-236538">
              <a:spcBef>
                <a:spcPct val="50000"/>
              </a:spcBef>
              <a:buFont typeface="Calibri" pitchFamily="34" charset="0"/>
              <a:buChar char="₋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Never hook two snap hooks together.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Arrest Equipment Use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6" y="1732933"/>
            <a:ext cx="8229600" cy="2676832"/>
          </a:xfrm>
        </p:spPr>
        <p:txBody>
          <a:bodyPr/>
          <a:lstStyle/>
          <a:p>
            <a:r>
              <a:rPr lang="en-US" dirty="0" smtClean="0"/>
              <a:t>Some Equipment Do’s and Don’ts:</a:t>
            </a:r>
          </a:p>
          <a:p>
            <a:pPr lvl="1"/>
            <a:r>
              <a:rPr lang="en-US" dirty="0" smtClean="0"/>
              <a:t> Do inspect for wear and damage before use.</a:t>
            </a:r>
          </a:p>
          <a:p>
            <a:pPr lvl="1"/>
            <a:r>
              <a:rPr lang="en-US" dirty="0" smtClean="0"/>
              <a:t>Do remove from service after a fall for inspection.</a:t>
            </a:r>
          </a:p>
          <a:p>
            <a:pPr lvl="1"/>
            <a:r>
              <a:rPr lang="en-US" dirty="0" smtClean="0"/>
              <a:t> Don’t use to lift materials.</a:t>
            </a:r>
          </a:p>
          <a:p>
            <a:pPr lvl="1"/>
            <a:r>
              <a:rPr lang="en-US" dirty="0" smtClean="0"/>
              <a:t>Don’t attach to guardrails or hoists.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Arrest Equipment Use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6" y="1113516"/>
            <a:ext cx="5122179" cy="540528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800" dirty="0" smtClean="0"/>
              <a:t>Fall Arrest Gear Inspection</a:t>
            </a:r>
          </a:p>
          <a:p>
            <a:pPr>
              <a:lnSpc>
                <a:spcPct val="170000"/>
              </a:lnSpc>
            </a:pPr>
            <a:r>
              <a:rPr lang="en-US" sz="1800" dirty="0" smtClean="0"/>
              <a:t>Look for the following:</a:t>
            </a:r>
          </a:p>
          <a:p>
            <a:pPr lvl="1">
              <a:lnSpc>
                <a:spcPct val="170000"/>
              </a:lnSpc>
            </a:pPr>
            <a:r>
              <a:rPr lang="en-US" sz="1800" dirty="0" smtClean="0"/>
              <a:t>Webbing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1800" dirty="0" smtClean="0"/>
              <a:t>Cuts, tears, abrasion, fraying, stretching, mold, chemical damage. </a:t>
            </a:r>
          </a:p>
          <a:p>
            <a:pPr lvl="1">
              <a:lnSpc>
                <a:spcPct val="170000"/>
              </a:lnSpc>
            </a:pPr>
            <a:r>
              <a:rPr lang="en-US" sz="1800" dirty="0" smtClean="0"/>
              <a:t>D-rings - Cracks, breaks corrosion, rough edges.</a:t>
            </a:r>
          </a:p>
          <a:p>
            <a:pPr lvl="1">
              <a:lnSpc>
                <a:spcPct val="170000"/>
              </a:lnSpc>
            </a:pPr>
            <a:r>
              <a:rPr lang="en-US" sz="1800" dirty="0" smtClean="0"/>
              <a:t>Tongue-buckle - Distortions, added holes, broken grommets.</a:t>
            </a:r>
          </a:p>
          <a:p>
            <a:pPr lvl="1">
              <a:lnSpc>
                <a:spcPct val="170000"/>
              </a:lnSpc>
            </a:pPr>
            <a:r>
              <a:rPr lang="en-US" sz="1800" dirty="0" smtClean="0"/>
              <a:t>Ropes - Abrasion, internal damage.</a:t>
            </a:r>
          </a:p>
          <a:p>
            <a:pPr lvl="1">
              <a:lnSpc>
                <a:spcPct val="170000"/>
              </a:lnSpc>
            </a:pPr>
            <a:endParaRPr lang="en-US" sz="1800" dirty="0" smtClean="0"/>
          </a:p>
          <a:p>
            <a:pPr>
              <a:lnSpc>
                <a:spcPct val="170000"/>
              </a:lnSpc>
            </a:pPr>
            <a:endParaRPr lang="en-US" sz="1800" dirty="0"/>
          </a:p>
        </p:txBody>
      </p:sp>
      <p:graphicFrame>
        <p:nvGraphicFramePr>
          <p:cNvPr id="31748" name="Object 4"/>
          <p:cNvGraphicFramePr>
            <a:graphicFrameLocks/>
          </p:cNvGraphicFramePr>
          <p:nvPr/>
        </p:nvGraphicFramePr>
        <p:xfrm>
          <a:off x="5859463" y="383458"/>
          <a:ext cx="2971800" cy="5689408"/>
        </p:xfrm>
        <a:graphic>
          <a:graphicData uri="http://schemas.openxmlformats.org/presentationml/2006/ole">
            <p:oleObj spid="_x0000_s5122" name="Bitmap Image" r:id="rId4" imgW="2066667" imgH="4304762" progId="PBrush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Tools &amp; Materials</a:t>
            </a:r>
            <a:endParaRPr lang="en-US" dirty="0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25463" y="1385888"/>
            <a:ext cx="8175625" cy="97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Describe here your procedures for handling, storing and securing tools and materials at the jobsite.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Protection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5" y="1311623"/>
            <a:ext cx="5417148" cy="4543488"/>
          </a:xfrm>
        </p:spPr>
        <p:txBody>
          <a:bodyPr>
            <a:noAutofit/>
          </a:bodyPr>
          <a:lstStyle/>
          <a:p>
            <a:r>
              <a:rPr lang="en-US" dirty="0" smtClean="0"/>
              <a:t>Describe how will you protect any employees working or passing through area below roof from overhead items dropping on them such as:</a:t>
            </a:r>
          </a:p>
          <a:p>
            <a:pPr lvl="1"/>
            <a:r>
              <a:rPr lang="en-US" dirty="0" smtClean="0"/>
              <a:t>Hard hats</a:t>
            </a:r>
          </a:p>
          <a:p>
            <a:pPr lvl="1"/>
            <a:r>
              <a:rPr lang="en-US" dirty="0" smtClean="0"/>
              <a:t>Warning signs </a:t>
            </a:r>
          </a:p>
          <a:p>
            <a:pPr lvl="1"/>
            <a:r>
              <a:rPr lang="en-US" dirty="0" smtClean="0"/>
              <a:t>Warning line designating a material </a:t>
            </a:r>
          </a:p>
          <a:p>
            <a:pPr lvl="1">
              <a:buNone/>
            </a:pPr>
            <a:r>
              <a:rPr lang="en-US" dirty="0" smtClean="0"/>
              <a:t>    handling area</a:t>
            </a:r>
          </a:p>
          <a:p>
            <a:pPr lvl="1"/>
            <a:r>
              <a:rPr lang="en-US" dirty="0" smtClean="0"/>
              <a:t>Toe boards on walkways and decks</a:t>
            </a:r>
            <a:endParaRPr lang="en-US" dirty="0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107360" y="353961"/>
          <a:ext cx="2686050" cy="3901149"/>
        </p:xfrm>
        <a:graphic>
          <a:graphicData uri="http://schemas.openxmlformats.org/presentationml/2006/ole">
            <p:oleObj spid="_x0000_s6146" name="Photo Editor Photo" r:id="rId4" imgW="1733333" imgH="2381582" progId="">
              <p:embed/>
            </p:oleObj>
          </a:graphicData>
        </a:graphic>
      </p:graphicFrame>
      <p:pic>
        <p:nvPicPr>
          <p:cNvPr id="33798" name="Picture 6" descr="C:\WINDOWS\Profiles\LOCD235\Application Data\Microsoft\Media Catalog\Downloaded Clips\cl79\j0302843.jpg"/>
          <p:cNvPicPr>
            <a:picLocks noChangeAspect="1" noChangeArrowheads="1"/>
          </p:cNvPicPr>
          <p:nvPr/>
        </p:nvPicPr>
        <p:blipFill>
          <a:blip r:embed="rId5">
            <a:lum bright="6000" contrast="-12000"/>
          </a:blip>
          <a:srcRect/>
          <a:stretch>
            <a:fillRect/>
          </a:stretch>
        </p:blipFill>
        <p:spPr bwMode="auto">
          <a:xfrm>
            <a:off x="6136856" y="4314448"/>
            <a:ext cx="2656554" cy="1846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Protection Rescue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6" y="1305240"/>
            <a:ext cx="8229600" cy="2263877"/>
          </a:xfrm>
        </p:spPr>
        <p:txBody>
          <a:bodyPr/>
          <a:lstStyle/>
          <a:p>
            <a:r>
              <a:rPr lang="en-US" dirty="0" smtClean="0"/>
              <a:t>Describe rescue methods here –  self-rescue or assisted rescue using ladders, aerial lifts, forklifts, etc.  Also describe first aid measures for injured fallen worker, and how will get medical treatment.</a:t>
            </a:r>
            <a:endParaRPr lang="en-US" dirty="0"/>
          </a:p>
        </p:txBody>
      </p:sp>
      <p:pic>
        <p:nvPicPr>
          <p:cNvPr id="39942" name="Picture 6" descr="C:\WINDOWS\Desktop\JIM'S\Jim's photo\WORKBOOK\FALLTNG-2\PIC0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5105" y="3450498"/>
            <a:ext cx="4133850" cy="330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Protection Plan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6" y="1600200"/>
            <a:ext cx="8325950" cy="2617839"/>
          </a:xfrm>
        </p:spPr>
        <p:txBody>
          <a:bodyPr/>
          <a:lstStyle/>
          <a:p>
            <a:r>
              <a:rPr lang="en-US" dirty="0" smtClean="0"/>
              <a:t>Fall Protection Plan For Every Job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We are required to prepare a fall protection plan for every job. 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Be prepared to go over this plan with your crew boss or lead worker at the beginning of every roofing job.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546621" y="1730121"/>
            <a:ext cx="802219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Fall </a:t>
            </a: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arrest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equipment.</a:t>
            </a:r>
            <a:endParaRPr lang="en-US" sz="2000" dirty="0">
              <a:solidFill>
                <a:srgbClr val="7B726B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36538" indent="-2365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 Inspection and  maintenance of fall protection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equipment.</a:t>
            </a:r>
            <a:endParaRPr lang="en-US" sz="2000" dirty="0">
              <a:solidFill>
                <a:srgbClr val="7B726B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36538" indent="-2365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Rescuing a fallen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co-worker.</a:t>
            </a:r>
            <a:endParaRPr lang="en-US" sz="2000" dirty="0">
              <a:solidFill>
                <a:srgbClr val="7B726B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36538" indent="-2365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The fall protection work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plan.</a:t>
            </a:r>
            <a:endParaRPr lang="en-US" sz="2000" dirty="0">
              <a:solidFill>
                <a:srgbClr val="7B726B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7B726B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D:\Chapter 155 Construction\Part C-1 Fall Arrest\HIRISE.TIF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294969" y="166407"/>
            <a:ext cx="8539316" cy="5968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Arrest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6" y="1600200"/>
            <a:ext cx="5343405" cy="3925957"/>
          </a:xfrm>
        </p:spPr>
        <p:txBody>
          <a:bodyPr/>
          <a:lstStyle/>
          <a:p>
            <a:r>
              <a:rPr lang="en-US" dirty="0" smtClean="0"/>
              <a:t>Fall Arrest –  type used in roofing</a:t>
            </a:r>
          </a:p>
          <a:p>
            <a:pPr lvl="1"/>
            <a:r>
              <a:rPr lang="en-US" dirty="0" smtClean="0"/>
              <a:t>Personal Fall Arrest – full body harness is the most common.</a:t>
            </a:r>
            <a:endParaRPr lang="en-US" dirty="0"/>
          </a:p>
        </p:txBody>
      </p:sp>
      <p:pic>
        <p:nvPicPr>
          <p:cNvPr id="58375" name="Picture 7" descr="O:\Internal Training\Photos\FallProtection\Roofer hooking 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5954" y="1311622"/>
            <a:ext cx="3135695" cy="3791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Arrest Equipment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6" y="1482216"/>
            <a:ext cx="5249794" cy="3925957"/>
          </a:xfrm>
        </p:spPr>
        <p:txBody>
          <a:bodyPr/>
          <a:lstStyle/>
          <a:p>
            <a:r>
              <a:rPr lang="en-US" dirty="0" smtClean="0"/>
              <a:t>Personal Fall Arrest:</a:t>
            </a:r>
          </a:p>
          <a:p>
            <a:pPr lvl="1"/>
            <a:r>
              <a:rPr lang="en-US" dirty="0" smtClean="0"/>
              <a:t>A full body harness is a common fall arrest system used in roofing.</a:t>
            </a:r>
          </a:p>
          <a:p>
            <a:pPr lvl="1"/>
            <a:r>
              <a:rPr lang="en-US" dirty="0" smtClean="0"/>
              <a:t>A full body harness stops a fall in progress and minimizes the force of the fall to your body.</a:t>
            </a:r>
          </a:p>
          <a:p>
            <a:pPr lvl="1"/>
            <a:r>
              <a:rPr lang="en-US" dirty="0" smtClean="0"/>
              <a:t>Waist belts not allowed because a fall will usually result in injury.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9460" name="Picture 4" descr="C:\Mike's Documents\WISHA Training\Full body harness.jpg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6096000" y="1511712"/>
            <a:ext cx="2681288" cy="4081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Arrest Equipment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956" y="1423224"/>
            <a:ext cx="4856709" cy="45646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Full Body Harness</a:t>
            </a:r>
          </a:p>
          <a:p>
            <a:pPr lvl="1"/>
            <a:r>
              <a:rPr lang="en-US" dirty="0" smtClean="0"/>
              <a:t>The attachment point on a full body harness is a D-ring on your upper back.</a:t>
            </a:r>
          </a:p>
          <a:p>
            <a:pPr lvl="1"/>
            <a:r>
              <a:rPr lang="en-US" dirty="0" smtClean="0"/>
              <a:t>It must be an commercial ANSI Class III harness. Recreational climbing harness are not allowed.</a:t>
            </a:r>
          </a:p>
          <a:p>
            <a:pPr lvl="1"/>
            <a:r>
              <a:rPr lang="en-US" dirty="0" smtClean="0"/>
              <a:t>Be sure to use a size that fits you properly.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5851525" y="1499394"/>
          <a:ext cx="2732036" cy="4394788"/>
        </p:xfrm>
        <a:graphic>
          <a:graphicData uri="http://schemas.openxmlformats.org/presentationml/2006/ole">
            <p:oleObj spid="_x0000_s1026" name="Photo Editor Photo" r:id="rId4" imgW="1362265" imgH="2228571" progId="">
              <p:embed/>
            </p:oleObj>
          </a:graphicData>
        </a:graphic>
      </p:graphicFrame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5029197" y="2516345"/>
            <a:ext cx="1914577" cy="3921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Arrest Equipment</a:t>
            </a:r>
            <a:endParaRPr lang="en-US" dirty="0"/>
          </a:p>
        </p:txBody>
      </p:sp>
      <p:graphicFrame>
        <p:nvGraphicFramePr>
          <p:cNvPr id="26628" name="Object 4"/>
          <p:cNvGraphicFramePr>
            <a:graphicFrameLocks/>
          </p:cNvGraphicFramePr>
          <p:nvPr/>
        </p:nvGraphicFramePr>
        <p:xfrm>
          <a:off x="611660" y="1819590"/>
          <a:ext cx="7069138" cy="2938463"/>
        </p:xfrm>
        <a:graphic>
          <a:graphicData uri="http://schemas.openxmlformats.org/presentationml/2006/ole">
            <p:oleObj spid="_x0000_s2050" name="Bitmap Image" r:id="rId4" imgW="5601482" imgH="2561905" progId="PBrush">
              <p:embed/>
            </p:oleObj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67962" y="5199475"/>
            <a:ext cx="8213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If you fall, the high force of the fall is concentrated at your waist rather than the 6 points of a full body harness.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40880" y="1210390"/>
            <a:ext cx="6919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Why Waist Belts Are Not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Safe…</a:t>
            </a:r>
            <a:endParaRPr lang="en-US" sz="2000" dirty="0">
              <a:solidFill>
                <a:srgbClr val="7B726B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Arrest Equipment</a:t>
            </a:r>
            <a:endParaRPr lang="en-US" dirty="0"/>
          </a:p>
        </p:txBody>
      </p:sp>
      <p:pic>
        <p:nvPicPr>
          <p:cNvPr id="27652" name="Picture 4" descr="A:\MANGRAB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281113"/>
            <a:ext cx="4869886" cy="1414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4256" y="3279969"/>
            <a:ext cx="49466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Some fall arrest gear comes with a shock-absorbing lanyard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Must be adjusted to prevent hitting ground or lower level.</a:t>
            </a:r>
          </a:p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In a fall, the equipment stretches several feet.</a:t>
            </a:r>
          </a:p>
        </p:txBody>
      </p:sp>
      <p:graphicFrame>
        <p:nvGraphicFramePr>
          <p:cNvPr id="27654" name="Object 6"/>
          <p:cNvGraphicFramePr>
            <a:graphicFrameLocks/>
          </p:cNvGraphicFramePr>
          <p:nvPr/>
        </p:nvGraphicFramePr>
        <p:xfrm>
          <a:off x="5584825" y="796413"/>
          <a:ext cx="3238081" cy="5206181"/>
        </p:xfrm>
        <a:graphic>
          <a:graphicData uri="http://schemas.openxmlformats.org/presentationml/2006/ole">
            <p:oleObj spid="_x0000_s3074" name="Bitmap Image" r:id="rId5" imgW="2742857" imgH="3858164" progId="PBrush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Anchors</a:t>
            </a:r>
            <a:endParaRPr lang="en-US" dirty="0"/>
          </a:p>
        </p:txBody>
      </p:sp>
      <p:pic>
        <p:nvPicPr>
          <p:cNvPr id="20484" name="Picture 4" descr="O:\Internal Training\Photos\FallProtection\AnchorPoint - close 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323" y="961128"/>
            <a:ext cx="2619477" cy="4694260"/>
          </a:xfrm>
          <a:prstGeom prst="rect">
            <a:avLst/>
          </a:prstGeo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97494" y="1329828"/>
            <a:ext cx="52691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6538" indent="-236538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Fall arrest equipment is only as good as the anchor:</a:t>
            </a:r>
          </a:p>
          <a:p>
            <a:pPr marL="693738" lvl="1" indent="-236538">
              <a:spcBef>
                <a:spcPct val="50000"/>
              </a:spcBef>
              <a:buFont typeface="Lucida Sans Unicode" pitchFamily="34" charset="0"/>
              <a:buChar char="₋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An </a:t>
            </a: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anchor must be able to withstand 5000 lbs. of force without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failing.</a:t>
            </a:r>
          </a:p>
          <a:p>
            <a:pPr marL="693738" lvl="1" indent="-236538">
              <a:spcBef>
                <a:spcPct val="50000"/>
              </a:spcBef>
              <a:buFont typeface="Lucida Sans Unicode" pitchFamily="34" charset="0"/>
              <a:buChar char="₋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Manufactured </a:t>
            </a: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anchors must be installed according to manufacturer’s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instructions.</a:t>
            </a:r>
          </a:p>
          <a:p>
            <a:pPr marL="693738" lvl="1" indent="-236538">
              <a:spcBef>
                <a:spcPct val="50000"/>
              </a:spcBef>
              <a:buFont typeface="Lucida Sans Unicode" pitchFamily="34" charset="0"/>
              <a:buChar char="₋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Check </a:t>
            </a: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pre-installed anchors before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using.</a:t>
            </a:r>
          </a:p>
          <a:p>
            <a:pPr marL="693738" lvl="1" indent="-236538">
              <a:spcBef>
                <a:spcPct val="50000"/>
              </a:spcBef>
              <a:buFont typeface="Lucida Sans Unicode" pitchFamily="34" charset="0"/>
              <a:buChar char="₋"/>
            </a:pP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In </a:t>
            </a: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a fall, your life depends on the anchor holding.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Strength</a:t>
            </a:r>
            <a:endParaRPr lang="en-US" dirty="0"/>
          </a:p>
        </p:txBody>
      </p:sp>
      <p:pic>
        <p:nvPicPr>
          <p:cNvPr id="105475" name="Picture 3" descr="O:\Internal Training\Photos\FallProtection\Sala single point roof anch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3606" y="1922620"/>
            <a:ext cx="2820035" cy="4046538"/>
          </a:xfrm>
          <a:prstGeom prst="rect">
            <a:avLst/>
          </a:prstGeom>
          <a:noFill/>
        </p:spPr>
      </p:pic>
      <p:pic>
        <p:nvPicPr>
          <p:cNvPr id="105476" name="Picture 4" descr="O:\Internal Training\Photos\FallProtection\Sala detachable roof anch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2865" y="1922620"/>
            <a:ext cx="3340850" cy="4046538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01432" y="1171575"/>
            <a:ext cx="84508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These commercial anchors will support 5000 pounds when installed according to manufacturer’s </a:t>
            </a:r>
            <a:r>
              <a:rPr lang="en-US" sz="2000" dirty="0" smtClean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instructions.</a:t>
            </a:r>
            <a:endParaRPr lang="en-US" sz="2000" dirty="0">
              <a:solidFill>
                <a:srgbClr val="7B726B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614993" y="6116638"/>
            <a:ext cx="6373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B726B"/>
                </a:solidFill>
                <a:latin typeface="Lucida Sans Unicode" pitchFamily="34" charset="0"/>
                <a:cs typeface="Lucida Sans Unicode" pitchFamily="34" charset="0"/>
              </a:rPr>
              <a:t>But, what about knots tied to buildings?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998</Words>
  <Application>Microsoft Office PowerPoint</Application>
  <PresentationFormat>On-screen Show (4:3)</PresentationFormat>
  <Paragraphs>136</Paragraphs>
  <Slides>20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Photo Editor Photo</vt:lpstr>
      <vt:lpstr>Bitmap Image</vt:lpstr>
      <vt:lpstr>Roofing fall protection</vt:lpstr>
      <vt:lpstr>Topics covered</vt:lpstr>
      <vt:lpstr>Fall Arrest</vt:lpstr>
      <vt:lpstr>Fall Arrest Equipment</vt:lpstr>
      <vt:lpstr>Fall Arrest Equipment</vt:lpstr>
      <vt:lpstr>Fall Arrest Equipment</vt:lpstr>
      <vt:lpstr>Fall Arrest Equipment</vt:lpstr>
      <vt:lpstr>Anchors</vt:lpstr>
      <vt:lpstr>Anchor Strength</vt:lpstr>
      <vt:lpstr>Knots and Anchor Points</vt:lpstr>
      <vt:lpstr>Knots and Anchor Points</vt:lpstr>
      <vt:lpstr>Fall Arrest Equipment Use</vt:lpstr>
      <vt:lpstr>Fall Arrest Equipment Use</vt:lpstr>
      <vt:lpstr>Fall Arrest Equipment Use</vt:lpstr>
      <vt:lpstr>Fall Arrest Equipment Use</vt:lpstr>
      <vt:lpstr>Handling Tools &amp; Materials</vt:lpstr>
      <vt:lpstr>Overhead Protection</vt:lpstr>
      <vt:lpstr>Fall Protection Rescue</vt:lpstr>
      <vt:lpstr>Fall Protection Plan</vt:lpstr>
      <vt:lpstr>Slide 20</vt:lpstr>
    </vt:vector>
  </TitlesOfParts>
  <Company>University of Miami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Natalizio</dc:creator>
  <cp:lastModifiedBy>HNI</cp:lastModifiedBy>
  <cp:revision>27</cp:revision>
  <dcterms:created xsi:type="dcterms:W3CDTF">2011-07-26T19:15:39Z</dcterms:created>
  <dcterms:modified xsi:type="dcterms:W3CDTF">2011-11-16T14:11:28Z</dcterms:modified>
</cp:coreProperties>
</file>