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69B2"/>
    <a:srgbClr val="F6A11C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Roofing safety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685800" y="325755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 dirty="0">
                <a:solidFill>
                  <a:srgbClr val="3569B2"/>
                </a:solidFill>
                <a:latin typeface="Lucida Sans Unicode" pitchFamily="34" charset="0"/>
                <a:cs typeface="Lucida Sans Unicode" pitchFamily="34" charset="0"/>
              </a:rPr>
              <a:t>One Step at a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Stroke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Victim Has – Red face, no sweating, hot/dry skin, and strong rapid pulse.</a:t>
            </a:r>
          </a:p>
          <a:p>
            <a:r>
              <a:rPr lang="en-US" dirty="0" smtClean="0"/>
              <a:t>The Victim Should Be – lying down with head raised, having cold compress applied to head, stripped of most clothing, reducing temperature with cool water on their body, and given no stimulants.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Exhaustion	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Victim Has – Pale face, lots of sweating, cool skin, and a weak pulse.</a:t>
            </a:r>
          </a:p>
          <a:p>
            <a:r>
              <a:rPr lang="en-US" dirty="0" smtClean="0"/>
              <a:t>The Victim Should Be – lying down with head level, covered with blankets, given warm coffee or tea, and given a teaspoon of table salt in small amounts of water given in sips.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Beat the Heat!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11712"/>
            <a:ext cx="8229600" cy="3925957"/>
          </a:xfrm>
        </p:spPr>
        <p:txBody>
          <a:bodyPr/>
          <a:lstStyle/>
          <a:p>
            <a:r>
              <a:rPr lang="en-US" dirty="0" smtClean="0"/>
              <a:t>Take required breaks in nearby cool area.</a:t>
            </a:r>
          </a:p>
          <a:p>
            <a:r>
              <a:rPr lang="en-US" dirty="0" smtClean="0"/>
              <a:t>Wear sunglasses to protect your eyes from the sun.</a:t>
            </a:r>
          </a:p>
          <a:p>
            <a:r>
              <a:rPr lang="en-US" dirty="0" smtClean="0"/>
              <a:t>Do not drink Alcohol as it will replace the water in your system and lead to dehydration. </a:t>
            </a:r>
          </a:p>
          <a:p>
            <a:r>
              <a:rPr lang="en-US" dirty="0" smtClean="0"/>
              <a:t>Wear clothing which keeps warm air away from your skin.</a:t>
            </a:r>
          </a:p>
          <a:p>
            <a:r>
              <a:rPr lang="en-US" dirty="0" smtClean="0"/>
              <a:t>Drink plenty of fluids. </a:t>
            </a:r>
          </a:p>
          <a:p>
            <a:pPr lvl="1"/>
            <a:r>
              <a:rPr lang="en-US" dirty="0" smtClean="0"/>
              <a:t>NOTE: You can sweat as much as three gallons during the course of a day’s work.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 When Tearing Off or </a:t>
            </a:r>
            <a:br>
              <a:rPr lang="en-US" dirty="0" smtClean="0"/>
            </a:br>
            <a:r>
              <a:rPr lang="en-US" dirty="0" smtClean="0"/>
              <a:t>Replacing the Roof 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 there any electrical or sprinkler systems located in or below the roof?</a:t>
            </a:r>
          </a:p>
          <a:p>
            <a:r>
              <a:rPr lang="en-US" dirty="0" smtClean="0"/>
              <a:t>Are there any intake vents where fumes could effect the health of people in the building?</a:t>
            </a:r>
          </a:p>
          <a:p>
            <a:r>
              <a:rPr lang="en-US" dirty="0" smtClean="0"/>
              <a:t>Be sure to use proper drill bits so as not to contact electrical wires that are 5 to 6 inches from the </a:t>
            </a:r>
            <a:r>
              <a:rPr lang="en-US" dirty="0" smtClean="0"/>
              <a:t>deck.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Anchorage for Fall Protection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82216"/>
            <a:ext cx="8229600" cy="3925957"/>
          </a:xfrm>
        </p:spPr>
        <p:txBody>
          <a:bodyPr/>
          <a:lstStyle/>
          <a:p>
            <a:r>
              <a:rPr lang="en-US" dirty="0" smtClean="0"/>
              <a:t>Fall Arrest Systems – Consist of a point of anchorage on exposed roofs where a lanyard or lifeline can be securely fastened.</a:t>
            </a:r>
            <a:endParaRPr lang="en-US" dirty="0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09800" y="3505200"/>
            <a:ext cx="5334000" cy="281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2293" name="Picture 5" descr="Anchorag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9303" y="3180745"/>
            <a:ext cx="5893832" cy="2976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5" name="Picture 5" descr="Anchorag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5148" y="1563337"/>
            <a:ext cx="3681652" cy="4047617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Anchorage for Fall Protection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4508192" cy="3925957"/>
          </a:xfrm>
        </p:spPr>
        <p:txBody>
          <a:bodyPr/>
          <a:lstStyle/>
          <a:p>
            <a:r>
              <a:rPr lang="en-US" dirty="0" smtClean="0"/>
              <a:t>Fall protection is only as effective as its anchorage.</a:t>
            </a:r>
          </a:p>
          <a:p>
            <a:r>
              <a:rPr lang="en-US" dirty="0" smtClean="0"/>
              <a:t>Vertical lifelines must have a minimum breaking strength of 5,000 pounds.</a:t>
            </a:r>
          </a:p>
          <a:p>
            <a:r>
              <a:rPr lang="en-US" dirty="0" smtClean="0"/>
              <a:t>One person per anchor unless designed otherwise.</a:t>
            </a:r>
          </a:p>
          <a:p>
            <a:endParaRPr lang="en-US" dirty="0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1066800" y="3810000"/>
            <a:ext cx="4191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FontTx/>
              <a:buChar char="•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307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Suitable Anchorage Points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6460"/>
            <a:ext cx="8229600" cy="3925957"/>
          </a:xfrm>
        </p:spPr>
        <p:txBody>
          <a:bodyPr/>
          <a:lstStyle/>
          <a:p>
            <a:r>
              <a:rPr lang="en-US" dirty="0" smtClean="0"/>
              <a:t>Existing roofs rarely include a designed anchorage system.</a:t>
            </a:r>
          </a:p>
          <a:p>
            <a:r>
              <a:rPr lang="en-US" dirty="0" smtClean="0"/>
              <a:t>Suitable Points Include:</a:t>
            </a:r>
          </a:p>
          <a:p>
            <a:pPr lvl="1"/>
            <a:r>
              <a:rPr lang="en-US" dirty="0" smtClean="0"/>
              <a:t>Large HVAC Units</a:t>
            </a:r>
          </a:p>
          <a:p>
            <a:pPr lvl="1"/>
            <a:r>
              <a:rPr lang="en-US" dirty="0" smtClean="0"/>
              <a:t>Large Masonry Chimneys</a:t>
            </a:r>
          </a:p>
          <a:p>
            <a:pPr lvl="1"/>
            <a:r>
              <a:rPr lang="en-US" dirty="0" smtClean="0"/>
              <a:t>Pipes more than 10” in diameter</a:t>
            </a:r>
          </a:p>
          <a:p>
            <a:pPr lvl="1"/>
            <a:r>
              <a:rPr lang="en-US" dirty="0" smtClean="0"/>
              <a:t>Roof anchors into interior beams</a:t>
            </a:r>
          </a:p>
          <a:p>
            <a:pPr lvl="1"/>
            <a:r>
              <a:rPr lang="en-US" dirty="0" smtClean="0"/>
              <a:t>Concrete or steel columns and beams</a:t>
            </a:r>
          </a:p>
          <a:p>
            <a:pPr lvl="1"/>
            <a:r>
              <a:rPr lang="en-US" dirty="0" smtClean="0"/>
              <a:t>Missionary Walls 8” thick with a 2’ spread plate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Unsuitable Anchorage Points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378980"/>
            <a:ext cx="8229600" cy="4712110"/>
          </a:xfrm>
        </p:spPr>
        <p:txBody>
          <a:bodyPr>
            <a:noAutofit/>
          </a:bodyPr>
          <a:lstStyle/>
          <a:p>
            <a:r>
              <a:rPr lang="en-US" dirty="0" smtClean="0"/>
              <a:t>NEVER Anchor to:</a:t>
            </a:r>
          </a:p>
          <a:p>
            <a:pPr lvl="1"/>
            <a:r>
              <a:rPr lang="en-US" dirty="0" smtClean="0"/>
              <a:t>Scuppers</a:t>
            </a:r>
          </a:p>
          <a:p>
            <a:pPr lvl="1"/>
            <a:r>
              <a:rPr lang="en-US" dirty="0" smtClean="0"/>
              <a:t>Drain covers</a:t>
            </a:r>
          </a:p>
          <a:p>
            <a:pPr lvl="1"/>
            <a:r>
              <a:rPr lang="en-US" dirty="0" smtClean="0"/>
              <a:t>Pipes less than 10” in diameter</a:t>
            </a:r>
          </a:p>
          <a:p>
            <a:pPr lvl="1"/>
            <a:r>
              <a:rPr lang="en-US" dirty="0" smtClean="0"/>
              <a:t>Handrails</a:t>
            </a:r>
          </a:p>
          <a:p>
            <a:pPr lvl="1"/>
            <a:r>
              <a:rPr lang="en-US" dirty="0" smtClean="0"/>
              <a:t>Roof hatches</a:t>
            </a:r>
          </a:p>
          <a:p>
            <a:pPr lvl="1"/>
            <a:r>
              <a:rPr lang="en-US" dirty="0" smtClean="0"/>
              <a:t>Fixed ladders</a:t>
            </a:r>
          </a:p>
          <a:p>
            <a:pPr lvl="1"/>
            <a:r>
              <a:rPr lang="en-US" dirty="0" smtClean="0"/>
              <a:t>Vent pipes</a:t>
            </a:r>
          </a:p>
          <a:p>
            <a:pPr lvl="1"/>
            <a:r>
              <a:rPr lang="en-US" dirty="0" smtClean="0"/>
              <a:t>Shoring jacks</a:t>
            </a:r>
          </a:p>
          <a:p>
            <a:pPr lvl="1"/>
            <a:r>
              <a:rPr lang="en-US" dirty="0" smtClean="0"/>
              <a:t>Form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Securing Roof Openings/Skylights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Know all locations of roof openings.</a:t>
            </a:r>
          </a:p>
          <a:p>
            <a:r>
              <a:rPr lang="en-US" dirty="0" smtClean="0"/>
              <a:t>Be sure all openings have proper covers or guardrails.</a:t>
            </a:r>
          </a:p>
          <a:p>
            <a:r>
              <a:rPr lang="en-US" dirty="0" smtClean="0"/>
              <a:t>If covers are used, be sure they are properly secured to prevent from removal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Be sure all covered openings are clearly marked with highly visible paint.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Roof Opening Case #2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6460"/>
            <a:ext cx="8229600" cy="4490884"/>
          </a:xfrm>
        </p:spPr>
        <p:txBody>
          <a:bodyPr>
            <a:noAutofit/>
          </a:bodyPr>
          <a:lstStyle/>
          <a:p>
            <a:r>
              <a:rPr lang="en-US" dirty="0" smtClean="0"/>
              <a:t>Employee #1 and five laborers were performing built-up roofing work on a large warehouse.</a:t>
            </a:r>
          </a:p>
          <a:p>
            <a:r>
              <a:rPr lang="en-US" dirty="0" smtClean="0"/>
              <a:t>Nearing completion, the workers began to remove tools and materials from the roof.</a:t>
            </a:r>
          </a:p>
          <a:p>
            <a:r>
              <a:rPr lang="en-US" dirty="0" smtClean="0"/>
              <a:t>One employee went to the north end of the warehouse roof to collect tools and noticed that a plastic skylight dome had broken.</a:t>
            </a:r>
          </a:p>
          <a:p>
            <a:r>
              <a:rPr lang="en-US" dirty="0" smtClean="0"/>
              <a:t>Peering through the opening, he saw employee #1 lying on the floor 26 feet below.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Facts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5" y="1452720"/>
            <a:ext cx="4325767" cy="3925957"/>
          </a:xfrm>
        </p:spPr>
        <p:txBody>
          <a:bodyPr/>
          <a:lstStyle/>
          <a:p>
            <a:r>
              <a:rPr lang="en-US" dirty="0" smtClean="0"/>
              <a:t>Falls are not only the most common injuries associated with roofing, they are the most serious.</a:t>
            </a:r>
          </a:p>
          <a:p>
            <a:r>
              <a:rPr lang="en-US" dirty="0" smtClean="0"/>
              <a:t>About </a:t>
            </a:r>
            <a:r>
              <a:rPr lang="en-US" b="1" dirty="0" smtClean="0"/>
              <a:t>30% </a:t>
            </a:r>
            <a:r>
              <a:rPr lang="en-US" dirty="0" smtClean="0"/>
              <a:t>-</a:t>
            </a:r>
            <a:r>
              <a:rPr lang="en-US" b="1" dirty="0" smtClean="0"/>
              <a:t> 40%</a:t>
            </a:r>
            <a:r>
              <a:rPr lang="en-US" dirty="0" smtClean="0"/>
              <a:t> of worker fatalities are due to falls.</a:t>
            </a:r>
          </a:p>
          <a:p>
            <a:endParaRPr lang="en-US" dirty="0"/>
          </a:p>
        </p:txBody>
      </p:sp>
      <p:pic>
        <p:nvPicPr>
          <p:cNvPr id="20485" name="Picture 5" descr="Safety! Hope he has glue on his pants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2272" y="946152"/>
            <a:ext cx="3392556" cy="4004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Roof Opening Case #2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55956"/>
            <a:ext cx="8229600" cy="3925957"/>
          </a:xfrm>
        </p:spPr>
        <p:txBody>
          <a:bodyPr/>
          <a:lstStyle/>
          <a:p>
            <a:r>
              <a:rPr lang="en-US" dirty="0" smtClean="0"/>
              <a:t>Employee #1 died after placing himself on the skylight that broke under his weight.</a:t>
            </a:r>
          </a:p>
          <a:p>
            <a:r>
              <a:rPr lang="en-US" dirty="0" smtClean="0"/>
              <a:t>Employee #1 had allegedly been drinking and wearing radio headphones.</a:t>
            </a:r>
          </a:p>
          <a:p>
            <a:r>
              <a:rPr lang="en-US" dirty="0" smtClean="0"/>
              <a:t>The medical examiner stated upon arriving to the site, employee #1 reeked of alcohol.</a:t>
            </a:r>
          </a:p>
          <a:p>
            <a:r>
              <a:rPr lang="en-US" dirty="0" smtClean="0"/>
              <a:t>The employer had failed to provide guardrails, screens, or other fall protection for the skylights.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Inspect your work area on the roof and ground for unnecessary tools (cords), equipment, materials and supplies.</a:t>
            </a:r>
          </a:p>
          <a:p>
            <a:r>
              <a:rPr lang="en-US" dirty="0" smtClean="0"/>
              <a:t>Organize your storage area on the roof, 10’ or more from the roof edge.</a:t>
            </a:r>
          </a:p>
          <a:p>
            <a:r>
              <a:rPr lang="en-US" dirty="0" smtClean="0"/>
              <a:t>Items that are not needed should be removed from the project.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Housekeeping Rules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00200"/>
            <a:ext cx="4355263" cy="392595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Walking and working surface should be clean and unobstructed.</a:t>
            </a:r>
          </a:p>
          <a:p>
            <a:r>
              <a:rPr lang="en-US" dirty="0" smtClean="0"/>
              <a:t>Approved dumpsters should be provided.</a:t>
            </a:r>
          </a:p>
          <a:p>
            <a:r>
              <a:rPr lang="en-US" dirty="0" smtClean="0"/>
              <a:t>Proper chutes should be set up.</a:t>
            </a:r>
          </a:p>
          <a:p>
            <a:r>
              <a:rPr lang="en-US" dirty="0" smtClean="0"/>
              <a:t>Loose materials should be picked up regularly.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410200" y="2057400"/>
            <a:ext cx="3505200" cy="3733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7412" name="Picture 4" descr="Wood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48396" y="1600199"/>
            <a:ext cx="3667004" cy="3925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  <p:bldP spid="174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Housekeeping Can Lead To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275744"/>
            <a:ext cx="8647044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Slips – From slick or wet roof, platform, and other walking surfaces including ladders and stairs. </a:t>
            </a:r>
          </a:p>
          <a:p>
            <a:r>
              <a:rPr lang="en-US" dirty="0" smtClean="0"/>
              <a:t>Trips – From objects or materials that are left in walkways and work areas.</a:t>
            </a:r>
          </a:p>
          <a:p>
            <a:r>
              <a:rPr lang="en-US" dirty="0" smtClean="0"/>
              <a:t>Falls – Into holes on walking or working surfaces, uneven roof, covered roof openings, drains, and pallets that are used as ladders or inadequate platforms.</a:t>
            </a:r>
          </a:p>
          <a:p>
            <a:r>
              <a:rPr lang="en-US" dirty="0" smtClean="0"/>
              <a:t>Collisions – Caused by poorly stored materials, overhanging or protruding objects, haphazard storing of material, and storing of materials and equipment too close to the edge of the roof.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5" y="1600200"/>
            <a:ext cx="5230333" cy="3925957"/>
          </a:xfrm>
        </p:spPr>
        <p:txBody>
          <a:bodyPr/>
          <a:lstStyle/>
          <a:p>
            <a:r>
              <a:rPr lang="en-US" dirty="0" smtClean="0"/>
              <a:t>Many workers are overly confident with their own abilities to survive and feel that safety equipment doesn’t look “cool”.</a:t>
            </a:r>
          </a:p>
          <a:p>
            <a:r>
              <a:rPr lang="en-US" dirty="0" smtClean="0"/>
              <a:t>The truth is, there’s nothing “cool” about falling to your death.</a:t>
            </a:r>
            <a:endParaRPr lang="en-US" dirty="0"/>
          </a:p>
        </p:txBody>
      </p:sp>
      <p:pic>
        <p:nvPicPr>
          <p:cNvPr id="19461" name="Picture 5" descr="Cool_Harnes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7289" y="397108"/>
            <a:ext cx="2753033" cy="55899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5" y="1187256"/>
            <a:ext cx="3783813" cy="4844841"/>
          </a:xfrm>
        </p:spPr>
        <p:txBody>
          <a:bodyPr>
            <a:noAutofit/>
          </a:bodyPr>
          <a:lstStyle/>
          <a:p>
            <a:r>
              <a:rPr lang="en-US" dirty="0" smtClean="0"/>
              <a:t>Recognize a Safety Hazard before it becomes an accident.</a:t>
            </a:r>
          </a:p>
          <a:p>
            <a:r>
              <a:rPr lang="en-US" dirty="0" smtClean="0"/>
              <a:t>Prevent future accidents with proper housekeeping techniques.</a:t>
            </a:r>
          </a:p>
          <a:p>
            <a:r>
              <a:rPr lang="en-US" dirty="0" smtClean="0"/>
              <a:t>Be prepared with the use of Fall Protection Systems designed to save you in the event of a fall.</a:t>
            </a:r>
          </a:p>
          <a:p>
            <a:endParaRPr lang="en-US" dirty="0"/>
          </a:p>
        </p:txBody>
      </p:sp>
      <p:pic>
        <p:nvPicPr>
          <p:cNvPr id="29702" name="Picture 6" descr="fallprotec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4508" y="1437973"/>
            <a:ext cx="4542138" cy="2735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362200" y="1522413"/>
            <a:ext cx="4724400" cy="3963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Always Take Roofing Safety...</a:t>
            </a:r>
            <a:endParaRPr lang="en-US" dirty="0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85800" y="3849329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solidFill>
                  <a:srgbClr val="3569B2"/>
                </a:solidFill>
                <a:latin typeface="Lucida Sans Unicode" pitchFamily="34" charset="0"/>
                <a:cs typeface="Lucida Sans Unicode" pitchFamily="34" charset="0"/>
              </a:rPr>
              <a:t>One </a:t>
            </a:r>
            <a:r>
              <a:rPr lang="en-US" sz="4400" b="1" dirty="0">
                <a:solidFill>
                  <a:srgbClr val="3569B2"/>
                </a:solidFill>
                <a:latin typeface="Lucida Sans Unicode" pitchFamily="34" charset="0"/>
                <a:cs typeface="Lucida Sans Unicode" pitchFamily="34" charset="0"/>
              </a:rPr>
              <a:t>Step at a Time</a:t>
            </a:r>
            <a:endParaRPr lang="en-US" sz="2800" b="1" dirty="0">
              <a:solidFill>
                <a:srgbClr val="3569B2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9" grpId="0"/>
      <p:bldP spid="317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Safety Hazards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Roofing Work Sites Continually Change – Some roofs may have skylights that need to be guarded.</a:t>
            </a:r>
          </a:p>
          <a:p>
            <a:r>
              <a:rPr lang="en-US" dirty="0" smtClean="0"/>
              <a:t>Materials Often Vary – Work practices and procedures change especially when dealing with toxic and flammable solvents.</a:t>
            </a:r>
          </a:p>
          <a:p>
            <a:r>
              <a:rPr lang="en-US" dirty="0" smtClean="0"/>
              <a:t>Changes in Weather – Be aware of weather patterns to avoid getting caught in it.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Case #1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Employee #1 (the employer) and his two man crew were finishing the framing on a second story roof.</a:t>
            </a:r>
          </a:p>
          <a:p>
            <a:r>
              <a:rPr lang="en-US" dirty="0" smtClean="0"/>
              <a:t>Without warning, a thunderstorm with winds of 70 mph blew the entire structure upward and then back down.</a:t>
            </a:r>
          </a:p>
          <a:p>
            <a:r>
              <a:rPr lang="en-US" dirty="0" smtClean="0"/>
              <a:t>Second floor collapsed, crushing and killing employee #1 between the ground floor and the wooden substructure.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 Regulations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Low Slope Roofs – A roof having a slope less than or equal to 4:12.</a:t>
            </a:r>
          </a:p>
          <a:p>
            <a:r>
              <a:rPr lang="en-US" dirty="0" smtClean="0"/>
              <a:t>Steep Roofs – A roof having a slope greater than 4:12</a:t>
            </a:r>
            <a:r>
              <a:rPr lang="en-US" dirty="0" smtClean="0"/>
              <a:t>.</a:t>
            </a:r>
          </a:p>
          <a:p>
            <a:r>
              <a:rPr lang="en-US" dirty="0" smtClean="0"/>
              <a:t>Safety Monitoring System -</a:t>
            </a:r>
            <a:r>
              <a:rPr lang="en-US" b="1" dirty="0" smtClean="0"/>
              <a:t> </a:t>
            </a:r>
            <a:r>
              <a:rPr lang="en-US" dirty="0" smtClean="0"/>
              <a:t>The employer designates a competent person to monitor workers’ safety and warn them of any fall hazards.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Slope Roof - Regulations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11712"/>
            <a:ext cx="8229600" cy="3925957"/>
          </a:xfrm>
        </p:spPr>
        <p:txBody>
          <a:bodyPr/>
          <a:lstStyle/>
          <a:p>
            <a:r>
              <a:rPr lang="en-US" dirty="0" smtClean="0"/>
              <a:t>A fall protection system or a combination of systems must be in place with unprotected sides and edges 6 feet or more from lower levels.</a:t>
            </a:r>
          </a:p>
          <a:p>
            <a:pPr lvl="1"/>
            <a:r>
              <a:rPr lang="en-US" dirty="0" smtClean="0"/>
              <a:t>EX: Guardrails, Safety Nets, or a combination of Warning Line and Safety Monitoring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roofs </a:t>
            </a:r>
            <a:r>
              <a:rPr lang="en-US" b="1" u="sng" dirty="0" smtClean="0"/>
              <a:t>50 feet or less in width</a:t>
            </a:r>
            <a:r>
              <a:rPr lang="en-US" dirty="0" smtClean="0"/>
              <a:t>, the use of a Safety Monitoring System without a Warning Line is permitted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Steep Roof - Regulations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employee on a steep roof with unprotected sides and edges 6 feet or more above lower levels shall be protected from falling by:</a:t>
            </a:r>
          </a:p>
          <a:p>
            <a:pPr lvl="1"/>
            <a:r>
              <a:rPr lang="en-US" dirty="0" smtClean="0"/>
              <a:t>Guardrail Systems with Toeboards</a:t>
            </a:r>
          </a:p>
          <a:p>
            <a:pPr lvl="1"/>
            <a:r>
              <a:rPr lang="en-US" dirty="0" smtClean="0"/>
              <a:t>Safety Net Systems</a:t>
            </a:r>
          </a:p>
          <a:p>
            <a:pPr lvl="1"/>
            <a:r>
              <a:rPr lang="en-US" dirty="0" smtClean="0"/>
              <a:t>Personal Fall Arrest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Toeboards – A low protective barrier that will prevent the fall of materials to lower levels.</a:t>
            </a:r>
          </a:p>
          <a:p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295400" y="3200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245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Monitoring System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52720"/>
            <a:ext cx="8229600" cy="4461387"/>
          </a:xfrm>
        </p:spPr>
        <p:txBody>
          <a:bodyPr>
            <a:noAutofit/>
          </a:bodyPr>
          <a:lstStyle/>
          <a:p>
            <a:r>
              <a:rPr lang="en-US" dirty="0" smtClean="0"/>
              <a:t>Competent person to recognize fall hazards.</a:t>
            </a:r>
          </a:p>
          <a:p>
            <a:r>
              <a:rPr lang="en-US" dirty="0" smtClean="0"/>
              <a:t>Safety Monitor shall warn a worker of potential fall hazard or unsafe behavior.</a:t>
            </a:r>
          </a:p>
          <a:p>
            <a:r>
              <a:rPr lang="en-US" dirty="0" smtClean="0"/>
              <a:t>Safety Monitor shall be on same working surface and within visual sighting distance of workers.</a:t>
            </a:r>
          </a:p>
          <a:p>
            <a:r>
              <a:rPr lang="en-US" dirty="0" smtClean="0"/>
              <a:t>Safety Monitor shall be close enough to communicate with the workers being monitored.</a:t>
            </a:r>
          </a:p>
          <a:p>
            <a:r>
              <a:rPr lang="en-US" dirty="0" smtClean="0"/>
              <a:t>No other responsibilities shall be given to a Safety Monitor that could distract from the monitoring function.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Stroke or Heat Exhaustion?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55956"/>
            <a:ext cx="8229600" cy="3925957"/>
          </a:xfrm>
        </p:spPr>
        <p:txBody>
          <a:bodyPr/>
          <a:lstStyle/>
          <a:p>
            <a:r>
              <a:rPr lang="en-US" dirty="0" smtClean="0"/>
              <a:t>These two conditions are often confusing for each of them is caused by extreme heat.</a:t>
            </a:r>
          </a:p>
          <a:p>
            <a:r>
              <a:rPr lang="en-US" dirty="0" smtClean="0"/>
              <a:t>About 25% of all heat stroke cases prove fatal.</a:t>
            </a:r>
          </a:p>
          <a:p>
            <a:r>
              <a:rPr lang="en-US" dirty="0" smtClean="0"/>
              <a:t>How to Identify the Difference</a:t>
            </a:r>
          </a:p>
          <a:p>
            <a:pPr lvl="1"/>
            <a:r>
              <a:rPr lang="en-US" dirty="0" smtClean="0"/>
              <a:t>Heat Stroke – Face red, no sweat.</a:t>
            </a:r>
          </a:p>
          <a:p>
            <a:pPr lvl="1"/>
            <a:r>
              <a:rPr lang="en-US" dirty="0" smtClean="0"/>
              <a:t>Heat Exhaustion – Face pale, lots of sweat.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1331</Words>
  <Application>Microsoft Office PowerPoint</Application>
  <PresentationFormat>On-screen Show (4:3)</PresentationFormat>
  <Paragraphs>122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Roofing safety</vt:lpstr>
      <vt:lpstr>The Facts</vt:lpstr>
      <vt:lpstr>Recognizing Safety Hazards</vt:lpstr>
      <vt:lpstr>Weather Case #1</vt:lpstr>
      <vt:lpstr>OSHA Regulations</vt:lpstr>
      <vt:lpstr>Low Slope Roof - Regulations</vt:lpstr>
      <vt:lpstr>Steep Roof - Regulations</vt:lpstr>
      <vt:lpstr>Safety Monitoring System</vt:lpstr>
      <vt:lpstr>Heat Stroke or Heat Exhaustion?</vt:lpstr>
      <vt:lpstr>Heat Stroke</vt:lpstr>
      <vt:lpstr>Heat Exhaustion </vt:lpstr>
      <vt:lpstr>Beat the Heat!</vt:lpstr>
      <vt:lpstr>Consider This When Tearing Off or  Replacing the Roof </vt:lpstr>
      <vt:lpstr>Anchorage for Fall Protection</vt:lpstr>
      <vt:lpstr>Anchorage for Fall Protection</vt:lpstr>
      <vt:lpstr>Suitable Anchorage Points</vt:lpstr>
      <vt:lpstr>Unsuitable Anchorage Points</vt:lpstr>
      <vt:lpstr>Securing Roof Openings/Skylights</vt:lpstr>
      <vt:lpstr>Roof Opening Case #2</vt:lpstr>
      <vt:lpstr>Roof Opening Case #2</vt:lpstr>
      <vt:lpstr>Housekeeping</vt:lpstr>
      <vt:lpstr>Basic Housekeeping Rules</vt:lpstr>
      <vt:lpstr>Poor Housekeeping Can Lead To</vt:lpstr>
      <vt:lpstr>In Conclusion</vt:lpstr>
      <vt:lpstr>In Conclusion</vt:lpstr>
      <vt:lpstr>Always Take Roofing Safety...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17</cp:revision>
  <dcterms:created xsi:type="dcterms:W3CDTF">2011-07-26T19:15:39Z</dcterms:created>
  <dcterms:modified xsi:type="dcterms:W3CDTF">2011-11-14T20:35:51Z</dcterms:modified>
</cp:coreProperties>
</file>