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9"/>
  </p:notesMasterIdLst>
  <p:sldIdLst>
    <p:sldId id="258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07B9"/>
    <a:srgbClr val="7B726B"/>
    <a:srgbClr val="F6A11C"/>
    <a:srgbClr val="3569B2"/>
    <a:srgbClr val="350F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9AC47-64CD-44CD-A1EF-569C25748D2D}" type="datetimeFigureOut">
              <a:rPr lang="en-US" smtClean="0"/>
              <a:t>11/16/2011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C5069C-30ED-4A46-9F41-B0A0EB800316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0CD6BB-1F2C-45DC-AA94-70A0C6958F78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696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CC9D3E-EB07-4B88-AF52-A862C3BFE7FF}" type="slidenum">
              <a:rPr lang="en-US" smtClean="0"/>
              <a:pPr/>
              <a:t>14</a:t>
            </a:fld>
            <a:endParaRPr lang="en-US" dirty="0" smtClean="0"/>
          </a:p>
        </p:txBody>
      </p:sp>
      <p:sp>
        <p:nvSpPr>
          <p:cNvPr id="788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ECF44C-D11F-4258-841A-FC012676F0C6}" type="slidenum">
              <a:rPr lang="en-US" smtClean="0"/>
              <a:pPr/>
              <a:t>15</a:t>
            </a:fld>
            <a:endParaRPr lang="en-US" dirty="0" smtClean="0"/>
          </a:p>
        </p:txBody>
      </p:sp>
      <p:sp>
        <p:nvSpPr>
          <p:cNvPr id="798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724796-DAD3-417A-9EE4-8429E916263E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808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69A8AC-8F8F-4804-9CAE-03CAFAD0FAD2}" type="slidenum">
              <a:rPr lang="en-US" smtClean="0"/>
              <a:pPr/>
              <a:t>33</a:t>
            </a:fld>
            <a:endParaRPr lang="en-US" dirty="0" smtClean="0"/>
          </a:p>
        </p:txBody>
      </p:sp>
      <p:sp>
        <p:nvSpPr>
          <p:cNvPr id="819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862DA5-8521-46C2-A4AB-34C79141A6A8}" type="slidenum">
              <a:rPr lang="en-US" smtClean="0"/>
              <a:pPr/>
              <a:t>34</a:t>
            </a:fld>
            <a:endParaRPr lang="en-US" dirty="0" smtClean="0"/>
          </a:p>
        </p:txBody>
      </p:sp>
      <p:sp>
        <p:nvSpPr>
          <p:cNvPr id="829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36C5D4-7F7A-4F76-A274-7682F97974F2}" type="slidenum">
              <a:rPr lang="en-US" smtClean="0"/>
              <a:pPr/>
              <a:t>40</a:t>
            </a:fld>
            <a:endParaRPr lang="en-US" dirty="0" smtClean="0"/>
          </a:p>
        </p:txBody>
      </p:sp>
      <p:sp>
        <p:nvSpPr>
          <p:cNvPr id="839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FE9C84-BFFC-4707-B231-03087B398251}" type="slidenum">
              <a:rPr lang="en-US" smtClean="0"/>
              <a:pPr/>
              <a:t>46</a:t>
            </a:fld>
            <a:endParaRPr lang="en-US" dirty="0" smtClean="0"/>
          </a:p>
        </p:txBody>
      </p:sp>
      <p:sp>
        <p:nvSpPr>
          <p:cNvPr id="849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6747A7-6E0C-41BD-98B3-73915D650975}" type="slidenum">
              <a:rPr lang="en-US" smtClean="0"/>
              <a:pPr/>
              <a:t>47</a:t>
            </a:fld>
            <a:endParaRPr lang="en-US" dirty="0" smtClean="0"/>
          </a:p>
        </p:txBody>
      </p:sp>
      <p:sp>
        <p:nvSpPr>
          <p:cNvPr id="860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B0BDC3-7DC7-41E8-AF4C-C21D5721C8E5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706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7969FF-BC9F-495F-8E70-7C2E8ADD4610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71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F41093-9FB9-4857-893F-254484CB07B8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727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21D3A1-4D09-45D0-8651-9ACF30162066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737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3AA020-9740-4DE4-8341-36FAC303FCEF}" type="slidenum">
              <a:rPr lang="en-US" smtClean="0"/>
              <a:pPr/>
              <a:t>10</a:t>
            </a:fld>
            <a:endParaRPr lang="en-US" dirty="0" smtClean="0"/>
          </a:p>
        </p:txBody>
      </p:sp>
      <p:sp>
        <p:nvSpPr>
          <p:cNvPr id="747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0534DA-469E-43F0-865F-47B278CD5A31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757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399767-581D-4DEB-A559-3CA96D443A6C}" type="slidenum">
              <a:rPr lang="en-US" smtClean="0"/>
              <a:pPr/>
              <a:t>12</a:t>
            </a:fld>
            <a:endParaRPr lang="en-US" dirty="0" smtClean="0"/>
          </a:p>
        </p:txBody>
      </p:sp>
      <p:sp>
        <p:nvSpPr>
          <p:cNvPr id="768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632996-9BDE-4396-9D3F-EE6FBC48C309}" type="slidenum">
              <a:rPr lang="en-US" smtClean="0"/>
              <a:pPr/>
              <a:t>13</a:t>
            </a:fld>
            <a:endParaRPr lang="en-US" dirty="0" smtClean="0"/>
          </a:p>
        </p:txBody>
      </p:sp>
      <p:sp>
        <p:nvSpPr>
          <p:cNvPr id="778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rgbClr val="3569B2"/>
                </a:solidFill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72278" y="662609"/>
            <a:ext cx="3445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2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8C16D-2096-4669-982F-EA9E224B69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cover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24300"/>
            <a:ext cx="8229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CA22A-D355-4178-83E8-9A3C6AC45C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cover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B02BF-23A7-4305-8269-BC35ED03BB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cover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70AD6-785E-4476-ACE4-FA4B07D0FA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11/16/2011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11/16/2011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11/16/2011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956" y="168622"/>
            <a:ext cx="83259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956" y="1600200"/>
            <a:ext cx="8229600" cy="392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0" y="57943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6A11C"/>
              </a:buClr>
              <a:buFont typeface="Wingdings" pitchFamily="2" charset="2"/>
              <a:buChar char="q"/>
            </a:pPr>
            <a:endParaRPr lang="en-US" sz="2400" dirty="0">
              <a:latin typeface="Lucida Sans" pitchFamily="34" charset="0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578982" y="6075553"/>
            <a:ext cx="3621013" cy="650559"/>
            <a:chOff x="2925072" y="484059"/>
            <a:chExt cx="3621013" cy="867412"/>
          </a:xfrm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2925072" y="792328"/>
              <a:ext cx="3621013" cy="515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Safety</a:t>
              </a:r>
              <a:r>
                <a:rPr kumimoji="0" lang="en-US" sz="24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on</a:t>
              </a: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Call</a:t>
              </a:r>
              <a:endPara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3569B2"/>
                </a:solidFill>
                <a:effectLst/>
                <a:uLnTx/>
                <a:uFillTx/>
                <a:latin typeface="BlairMdITC TT-Medium"/>
                <a:ea typeface="+mn-ea"/>
                <a:cs typeface="BlairMdITC TT-Medium"/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rot="16200000">
              <a:off x="5489586" y="539239"/>
              <a:ext cx="867412" cy="757052"/>
            </a:xfrm>
            <a:prstGeom prst="rtTriangle">
              <a:avLst/>
            </a:prstGeom>
            <a:solidFill>
              <a:srgbClr val="F6A11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6" name="Content Placeholder 5" descr="HNI_CMYK_DOT.png"/>
          <p:cNvPicPr>
            <a:picLocks noChangeAspect="1"/>
          </p:cNvPicPr>
          <p:nvPr userDrawn="1"/>
        </p:nvPicPr>
        <p:blipFill>
          <a:blip r:embed="rId17"/>
          <a:srcRect l="-20459" r="-20459"/>
          <a:stretch>
            <a:fillRect/>
          </a:stretch>
        </p:blipFill>
        <p:spPr bwMode="auto">
          <a:xfrm>
            <a:off x="190500" y="677863"/>
            <a:ext cx="31273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457200" rtl="0" eaLnBrk="1" latinLnBrk="0" hangingPunct="1">
        <a:spcBef>
          <a:spcPct val="0"/>
        </a:spcBef>
        <a:buFont typeface="Wingdings" pitchFamily="2" charset="2"/>
        <a:buNone/>
        <a:defRPr sz="2400" b="1" kern="1200" cap="all" baseline="0">
          <a:solidFill>
            <a:srgbClr val="3569B2"/>
          </a:solidFill>
          <a:latin typeface="Lucida Sans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742950" indent="-28575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2pPr>
      <a:lvl3pPr marL="11430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3pPr>
      <a:lvl4pPr marL="16002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4pPr>
      <a:lvl5pPr marL="20574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»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Lucida Sans" pitchFamily="34" charset="0"/>
              </a:rPr>
              <a:t>Safety orientation for new employees</a:t>
            </a:r>
            <a:endParaRPr lang="en-US" b="1" dirty="0">
              <a:latin typeface="Lucida San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Hazards </a:t>
            </a:r>
            <a:endParaRPr lang="en-US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157760"/>
            <a:ext cx="4038600" cy="4525963"/>
          </a:xfrm>
        </p:spPr>
        <p:txBody>
          <a:bodyPr>
            <a:noAutofit/>
          </a:bodyPr>
          <a:lstStyle/>
          <a:p>
            <a:r>
              <a:rPr lang="en-US" sz="1500" dirty="0" smtClean="0"/>
              <a:t>Carcinogens </a:t>
            </a:r>
          </a:p>
          <a:p>
            <a:pPr lvl="1"/>
            <a:r>
              <a:rPr lang="en-US" sz="1500" dirty="0" smtClean="0"/>
              <a:t>Studies have shown that they can cause cancer.</a:t>
            </a:r>
          </a:p>
          <a:p>
            <a:r>
              <a:rPr lang="en-US" sz="1500" dirty="0" smtClean="0"/>
              <a:t>Hepatotoxins</a:t>
            </a:r>
          </a:p>
          <a:p>
            <a:pPr lvl="1"/>
            <a:r>
              <a:rPr lang="en-US" sz="1500" dirty="0" smtClean="0"/>
              <a:t>These can cause liver damage. An example is carbon tetrachloride. </a:t>
            </a:r>
          </a:p>
          <a:p>
            <a:r>
              <a:rPr lang="en-US" sz="1500" dirty="0" smtClean="0"/>
              <a:t>Nephrotoxins</a:t>
            </a:r>
          </a:p>
          <a:p>
            <a:pPr lvl="1"/>
            <a:r>
              <a:rPr lang="en-US" sz="1500" dirty="0" smtClean="0"/>
              <a:t>These can cause kidney damage. Examples are chlorine and fluorine. </a:t>
            </a:r>
          </a:p>
          <a:p>
            <a:r>
              <a:rPr lang="en-US" sz="1500" dirty="0" smtClean="0"/>
              <a:t>Teratogen </a:t>
            </a:r>
          </a:p>
          <a:p>
            <a:pPr lvl="1"/>
            <a:r>
              <a:rPr lang="en-US" sz="1500" dirty="0" smtClean="0"/>
              <a:t>This is a substance that can cause damage to a fetus resulting in malformation in the child's development. </a:t>
            </a:r>
            <a:endParaRPr lang="en-US" sz="1500" dirty="0" smtClean="0"/>
          </a:p>
        </p:txBody>
      </p:sp>
      <p:sp>
        <p:nvSpPr>
          <p:cNvPr id="28676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4648200" y="1187256"/>
            <a:ext cx="4038600" cy="4525963"/>
          </a:xfrm>
        </p:spPr>
        <p:txBody>
          <a:bodyPr>
            <a:normAutofit/>
          </a:bodyPr>
          <a:lstStyle/>
          <a:p>
            <a:r>
              <a:rPr lang="en-US" sz="1500" dirty="0" smtClean="0"/>
              <a:t>Mutagens</a:t>
            </a:r>
          </a:p>
          <a:p>
            <a:pPr lvl="1"/>
            <a:r>
              <a:rPr lang="en-US" sz="1500" dirty="0" smtClean="0"/>
              <a:t>A substance that is capable of altering the genetic materials in a living organism. </a:t>
            </a:r>
          </a:p>
          <a:p>
            <a:r>
              <a:rPr lang="en-US" sz="1500" dirty="0" smtClean="0"/>
              <a:t>Asphyxiants</a:t>
            </a:r>
          </a:p>
          <a:p>
            <a:pPr lvl="1"/>
            <a:r>
              <a:rPr lang="en-US" sz="1500" dirty="0" smtClean="0"/>
              <a:t>If it displaces enough oxygen can be fatal. Examples of this are nitrogen and helium. </a:t>
            </a:r>
          </a:p>
          <a:p>
            <a:r>
              <a:rPr lang="en-US" sz="1500" dirty="0" smtClean="0"/>
              <a:t>Irritants </a:t>
            </a:r>
          </a:p>
          <a:p>
            <a:pPr lvl="1"/>
            <a:r>
              <a:rPr lang="en-US" sz="1500" dirty="0" smtClean="0"/>
              <a:t>Cause an inflammation of the skin, eyes and respiratory tract. 	</a:t>
            </a:r>
            <a:endParaRPr lang="en-US" sz="15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Labeling </a:t>
            </a:r>
            <a:endParaRPr lang="en-US" dirty="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All chemicals that enter the physical plant must have the fallowing information clearly labeled. </a:t>
            </a:r>
          </a:p>
          <a:p>
            <a:pPr lvl="1"/>
            <a:r>
              <a:rPr lang="en-US" dirty="0" smtClean="0"/>
              <a:t>Chemical name </a:t>
            </a:r>
          </a:p>
          <a:p>
            <a:pPr lvl="1"/>
            <a:r>
              <a:rPr lang="en-US" dirty="0" smtClean="0"/>
              <a:t>Appropriate hazard warning</a:t>
            </a:r>
          </a:p>
          <a:p>
            <a:pPr lvl="1"/>
            <a:r>
              <a:rPr lang="en-US" dirty="0" smtClean="0"/>
              <a:t>Name and address of the supplier</a:t>
            </a:r>
          </a:p>
          <a:p>
            <a:r>
              <a:rPr lang="en-US" dirty="0" smtClean="0"/>
              <a:t>If there is any question about the labeling on incoming materials the container should be quarantined and the EHS Coordinator notified. </a:t>
            </a:r>
          </a:p>
          <a:p>
            <a:r>
              <a:rPr lang="en-US" dirty="0" smtClean="0"/>
              <a:t>MSDS report must be received before a new chemical is used in the physical plant.  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Protective Equipment (PPE)</a:t>
            </a:r>
            <a:endParaRPr lang="en-US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PPE is any outer shell that a worker uses to protect him or herself from certain hazards. </a:t>
            </a:r>
          </a:p>
          <a:p>
            <a:r>
              <a:rPr lang="en-US" dirty="0" smtClean="0"/>
              <a:t>Keene State provides all employees  that are exposed to real or potential hazards with proper PPE for the job. </a:t>
            </a:r>
          </a:p>
          <a:p>
            <a:r>
              <a:rPr lang="en-US" dirty="0" smtClean="0"/>
              <a:t>And requires that it is used while  performing the task. 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PPE </a:t>
            </a:r>
            <a:endParaRPr lang="en-US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Eye Protection </a:t>
            </a:r>
          </a:p>
          <a:p>
            <a:pPr lvl="1"/>
            <a:r>
              <a:rPr lang="en-US" dirty="0" smtClean="0"/>
              <a:t>Safety glasses protect your eyes from dust chippings, and light. </a:t>
            </a:r>
          </a:p>
          <a:p>
            <a:pPr lvl="1"/>
            <a:r>
              <a:rPr lang="en-US" dirty="0" smtClean="0"/>
              <a:t>Safety glasses are required in all shop workstations. </a:t>
            </a:r>
          </a:p>
          <a:p>
            <a:pPr lvl="1"/>
            <a:r>
              <a:rPr lang="en-US" dirty="0" smtClean="0"/>
              <a:t>Approved safety glasses will be supplied and can be accessed at Central Stores. </a:t>
            </a:r>
          </a:p>
          <a:p>
            <a:pPr lvl="1"/>
            <a:r>
              <a:rPr lang="en-US" dirty="0" smtClean="0"/>
              <a:t>Contact lenses are not considered eye protection. </a:t>
            </a:r>
          </a:p>
          <a:p>
            <a:pPr lvl="1"/>
            <a:endParaRPr lang="en-US" dirty="0" smtClean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15876" y="92325"/>
            <a:ext cx="3274141" cy="20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PPE </a:t>
            </a:r>
            <a:endParaRPr lang="en-US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82208" y="1393728"/>
            <a:ext cx="8229600" cy="3925957"/>
          </a:xfrm>
        </p:spPr>
        <p:txBody>
          <a:bodyPr/>
          <a:lstStyle/>
          <a:p>
            <a:r>
              <a:rPr lang="en-US" dirty="0" smtClean="0"/>
              <a:t>Ear Protection</a:t>
            </a:r>
          </a:p>
          <a:p>
            <a:pPr lvl="1"/>
            <a:r>
              <a:rPr lang="en-US" dirty="0" smtClean="0"/>
              <a:t>All employees that are exposed to a high volume of noise are required to use ear protection. </a:t>
            </a:r>
          </a:p>
          <a:p>
            <a:pPr lvl="1"/>
            <a:r>
              <a:rPr lang="en-US" dirty="0" smtClean="0"/>
              <a:t>A set of ear muffs will be given to employees that are required to use them. </a:t>
            </a:r>
          </a:p>
          <a:p>
            <a:pPr lvl="1"/>
            <a:r>
              <a:rPr lang="en-US" dirty="0" smtClean="0"/>
              <a:t>A generous amount of ear plugs will be provided to everyone. </a:t>
            </a:r>
            <a:endParaRPr lang="en-US" dirty="0" smtClean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99786" y="4519613"/>
            <a:ext cx="2095500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01588" y="168622"/>
            <a:ext cx="1589076" cy="1589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PPE </a:t>
            </a:r>
            <a:endParaRPr lang="en-US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Hardhats, gloves, dust mask and respirators will be supplied to employees that need to wear them for certain jobs. </a:t>
            </a:r>
          </a:p>
          <a:p>
            <a:r>
              <a:rPr lang="en-US" dirty="0" smtClean="0"/>
              <a:t>If your job requires steel toed shoes and boots the Company will reimburse full year full time employees to purchase on their own. </a:t>
            </a:r>
          </a:p>
          <a:p>
            <a:endParaRPr lang="en-US" dirty="0" smtClean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21481" y="4011561"/>
            <a:ext cx="250507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PPE </a:t>
            </a:r>
            <a:endParaRPr lang="en-US" dirty="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 order for this policy to work, everyone needs to be involved. </a:t>
            </a:r>
          </a:p>
          <a:p>
            <a:r>
              <a:rPr lang="en-US" dirty="0" smtClean="0"/>
              <a:t>The employees needs to be responsible for the use and care of their PPE. </a:t>
            </a:r>
          </a:p>
          <a:p>
            <a:r>
              <a:rPr lang="en-US" dirty="0" smtClean="0"/>
              <a:t> Supervisors need to make sure that employees are wearing and properly using PPE. 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Fall Protection</a:t>
            </a:r>
            <a:endParaRPr lang="en-US" dirty="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757652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Any open edge higher than four (4) feet</a:t>
            </a:r>
          </a:p>
          <a:p>
            <a:pPr lvl="1"/>
            <a:r>
              <a:rPr lang="en-US" dirty="0" smtClean="0"/>
              <a:t>Guardrail System</a:t>
            </a:r>
          </a:p>
          <a:p>
            <a:pPr lvl="1"/>
            <a:r>
              <a:rPr lang="en-US" dirty="0" smtClean="0"/>
              <a:t>Safety Net System</a:t>
            </a:r>
          </a:p>
          <a:p>
            <a:pPr lvl="1"/>
            <a:r>
              <a:rPr lang="en-US" dirty="0" smtClean="0"/>
              <a:t>Personal Fall Arrest System</a:t>
            </a:r>
          </a:p>
          <a:p>
            <a:r>
              <a:rPr lang="en-US" dirty="0" smtClean="0"/>
              <a:t>Any fixed ladder higher than 20 feet</a:t>
            </a:r>
          </a:p>
          <a:p>
            <a:pPr lvl="1"/>
            <a:r>
              <a:rPr lang="en-US" dirty="0" smtClean="0"/>
              <a:t>Ladder Safety Device (with body harness)</a:t>
            </a:r>
          </a:p>
          <a:p>
            <a:pPr lvl="1"/>
            <a:r>
              <a:rPr lang="en-US" dirty="0" smtClean="0"/>
              <a:t>Safety Cage with offset landings every 30 feet</a:t>
            </a:r>
          </a:p>
          <a:p>
            <a:r>
              <a:rPr lang="en-US" dirty="0" smtClean="0"/>
              <a:t>Bucket truck/aerial lifts</a:t>
            </a:r>
            <a:endParaRPr lang="en-US" dirty="0" smtClean="0"/>
          </a:p>
        </p:txBody>
      </p:sp>
    </p:spTree>
  </p:cSld>
  <p:clrMapOvr>
    <a:masterClrMapping/>
  </p:clrMapOvr>
  <p:transition spd="med">
    <p:cov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Fall Arrest System</a:t>
            </a:r>
            <a:endParaRPr lang="en-US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3679723"/>
          </a:xfrm>
        </p:spPr>
        <p:txBody>
          <a:bodyPr/>
          <a:lstStyle/>
          <a:p>
            <a:r>
              <a:rPr lang="en-US" dirty="0" smtClean="0"/>
              <a:t>Full Body Harness </a:t>
            </a:r>
          </a:p>
          <a:p>
            <a:r>
              <a:rPr lang="en-US" dirty="0" smtClean="0"/>
              <a:t>Lanyard (regular or retractable)</a:t>
            </a:r>
          </a:p>
          <a:p>
            <a:r>
              <a:rPr lang="en-US" dirty="0" smtClean="0"/>
              <a:t>Shock Absorber </a:t>
            </a:r>
          </a:p>
          <a:p>
            <a:r>
              <a:rPr lang="en-US" dirty="0" smtClean="0"/>
              <a:t>Locking Snap Hooks </a:t>
            </a:r>
          </a:p>
          <a:p>
            <a:r>
              <a:rPr lang="en-US" dirty="0" smtClean="0"/>
              <a:t>Lifeline (as needed)</a:t>
            </a:r>
          </a:p>
          <a:p>
            <a:r>
              <a:rPr lang="en-US" dirty="0" smtClean="0"/>
              <a:t>Anchorage</a:t>
            </a:r>
          </a:p>
          <a:p>
            <a:pPr lvl="1"/>
            <a:r>
              <a:rPr lang="en-US" dirty="0" smtClean="0"/>
              <a:t>Must hold 5000 lbs.</a:t>
            </a:r>
            <a:endParaRPr lang="en-US" dirty="0" smtClean="0"/>
          </a:p>
        </p:txBody>
      </p:sp>
    </p:spTree>
  </p:cSld>
  <p:clrMapOvr>
    <a:masterClrMapping/>
  </p:clrMapOvr>
  <p:transition spd="med">
    <p:cov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Fall Clearance (not a sale!)</a:t>
            </a:r>
            <a:endParaRPr lang="en-US" dirty="0" smtClean="0"/>
          </a:p>
        </p:txBody>
      </p:sp>
      <p:pic>
        <p:nvPicPr>
          <p:cNvPr id="36867" name="Picture 3" descr="RON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43897" y="1087137"/>
            <a:ext cx="6975987" cy="5121931"/>
          </a:xfr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topics covered </a:t>
            </a:r>
            <a:endParaRPr lang="en-US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82216"/>
            <a:ext cx="4038600" cy="45259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General</a:t>
            </a:r>
          </a:p>
          <a:p>
            <a:r>
              <a:rPr lang="en-US" sz="2000" dirty="0" smtClean="0"/>
              <a:t>Hazard Communication</a:t>
            </a:r>
          </a:p>
          <a:p>
            <a:r>
              <a:rPr lang="en-US" sz="2000" dirty="0" smtClean="0"/>
              <a:t>Personal Protective Equipment</a:t>
            </a:r>
          </a:p>
          <a:p>
            <a:r>
              <a:rPr lang="en-US" sz="2000" dirty="0" smtClean="0"/>
              <a:t>Fall Protection </a:t>
            </a:r>
          </a:p>
          <a:p>
            <a:r>
              <a:rPr lang="en-US" sz="2000" dirty="0" smtClean="0"/>
              <a:t>Equipment Usage</a:t>
            </a:r>
          </a:p>
          <a:p>
            <a:r>
              <a:rPr lang="en-US" sz="2000" dirty="0" smtClean="0"/>
              <a:t>Lockout/Tagout</a:t>
            </a:r>
          </a:p>
          <a:p>
            <a:r>
              <a:rPr lang="en-US" sz="2000" dirty="0" smtClean="0"/>
              <a:t>Material Handling</a:t>
            </a:r>
          </a:p>
          <a:p>
            <a:endParaRPr lang="en-US" sz="2000" dirty="0" smtClean="0"/>
          </a:p>
          <a:p>
            <a:endParaRPr lang="en-US" sz="2000" dirty="0" smtClean="0"/>
          </a:p>
        </p:txBody>
      </p:sp>
      <p:sp>
        <p:nvSpPr>
          <p:cNvPr id="20484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4648200" y="1482216"/>
            <a:ext cx="4038600" cy="45259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Confined Space Entry</a:t>
            </a:r>
          </a:p>
          <a:p>
            <a:r>
              <a:rPr lang="en-US" sz="2000" dirty="0" smtClean="0"/>
              <a:t>Fire Prevention </a:t>
            </a:r>
          </a:p>
          <a:p>
            <a:r>
              <a:rPr lang="en-US" sz="2000" dirty="0" smtClean="0"/>
              <a:t>Bloodborne Pathogens</a:t>
            </a:r>
          </a:p>
          <a:p>
            <a:r>
              <a:rPr lang="en-US" sz="2000" dirty="0" smtClean="0"/>
              <a:t>Heat/Cold Stress</a:t>
            </a:r>
          </a:p>
          <a:p>
            <a:r>
              <a:rPr lang="en-US" sz="2000" dirty="0" smtClean="0"/>
              <a:t>Basic First Aid</a:t>
            </a:r>
          </a:p>
          <a:p>
            <a:r>
              <a:rPr lang="en-US" sz="2000" dirty="0" smtClean="0"/>
              <a:t>Accident Reporting</a:t>
            </a:r>
          </a:p>
          <a:p>
            <a:r>
              <a:rPr lang="en-US" sz="2000" dirty="0" smtClean="0"/>
              <a:t>Emergency Response</a:t>
            </a:r>
          </a:p>
          <a:p>
            <a:r>
              <a:rPr lang="en-US" sz="2000" dirty="0" smtClean="0"/>
              <a:t>Contact Information</a:t>
            </a:r>
            <a:endParaRPr lang="en-U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Scaffolding</a:t>
            </a:r>
            <a:endParaRPr lang="en-US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Erected by “Competent Person”.</a:t>
            </a:r>
          </a:p>
          <a:p>
            <a:r>
              <a:rPr lang="en-US" sz="2000" dirty="0" smtClean="0"/>
              <a:t>Sound, rigid footing.</a:t>
            </a:r>
          </a:p>
          <a:p>
            <a:r>
              <a:rPr lang="en-US" sz="2000" dirty="0" smtClean="0"/>
              <a:t>No overloading.</a:t>
            </a:r>
          </a:p>
          <a:p>
            <a:r>
              <a:rPr lang="en-US" sz="2000" dirty="0" smtClean="0"/>
              <a:t>Scaffold Grade Planking.</a:t>
            </a:r>
          </a:p>
          <a:p>
            <a:r>
              <a:rPr lang="en-US" sz="2000" dirty="0" smtClean="0"/>
              <a:t>Railings /toeboards</a:t>
            </a:r>
            <a:endParaRPr lang="en-US" sz="2000" dirty="0" smtClean="0"/>
          </a:p>
        </p:txBody>
      </p:sp>
      <p:sp>
        <p:nvSpPr>
          <p:cNvPr id="37892" name="Rectangle 4"/>
          <p:cNvSpPr>
            <a:spLocks noGrp="1" noChangeArrowheads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Tie-Off if no railing.</a:t>
            </a:r>
          </a:p>
          <a:p>
            <a:r>
              <a:rPr lang="en-US" sz="2000" dirty="0" smtClean="0"/>
              <a:t>Access ladders.</a:t>
            </a:r>
          </a:p>
          <a:p>
            <a:r>
              <a:rPr lang="en-US" sz="2000" dirty="0" smtClean="0"/>
              <a:t>Get down from “rolling” scaffold to move it.</a:t>
            </a:r>
          </a:p>
          <a:p>
            <a:r>
              <a:rPr lang="en-US" sz="2000" dirty="0" smtClean="0"/>
              <a:t>No portable ladders on scaffolding.</a:t>
            </a:r>
            <a:endParaRPr lang="en-U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Portable Ladders</a:t>
            </a:r>
            <a:endParaRPr lang="en-US" dirty="0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Use only approved ladders.</a:t>
            </a:r>
          </a:p>
          <a:p>
            <a:r>
              <a:rPr lang="en-US" sz="2000" dirty="0" smtClean="0"/>
              <a:t>Inspect before use.</a:t>
            </a:r>
          </a:p>
          <a:p>
            <a:r>
              <a:rPr lang="en-US" sz="2000" dirty="0" smtClean="0"/>
              <a:t>Use both hands.</a:t>
            </a:r>
          </a:p>
          <a:p>
            <a:r>
              <a:rPr lang="en-US" sz="2000" dirty="0" smtClean="0"/>
              <a:t>One person only.</a:t>
            </a:r>
          </a:p>
          <a:p>
            <a:r>
              <a:rPr lang="en-US" sz="2000" dirty="0" smtClean="0"/>
              <a:t>Firm, level footing.</a:t>
            </a:r>
          </a:p>
          <a:p>
            <a:r>
              <a:rPr lang="en-US" sz="2000" dirty="0" smtClean="0"/>
              <a:t>Do not use as platform or scaffold.</a:t>
            </a:r>
          </a:p>
        </p:txBody>
      </p:sp>
      <p:sp>
        <p:nvSpPr>
          <p:cNvPr id="2053" name="Rectangle 4"/>
          <p:cNvSpPr>
            <a:spLocks noGrp="1" noChangeArrowheads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Use fall arrest if &gt; 6 ft. working from </a:t>
            </a:r>
            <a:r>
              <a:rPr lang="en-US" sz="2000" dirty="0" smtClean="0"/>
              <a:t>ladder.</a:t>
            </a:r>
          </a:p>
          <a:p>
            <a:r>
              <a:rPr lang="en-US" sz="2000" dirty="0" smtClean="0"/>
              <a:t>Secure top of extension ladders.</a:t>
            </a:r>
          </a:p>
          <a:p>
            <a:r>
              <a:rPr lang="en-US" sz="2000" dirty="0" smtClean="0"/>
              <a:t>Extend 3 feet above access or working level.</a:t>
            </a:r>
          </a:p>
          <a:p>
            <a:r>
              <a:rPr lang="en-US" sz="2000" dirty="0" smtClean="0"/>
              <a:t>Use 4:1 lean ratio.</a:t>
            </a:r>
            <a:endParaRPr lang="en-U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Aerial Lifts</a:t>
            </a:r>
            <a:endParaRPr lang="en-US" dirty="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Secure lanyard to anchor point.</a:t>
            </a:r>
          </a:p>
          <a:p>
            <a:r>
              <a:rPr lang="en-US" dirty="0" smtClean="0"/>
              <a:t>Never use a ladder from a lift.</a:t>
            </a:r>
          </a:p>
          <a:p>
            <a:r>
              <a:rPr lang="en-US" dirty="0" smtClean="0"/>
              <a:t>Don’t over extend boom lifts.</a:t>
            </a:r>
          </a:p>
          <a:p>
            <a:r>
              <a:rPr lang="en-US" dirty="0" smtClean="0"/>
              <a:t>Follow manufacturer’s safety notices.</a:t>
            </a:r>
            <a:endParaRPr lang="en-US" dirty="0" smtClean="0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Equipment Usage and Safeguarding </a:t>
            </a:r>
            <a:endParaRPr lang="en-US" dirty="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Guards should be in place on equipment whenever grinding or cutting work is performed. </a:t>
            </a:r>
          </a:p>
          <a:p>
            <a:r>
              <a:rPr lang="en-US" dirty="0" smtClean="0"/>
              <a:t>Use tools that are grounded	</a:t>
            </a:r>
          </a:p>
          <a:p>
            <a:pPr lvl="1"/>
            <a:r>
              <a:rPr lang="en-US" dirty="0" smtClean="0"/>
              <a:t>This means cord must have three pronged plugs. </a:t>
            </a:r>
          </a:p>
          <a:p>
            <a:r>
              <a:rPr lang="en-US" dirty="0" smtClean="0"/>
              <a:t>Always use the right tool for the job. </a:t>
            </a:r>
          </a:p>
          <a:p>
            <a:r>
              <a:rPr lang="en-US" dirty="0" smtClean="0"/>
              <a:t>Understand Lockout/Tagout. 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Lockout Tagout </a:t>
            </a:r>
            <a:endParaRPr lang="en-US" dirty="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96956" y="1378980"/>
            <a:ext cx="8229600" cy="3925957"/>
          </a:xfrm>
        </p:spPr>
        <p:txBody>
          <a:bodyPr>
            <a:noAutofit/>
          </a:bodyPr>
          <a:lstStyle/>
          <a:p>
            <a:r>
              <a:rPr lang="en-US" dirty="0" smtClean="0"/>
              <a:t>Lockout/tagout is an OSHA standard that outlines procedures to prevent accidents and injuries caused by the release of energy such as.</a:t>
            </a:r>
          </a:p>
          <a:p>
            <a:pPr lvl="1"/>
            <a:r>
              <a:rPr lang="en-US" dirty="0" smtClean="0"/>
              <a:t>Electrical </a:t>
            </a:r>
          </a:p>
          <a:p>
            <a:pPr lvl="1"/>
            <a:r>
              <a:rPr lang="en-US" dirty="0" smtClean="0"/>
              <a:t>Mechanical </a:t>
            </a:r>
          </a:p>
          <a:p>
            <a:pPr lvl="1"/>
            <a:r>
              <a:rPr lang="en-US" dirty="0" smtClean="0"/>
              <a:t>Pneumatic (air pressure) </a:t>
            </a:r>
          </a:p>
          <a:p>
            <a:pPr lvl="1"/>
            <a:r>
              <a:rPr lang="en-US" dirty="0" smtClean="0"/>
              <a:t>Hydraulic </a:t>
            </a:r>
          </a:p>
          <a:p>
            <a:pPr lvl="1"/>
            <a:r>
              <a:rPr lang="en-US" dirty="0" smtClean="0"/>
              <a:t>Fluids and gases </a:t>
            </a:r>
          </a:p>
          <a:p>
            <a:r>
              <a:rPr lang="en-US" dirty="0" smtClean="0"/>
              <a:t>The lockout device is put on to guarantee that the equipment is shut off. </a:t>
            </a:r>
          </a:p>
          <a:p>
            <a:r>
              <a:rPr lang="en-US" dirty="0" smtClean="0"/>
              <a:t>IF you see a lock or a tag, DO NOT TOUCH. 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Lockout </a:t>
            </a:r>
            <a:endParaRPr lang="en-US" dirty="0" smtClean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41477" y="1533277"/>
            <a:ext cx="5388466" cy="4026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Lockout/Tagout Procedure </a:t>
            </a:r>
            <a:endParaRPr lang="en-US" dirty="0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96956" y="1187256"/>
            <a:ext cx="8229600" cy="3925957"/>
          </a:xfrm>
        </p:spPr>
        <p:txBody>
          <a:bodyPr>
            <a:noAutofit/>
          </a:bodyPr>
          <a:lstStyle/>
          <a:p>
            <a:r>
              <a:rPr lang="en-US" sz="1700" dirty="0" smtClean="0"/>
              <a:t>Before shutting down, notify all affected employees. </a:t>
            </a:r>
          </a:p>
          <a:p>
            <a:r>
              <a:rPr lang="en-US" sz="1700" dirty="0" smtClean="0"/>
              <a:t>Locate all energy sources. </a:t>
            </a:r>
          </a:p>
          <a:p>
            <a:r>
              <a:rPr lang="en-US" sz="1700" dirty="0" smtClean="0"/>
              <a:t>Shutdown machine by regular methods. </a:t>
            </a:r>
          </a:p>
          <a:p>
            <a:r>
              <a:rPr lang="en-US" sz="1700" dirty="0" smtClean="0"/>
              <a:t>Isolate the machines by shutting down the main power source to the machine. </a:t>
            </a:r>
          </a:p>
          <a:p>
            <a:r>
              <a:rPr lang="en-US" sz="1700" dirty="0" smtClean="0"/>
              <a:t>Lockout </a:t>
            </a:r>
          </a:p>
          <a:p>
            <a:pPr lvl="1"/>
            <a:r>
              <a:rPr lang="en-US" sz="1700" dirty="0" smtClean="0"/>
              <a:t>Place lock or tag on power switch in the off position at the main power source.</a:t>
            </a:r>
          </a:p>
          <a:p>
            <a:r>
              <a:rPr lang="en-US" sz="1700" dirty="0" smtClean="0"/>
              <a:t>Energy Release to make sure that there is no stored energy in the machine. </a:t>
            </a:r>
          </a:p>
          <a:p>
            <a:r>
              <a:rPr lang="en-US" sz="1700" dirty="0" smtClean="0"/>
              <a:t>Test the machine to make sure the machine will not turn on. </a:t>
            </a:r>
          </a:p>
          <a:p>
            <a:r>
              <a:rPr lang="en-US" sz="1700" dirty="0" smtClean="0"/>
              <a:t>Remember only authorized personnel can remove the lock or tag. All other employees should not touch anything that is locked or tagged. </a:t>
            </a:r>
          </a:p>
          <a:p>
            <a:endParaRPr lang="en-US" sz="17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Tagout </a:t>
            </a:r>
            <a:endParaRPr lang="en-US" dirty="0" smtClean="0"/>
          </a:p>
        </p:txBody>
      </p:sp>
      <p:pic>
        <p:nvPicPr>
          <p:cNvPr id="43011" name="Picture 6" descr="ta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067665" y="816443"/>
            <a:ext cx="2979174" cy="5701768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 Handling </a:t>
            </a:r>
            <a:endParaRPr lang="en-US" dirty="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96956" y="1600200"/>
            <a:ext cx="8229600" cy="428440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Try not to lift manually; if possible use forklift, dolly or hand cart. </a:t>
            </a:r>
          </a:p>
          <a:p>
            <a:r>
              <a:rPr lang="en-US" dirty="0" smtClean="0"/>
              <a:t>If you need to lift manually employ the following safe lifting techniques. </a:t>
            </a:r>
          </a:p>
          <a:p>
            <a:pPr lvl="1"/>
            <a:r>
              <a:rPr lang="en-US" dirty="0" smtClean="0"/>
              <a:t>Size up a load before lifting. </a:t>
            </a:r>
          </a:p>
          <a:p>
            <a:pPr lvl="1"/>
            <a:r>
              <a:rPr lang="en-US" dirty="0" smtClean="0"/>
              <a:t>Bend at the knees, you want to lift with your legs not your back. </a:t>
            </a:r>
          </a:p>
          <a:p>
            <a:pPr lvl="1"/>
            <a:r>
              <a:rPr lang="en-US" dirty="0" smtClean="0"/>
              <a:t>Do not twist or turn your body once you have made the lift. Keep the load close to your body. </a:t>
            </a:r>
          </a:p>
          <a:p>
            <a:pPr lvl="1"/>
            <a:r>
              <a:rPr lang="en-US" dirty="0" smtClean="0"/>
              <a:t>Always push objects rather than pull if possible</a:t>
            </a:r>
          </a:p>
          <a:p>
            <a:pPr lvl="1"/>
            <a:r>
              <a:rPr lang="en-US" dirty="0" smtClean="0"/>
              <a:t>Get help with bulky Items. 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lifting</a:t>
            </a:r>
            <a:endParaRPr lang="en-US" dirty="0"/>
          </a:p>
        </p:txBody>
      </p:sp>
      <p:pic>
        <p:nvPicPr>
          <p:cNvPr id="45058" name="Picture 5" descr="liftin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088445" y="1473850"/>
            <a:ext cx="7128469" cy="4248520"/>
          </a:xfr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Safety Policy </a:t>
            </a:r>
            <a:endParaRPr lang="en-US" dirty="0" smtClean="0"/>
          </a:p>
        </p:txBody>
      </p:sp>
      <p:sp>
        <p:nvSpPr>
          <p:cNvPr id="21507" name="Rectangle 8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 Smoking except in designated smoking areas. </a:t>
            </a:r>
          </a:p>
          <a:p>
            <a:r>
              <a:rPr lang="en-US" dirty="0" smtClean="0"/>
              <a:t>No drug or alcohol use during working hours. </a:t>
            </a:r>
          </a:p>
          <a:p>
            <a:r>
              <a:rPr lang="en-US" dirty="0" smtClean="0"/>
              <a:t>Wear the proper Personal Protective Equipment (PPE). </a:t>
            </a:r>
          </a:p>
          <a:p>
            <a:r>
              <a:rPr lang="en-US" dirty="0" smtClean="0"/>
              <a:t>All injuries must be immediately reported to a supervisor.</a:t>
            </a:r>
          </a:p>
          <a:p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96956" y="168622"/>
            <a:ext cx="8647044" cy="1143000"/>
          </a:xfrm>
        </p:spPr>
        <p:txBody>
          <a:bodyPr/>
          <a:lstStyle/>
          <a:p>
            <a:r>
              <a:rPr lang="en-US" dirty="0" smtClean="0"/>
              <a:t>General Cylinder Handling and Transporting</a:t>
            </a:r>
            <a:endParaRPr lang="en-US" dirty="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Report any leaking cylinders to your supervisor immediately. </a:t>
            </a:r>
          </a:p>
          <a:p>
            <a:r>
              <a:rPr lang="en-US" dirty="0" smtClean="0"/>
              <a:t>Secure all cylinders when not in use. </a:t>
            </a:r>
          </a:p>
          <a:p>
            <a:r>
              <a:rPr lang="en-US" dirty="0" smtClean="0"/>
              <a:t>All cylinders must be labeled or marked legibly to identify the contents. </a:t>
            </a:r>
          </a:p>
          <a:p>
            <a:r>
              <a:rPr lang="en-US" dirty="0" smtClean="0"/>
              <a:t>All other potentially confusing markings must be removed. </a:t>
            </a:r>
          </a:p>
          <a:p>
            <a:r>
              <a:rPr lang="en-US" dirty="0" smtClean="0"/>
              <a:t>Before transporting a cylinder all valve caps and plugs must be in place. </a:t>
            </a:r>
          </a:p>
          <a:p>
            <a:r>
              <a:rPr lang="en-US" dirty="0" smtClean="0"/>
              <a:t>When ever possible transport cylinders by cart rather by hand. </a:t>
            </a:r>
          </a:p>
          <a:p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Confined Space Entry </a:t>
            </a:r>
            <a:endParaRPr lang="en-US" dirty="0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Only Authorized, specially trained employees may enter confined spaces. 	</a:t>
            </a:r>
          </a:p>
          <a:p>
            <a:r>
              <a:rPr lang="en-US" dirty="0" smtClean="0"/>
              <a:t>Before entering a confined space you must always check the atmosphere for adequate oxygen, and the presence of any flammable or toxic gases. </a:t>
            </a:r>
          </a:p>
          <a:p>
            <a:r>
              <a:rPr lang="en-US" dirty="0" smtClean="0"/>
              <a:t>Ventilation may need to be provided. </a:t>
            </a:r>
          </a:p>
          <a:p>
            <a:r>
              <a:rPr lang="en-US" dirty="0" smtClean="0"/>
              <a:t>Retrieval equipment must be set up and used. </a:t>
            </a:r>
          </a:p>
          <a:p>
            <a:r>
              <a:rPr lang="en-US" dirty="0" smtClean="0"/>
              <a:t>The Safety Department must be notified whenever there is a confined space entry. 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Confined Spaces</a:t>
            </a:r>
            <a:endParaRPr lang="en-US" dirty="0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75184" y="1600200"/>
            <a:ext cx="4038600" cy="45259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Tanks </a:t>
            </a:r>
          </a:p>
          <a:p>
            <a:r>
              <a:rPr lang="en-US" sz="2000" dirty="0" smtClean="0"/>
              <a:t>Manholes </a:t>
            </a:r>
          </a:p>
          <a:p>
            <a:r>
              <a:rPr lang="en-US" sz="2000" dirty="0" smtClean="0"/>
              <a:t>Boilers </a:t>
            </a:r>
          </a:p>
          <a:p>
            <a:r>
              <a:rPr lang="en-US" sz="2000" dirty="0" smtClean="0"/>
              <a:t>Dike areas </a:t>
            </a:r>
          </a:p>
          <a:p>
            <a:r>
              <a:rPr lang="en-US" sz="2000" dirty="0" smtClean="0"/>
              <a:t>Tunnels </a:t>
            </a:r>
          </a:p>
          <a:p>
            <a:endParaRPr lang="en-US" sz="2000" dirty="0" smtClean="0"/>
          </a:p>
          <a:p>
            <a:endParaRPr lang="en-US" sz="2000" dirty="0" smtClean="0"/>
          </a:p>
        </p:txBody>
      </p:sp>
      <p:sp>
        <p:nvSpPr>
          <p:cNvPr id="48132" name="Rectangle 4"/>
          <p:cNvSpPr>
            <a:spLocks noGrp="1" noChangeArrowheads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Sewers </a:t>
            </a:r>
          </a:p>
          <a:p>
            <a:r>
              <a:rPr lang="en-US" sz="2000" dirty="0" smtClean="0"/>
              <a:t>Stacks/chimneys </a:t>
            </a:r>
            <a:endParaRPr lang="en-US" sz="2000" dirty="0" smtClean="0"/>
          </a:p>
          <a:p>
            <a:r>
              <a:rPr lang="en-US" sz="2000" dirty="0" smtClean="0"/>
              <a:t>Ducts </a:t>
            </a:r>
          </a:p>
          <a:p>
            <a:r>
              <a:rPr lang="en-US" sz="2000" dirty="0" smtClean="0"/>
              <a:t>Underground utility vaults </a:t>
            </a:r>
          </a:p>
          <a:p>
            <a:r>
              <a:rPr lang="en-US" sz="2000" dirty="0" smtClean="0"/>
              <a:t>Steam Condensers</a:t>
            </a:r>
            <a:endParaRPr lang="en-U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 Prevention </a:t>
            </a:r>
            <a:endParaRPr lang="en-US" dirty="0" smtClean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In the event a fire occurs employees should pull a fire alarm, get out of the building and dial 911.  </a:t>
            </a:r>
          </a:p>
          <a:p>
            <a:r>
              <a:rPr lang="en-US" dirty="0" smtClean="0"/>
              <a:t>Fire evacuation procedures are posted in class buildings showing evacuation routes. </a:t>
            </a:r>
          </a:p>
          <a:p>
            <a:r>
              <a:rPr lang="en-US" dirty="0" smtClean="0"/>
              <a:t>Fire alarms are located in every building near exits and in hall ways. </a:t>
            </a:r>
          </a:p>
          <a:p>
            <a:r>
              <a:rPr lang="en-US" dirty="0" smtClean="0"/>
              <a:t>Fire extinguishers are also located in every building but should only be used by employees that have been properly trained. 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 Extinguishers </a:t>
            </a:r>
            <a:endParaRPr lang="en-US" dirty="0" smtClean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96956" y="1511712"/>
            <a:ext cx="8229600" cy="3925957"/>
          </a:xfrm>
        </p:spPr>
        <p:txBody>
          <a:bodyPr>
            <a:noAutofit/>
          </a:bodyPr>
          <a:lstStyle/>
          <a:p>
            <a:r>
              <a:rPr lang="en-US" dirty="0" smtClean="0"/>
              <a:t>In the event you need to use a fire extinguisher it is very important to use the proper type. </a:t>
            </a:r>
          </a:p>
          <a:p>
            <a:pPr lvl="1"/>
            <a:r>
              <a:rPr lang="en-US" dirty="0" smtClean="0"/>
              <a:t>Class A extinguisher are water or dry chemical and should be used for wood, paper, or plastics.</a:t>
            </a:r>
          </a:p>
          <a:p>
            <a:pPr lvl="1"/>
            <a:r>
              <a:rPr lang="en-US" dirty="0" smtClean="0"/>
              <a:t>Class B extinguisher are carbon dioxide, dry chemical, or water fog. This type is used for liquids or vapors. </a:t>
            </a:r>
          </a:p>
          <a:p>
            <a:pPr lvl="1"/>
            <a:r>
              <a:rPr lang="en-US" dirty="0" smtClean="0"/>
              <a:t>Class C extinguishers are carbon dioxide or dry chemical. This type is used for electrical fire.</a:t>
            </a:r>
          </a:p>
          <a:p>
            <a:r>
              <a:rPr lang="en-US" dirty="0" smtClean="0"/>
              <a:t>In the event that the fire is an electrical fire NEVER USE WATER.  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 Extinguisher Features</a:t>
            </a:r>
            <a:endParaRPr lang="en-US" dirty="0" smtClean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Operating lever</a:t>
            </a:r>
          </a:p>
          <a:p>
            <a:r>
              <a:rPr lang="en-US" sz="2000" dirty="0" smtClean="0"/>
              <a:t>Locking pin</a:t>
            </a:r>
          </a:p>
          <a:p>
            <a:r>
              <a:rPr lang="en-US" sz="2000" dirty="0" smtClean="0"/>
              <a:t>Pressure gauge</a:t>
            </a:r>
          </a:p>
          <a:p>
            <a:r>
              <a:rPr lang="en-US" sz="2000" dirty="0" smtClean="0"/>
              <a:t>Discharge nozzle</a:t>
            </a:r>
          </a:p>
          <a:p>
            <a:r>
              <a:rPr lang="en-US" sz="2000" dirty="0" smtClean="0"/>
              <a:t>Label</a:t>
            </a:r>
          </a:p>
          <a:p>
            <a:pPr lvl="1"/>
            <a:r>
              <a:rPr lang="en-US" sz="2000" dirty="0" smtClean="0"/>
              <a:t>type of extinguisher (A,B,C)</a:t>
            </a:r>
          </a:p>
          <a:p>
            <a:pPr lvl="1"/>
            <a:r>
              <a:rPr lang="en-US" sz="2000" dirty="0" smtClean="0"/>
              <a:t>instructions</a:t>
            </a:r>
            <a:endParaRPr lang="en-US" sz="2000" dirty="0" smtClean="0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509" y="1676383"/>
            <a:ext cx="3913239" cy="3913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 Extinguisher Use</a:t>
            </a:r>
            <a:endParaRPr lang="en-US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Select correct extinguisher for class of fire.</a:t>
            </a:r>
          </a:p>
          <a:p>
            <a:r>
              <a:rPr lang="en-US" dirty="0" smtClean="0"/>
              <a:t>P A S </a:t>
            </a:r>
            <a:r>
              <a:rPr lang="en-US" dirty="0" smtClean="0"/>
              <a:t>S</a:t>
            </a:r>
            <a:r>
              <a:rPr lang="en-US" dirty="0" smtClean="0"/>
              <a:t> –</a:t>
            </a:r>
          </a:p>
          <a:p>
            <a:pPr lvl="1"/>
            <a:r>
              <a:rPr lang="en-US" dirty="0" smtClean="0"/>
              <a:t>Pull the locking pin.</a:t>
            </a:r>
          </a:p>
          <a:p>
            <a:pPr lvl="1"/>
            <a:r>
              <a:rPr lang="en-US" dirty="0" smtClean="0"/>
              <a:t>Aim at base of fire.</a:t>
            </a:r>
          </a:p>
          <a:p>
            <a:pPr lvl="1"/>
            <a:r>
              <a:rPr lang="en-US" dirty="0" smtClean="0"/>
              <a:t>Squeeze and hold the discharge lever.</a:t>
            </a:r>
          </a:p>
          <a:p>
            <a:pPr lvl="1"/>
            <a:r>
              <a:rPr lang="en-US" dirty="0" smtClean="0"/>
              <a:t>Sweep from side to side.</a:t>
            </a:r>
          </a:p>
          <a:p>
            <a:r>
              <a:rPr lang="en-US" dirty="0" smtClean="0"/>
              <a:t>CAUTION - monitor the area, the fire could re-ignite.</a:t>
            </a:r>
          </a:p>
          <a:p>
            <a:r>
              <a:rPr lang="en-US" dirty="0" smtClean="0"/>
              <a:t>Always notify supervisor of extinguisher use.</a:t>
            </a:r>
            <a:endParaRPr lang="en-US" dirty="0" smtClean="0"/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7543800" y="914400"/>
          <a:ext cx="1219200" cy="4943475"/>
        </p:xfrm>
        <a:graphic>
          <a:graphicData uri="http://schemas.openxmlformats.org/presentationml/2006/ole">
            <p:oleObj spid="_x0000_s5122" name="Paint Shop Pro Image" r:id="rId3" imgW="2419512" imgH="9804878" progId="PaintShopPro">
              <p:embed/>
            </p:oleObj>
          </a:graphicData>
        </a:graphic>
      </p:graphicFrame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TypesOfFires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725516" y="1311275"/>
            <a:ext cx="5595938" cy="387985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 Prevention </a:t>
            </a:r>
            <a:endParaRPr lang="en-US" dirty="0" smtClean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48576"/>
            <a:ext cx="4038600" cy="4495800"/>
          </a:xfrm>
        </p:spPr>
        <p:txBody>
          <a:bodyPr/>
          <a:lstStyle/>
          <a:p>
            <a:r>
              <a:rPr lang="en-US" dirty="0" smtClean="0"/>
              <a:t>There are three components that are necessary for a fire to burn.</a:t>
            </a:r>
          </a:p>
          <a:p>
            <a:r>
              <a:rPr lang="en-US" dirty="0" smtClean="0"/>
              <a:t>If one of the components is taken away the fire will be extinguished. </a:t>
            </a:r>
            <a:endParaRPr lang="en-US" dirty="0" smtClean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2880" y="1371600"/>
            <a:ext cx="3848275" cy="3367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Fire Prevention Safety Tips </a:t>
            </a:r>
            <a:endParaRPr lang="en-US" dirty="0" smtClean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96956" y="1113516"/>
            <a:ext cx="8229600" cy="5493761"/>
          </a:xfrm>
        </p:spPr>
        <p:txBody>
          <a:bodyPr>
            <a:noAutofit/>
          </a:bodyPr>
          <a:lstStyle/>
          <a:p>
            <a:r>
              <a:rPr lang="en-US" sz="1900" dirty="0" smtClean="0"/>
              <a:t>Use electrical cords that are in good condition </a:t>
            </a:r>
          </a:p>
          <a:p>
            <a:r>
              <a:rPr lang="en-US" sz="1900" dirty="0" smtClean="0"/>
              <a:t>Avoid using temporary wiring. </a:t>
            </a:r>
          </a:p>
          <a:p>
            <a:r>
              <a:rPr lang="en-US" sz="1900" dirty="0" smtClean="0"/>
              <a:t>Only qualified personnel should work with wiring and electrical equipment. </a:t>
            </a:r>
          </a:p>
          <a:p>
            <a:r>
              <a:rPr lang="en-US" sz="1900" dirty="0" smtClean="0"/>
              <a:t>Use flammable liquids in well ventilated areas away from ignition sources. </a:t>
            </a:r>
          </a:p>
          <a:p>
            <a:r>
              <a:rPr lang="en-US" sz="1900" dirty="0" smtClean="0"/>
              <a:t>Keep flammable materials in closed or covered containers, stored away from ignition source. </a:t>
            </a:r>
          </a:p>
          <a:p>
            <a:r>
              <a:rPr lang="en-US" sz="1900" dirty="0" smtClean="0"/>
              <a:t>Clean up any spills immediately. </a:t>
            </a:r>
          </a:p>
          <a:p>
            <a:r>
              <a:rPr lang="en-US" sz="1900" dirty="0" smtClean="0"/>
              <a:t>Flammable containers should be stored in proper cabinets. </a:t>
            </a:r>
          </a:p>
          <a:p>
            <a:r>
              <a:rPr lang="en-US" sz="1900" dirty="0" smtClean="0"/>
              <a:t>Keep work and storage areas clean. </a:t>
            </a:r>
          </a:p>
          <a:p>
            <a:r>
              <a:rPr lang="en-US" sz="1900" dirty="0" smtClean="0"/>
              <a:t>No smoking except in designated areas. </a:t>
            </a:r>
            <a:endParaRPr lang="en-US" sz="19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Safety Policy </a:t>
            </a:r>
            <a:endParaRPr lang="en-US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Keep working area clean and clear of any materials that could cause injuries or illness.  </a:t>
            </a:r>
          </a:p>
          <a:p>
            <a:r>
              <a:rPr lang="en-US" dirty="0" smtClean="0"/>
              <a:t>Use tools that are OSHA compliant.</a:t>
            </a:r>
          </a:p>
          <a:p>
            <a:r>
              <a:rPr lang="en-US" dirty="0" smtClean="0"/>
              <a:t>Always use the right tool for the job. </a:t>
            </a:r>
          </a:p>
          <a:p>
            <a:r>
              <a:rPr lang="en-US" dirty="0" smtClean="0"/>
              <a:t>Notify your supervisor or the Safety Coordinator if you notice any spills, conditions, or any procedures that you feel may cause personal injury or illness to yourself or other employees.  </a:t>
            </a:r>
          </a:p>
          <a:p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Accident or Incident Reporting</a:t>
            </a:r>
            <a:endParaRPr lang="en-US" dirty="0" smtClean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Always notify your supervisor of any job related injuries. </a:t>
            </a:r>
          </a:p>
          <a:p>
            <a:r>
              <a:rPr lang="en-US" dirty="0" smtClean="0"/>
              <a:t>Your supervisor can arrange for medical evaluations. </a:t>
            </a:r>
          </a:p>
          <a:p>
            <a:r>
              <a:rPr lang="en-US" dirty="0" smtClean="0"/>
              <a:t>You can also contact the Human Resource Department for assistance. </a:t>
            </a:r>
          </a:p>
          <a:p>
            <a:r>
              <a:rPr lang="en-US" dirty="0" smtClean="0"/>
              <a:t>Injuries that require lost time from work and/or hospitalization need to be immediately reported to the HR department.</a:t>
            </a:r>
          </a:p>
          <a:p>
            <a:r>
              <a:rPr lang="en-US" dirty="0" smtClean="0"/>
              <a:t>Near Misses should also be reported.  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Bloodborne Pathogens</a:t>
            </a:r>
            <a:endParaRPr lang="en-US" dirty="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Universal precautions to protect.  </a:t>
            </a:r>
          </a:p>
          <a:p>
            <a:r>
              <a:rPr lang="en-US" dirty="0" smtClean="0"/>
              <a:t>AIDS, Hepatitis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Hep</a:t>
            </a:r>
            <a:r>
              <a:rPr lang="en-US" dirty="0" smtClean="0"/>
              <a:t>-B vaccines for designated persons.</a:t>
            </a:r>
          </a:p>
          <a:p>
            <a:r>
              <a:rPr lang="en-US" dirty="0" smtClean="0"/>
              <a:t>No contact with blood or body fluids.</a:t>
            </a:r>
          </a:p>
          <a:p>
            <a:r>
              <a:rPr lang="en-US" dirty="0" smtClean="0"/>
              <a:t>Decontaminate spill areas with bleach or other disinfectant.</a:t>
            </a:r>
          </a:p>
          <a:p>
            <a:r>
              <a:rPr lang="en-US" dirty="0" smtClean="0"/>
              <a:t>Wear protective equipment, especially gloves &amp; safety glasses.</a:t>
            </a:r>
          </a:p>
          <a:p>
            <a:r>
              <a:rPr lang="en-US" dirty="0" smtClean="0"/>
              <a:t>Hospital / Laboratory Waste - “Red Bag”.</a:t>
            </a:r>
          </a:p>
          <a:p>
            <a:r>
              <a:rPr lang="en-US" dirty="0" smtClean="0"/>
              <a:t>First aid waste – double bag in thick plastic bags. </a:t>
            </a:r>
          </a:p>
          <a:p>
            <a:r>
              <a:rPr lang="en-US" dirty="0" smtClean="0"/>
              <a:t>Sharps disposal.</a:t>
            </a:r>
            <a:endParaRPr lang="en-US" dirty="0" smtClean="0"/>
          </a:p>
        </p:txBody>
      </p:sp>
      <p:graphicFrame>
        <p:nvGraphicFramePr>
          <p:cNvPr id="6146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6781800" y="1066800"/>
          <a:ext cx="2057400" cy="2057400"/>
        </p:xfrm>
        <a:graphic>
          <a:graphicData uri="http://schemas.openxmlformats.org/presentationml/2006/ole">
            <p:oleObj spid="_x0000_s6146" name="CorelDRAW!" r:id="rId3" imgW="6810120" imgH="6811920" progId="CDraw4">
              <p:embed/>
            </p:oleObj>
          </a:graphicData>
        </a:graphic>
      </p:graphicFrame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Temperature Stress - Cold</a:t>
            </a:r>
            <a:endParaRPr lang="en-US" dirty="0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Dress in layers.</a:t>
            </a:r>
          </a:p>
          <a:p>
            <a:r>
              <a:rPr lang="en-US" dirty="0" smtClean="0"/>
              <a:t>Limit exposed skin.</a:t>
            </a:r>
          </a:p>
          <a:p>
            <a:r>
              <a:rPr lang="en-US" dirty="0" smtClean="0"/>
              <a:t>Frostbite - localized frozen tissue</a:t>
            </a:r>
          </a:p>
          <a:p>
            <a:pPr lvl="1"/>
            <a:r>
              <a:rPr lang="en-US" dirty="0" smtClean="0"/>
              <a:t>Do not rub area, limit motion, warm slowly.</a:t>
            </a:r>
          </a:p>
          <a:p>
            <a:r>
              <a:rPr lang="en-US" dirty="0" smtClean="0"/>
              <a:t>Hypothermia - lowered body temperature</a:t>
            </a:r>
          </a:p>
          <a:p>
            <a:pPr lvl="1"/>
            <a:r>
              <a:rPr lang="en-US" dirty="0" smtClean="0"/>
              <a:t>Remove wet clothing, use dry blankets.</a:t>
            </a:r>
          </a:p>
          <a:p>
            <a:r>
              <a:rPr lang="en-US" dirty="0" smtClean="0"/>
              <a:t>Seek medical attention.</a:t>
            </a:r>
            <a:endParaRPr lang="en-US" dirty="0" smtClean="0"/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Temperature Stress - Heat</a:t>
            </a:r>
            <a:endParaRPr lang="en-US" dirty="0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Sunburn - keep skin covered.</a:t>
            </a:r>
          </a:p>
          <a:p>
            <a:r>
              <a:rPr lang="en-US" dirty="0" smtClean="0"/>
              <a:t>Heat Cramps - drink dilute “Gatorade”.</a:t>
            </a:r>
          </a:p>
          <a:p>
            <a:r>
              <a:rPr lang="en-US" dirty="0" smtClean="0"/>
              <a:t>Heat Exhaustion - heavy sweating, cool skin</a:t>
            </a:r>
          </a:p>
          <a:p>
            <a:pPr lvl="1"/>
            <a:r>
              <a:rPr lang="en-US" dirty="0" smtClean="0"/>
              <a:t>Cool victim, seek medical attention if vomiting.</a:t>
            </a:r>
          </a:p>
          <a:p>
            <a:r>
              <a:rPr lang="en-US" dirty="0" smtClean="0"/>
              <a:t>Heat Stroke - medical emergency</a:t>
            </a:r>
          </a:p>
          <a:p>
            <a:pPr lvl="1"/>
            <a:r>
              <a:rPr lang="en-US" dirty="0" smtClean="0"/>
              <a:t>Hot, dry skin, rapid then weakening pulse.</a:t>
            </a:r>
          </a:p>
          <a:p>
            <a:pPr lvl="1"/>
            <a:r>
              <a:rPr lang="en-US" dirty="0" smtClean="0"/>
              <a:t>Cool victim immediately.</a:t>
            </a:r>
            <a:endParaRPr lang="en-US" dirty="0" smtClean="0"/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First Aid</a:t>
            </a:r>
            <a:endParaRPr lang="en-US" dirty="0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71948" y="1408476"/>
            <a:ext cx="4038600" cy="4525963"/>
          </a:xfrm>
        </p:spPr>
        <p:txBody>
          <a:bodyPr>
            <a:normAutofit/>
          </a:bodyPr>
          <a:lstStyle/>
          <a:p>
            <a:r>
              <a:rPr lang="en-US" sz="1900" dirty="0" smtClean="0"/>
              <a:t>Shock</a:t>
            </a:r>
          </a:p>
          <a:p>
            <a:pPr lvl="1"/>
            <a:r>
              <a:rPr lang="en-US" sz="1900" dirty="0" smtClean="0"/>
              <a:t>Lay victim down </a:t>
            </a:r>
          </a:p>
          <a:p>
            <a:pPr lvl="1"/>
            <a:r>
              <a:rPr lang="en-US" sz="1900" dirty="0" smtClean="0"/>
              <a:t>Keep victim warm</a:t>
            </a:r>
          </a:p>
          <a:p>
            <a:pPr lvl="1"/>
            <a:r>
              <a:rPr lang="en-US" sz="1900" dirty="0" smtClean="0"/>
              <a:t>Keep victim calm</a:t>
            </a:r>
          </a:p>
          <a:p>
            <a:pPr lvl="1"/>
            <a:r>
              <a:rPr lang="en-US" sz="1900" dirty="0" smtClean="0"/>
              <a:t>Get assistance</a:t>
            </a:r>
          </a:p>
          <a:p>
            <a:r>
              <a:rPr lang="en-US" sz="1900" dirty="0" smtClean="0"/>
              <a:t>Bleeding</a:t>
            </a:r>
          </a:p>
          <a:p>
            <a:pPr lvl="1"/>
            <a:r>
              <a:rPr lang="en-US" sz="1900" dirty="0" smtClean="0"/>
              <a:t>Use clean bandage</a:t>
            </a:r>
          </a:p>
          <a:p>
            <a:pPr lvl="1"/>
            <a:r>
              <a:rPr lang="en-US" sz="1900" dirty="0" smtClean="0"/>
              <a:t>Apply pressure</a:t>
            </a:r>
          </a:p>
          <a:p>
            <a:pPr lvl="1"/>
            <a:r>
              <a:rPr lang="en-US" sz="1900" dirty="0" smtClean="0"/>
              <a:t>Elevate wound</a:t>
            </a:r>
            <a:endParaRPr lang="en-US" sz="1900" dirty="0" smtClean="0"/>
          </a:p>
        </p:txBody>
      </p:sp>
      <p:sp>
        <p:nvSpPr>
          <p:cNvPr id="9221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4662948" y="1408476"/>
            <a:ext cx="4038600" cy="4525963"/>
          </a:xfrm>
        </p:spPr>
        <p:txBody>
          <a:bodyPr>
            <a:noAutofit/>
          </a:bodyPr>
          <a:lstStyle/>
          <a:p>
            <a:r>
              <a:rPr lang="en-US" sz="1900" dirty="0" smtClean="0"/>
              <a:t>Burns</a:t>
            </a:r>
          </a:p>
          <a:p>
            <a:pPr lvl="1"/>
            <a:r>
              <a:rPr lang="en-US" sz="1900" dirty="0" smtClean="0"/>
              <a:t>1st Degree - redness only, flush with cool water</a:t>
            </a:r>
          </a:p>
          <a:p>
            <a:pPr lvl="1"/>
            <a:r>
              <a:rPr lang="en-US" sz="1900" dirty="0" smtClean="0"/>
              <a:t>2nd Degree - blisters, place damp bandage, use no ointments</a:t>
            </a:r>
          </a:p>
          <a:p>
            <a:pPr lvl="1"/>
            <a:r>
              <a:rPr lang="en-US" sz="1900" dirty="0" smtClean="0"/>
              <a:t>3rd Degree - white or charred, use dry bandage</a:t>
            </a:r>
          </a:p>
          <a:p>
            <a:pPr lvl="1"/>
            <a:r>
              <a:rPr lang="en-US" sz="1900" dirty="0" smtClean="0"/>
              <a:t>2nd or 3rd - get medical attention</a:t>
            </a:r>
            <a:endParaRPr lang="en-US" sz="19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First Aid, cont.</a:t>
            </a:r>
            <a:endParaRPr lang="en-US" dirty="0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Fractures</a:t>
            </a:r>
          </a:p>
          <a:p>
            <a:pPr lvl="1"/>
            <a:r>
              <a:rPr lang="en-US" sz="2000" dirty="0" smtClean="0"/>
              <a:t>Closed fractures - (no protruding bones), immobilize</a:t>
            </a:r>
          </a:p>
          <a:p>
            <a:pPr lvl="1"/>
            <a:r>
              <a:rPr lang="en-US" sz="2000" dirty="0" smtClean="0"/>
              <a:t>Open fractures - immobilize, control bleeding</a:t>
            </a:r>
          </a:p>
          <a:p>
            <a:r>
              <a:rPr lang="en-US" sz="2000" dirty="0" smtClean="0"/>
              <a:t>Head and Neck Injuries</a:t>
            </a:r>
          </a:p>
          <a:p>
            <a:pPr lvl="1"/>
            <a:r>
              <a:rPr lang="en-US" sz="2000" dirty="0" smtClean="0"/>
              <a:t>DO NOT MOVE VICTIM</a:t>
            </a:r>
            <a:endParaRPr lang="en-US" sz="2000" dirty="0" smtClean="0"/>
          </a:p>
        </p:txBody>
      </p:sp>
      <p:sp>
        <p:nvSpPr>
          <p:cNvPr id="10245" name="Rectangle 4"/>
          <p:cNvSpPr>
            <a:spLocks noGrp="1" noChangeArrowheads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Chemical Burns</a:t>
            </a:r>
          </a:p>
          <a:p>
            <a:pPr lvl="1"/>
            <a:r>
              <a:rPr lang="en-US" sz="2000" dirty="0" smtClean="0"/>
              <a:t>Flush with water for 15 minutes minimum</a:t>
            </a:r>
          </a:p>
          <a:p>
            <a:r>
              <a:rPr lang="en-US" sz="2000" dirty="0" smtClean="0"/>
              <a:t>Bites and Stings</a:t>
            </a:r>
          </a:p>
          <a:p>
            <a:pPr lvl="1"/>
            <a:r>
              <a:rPr lang="en-US" sz="2000" dirty="0" smtClean="0"/>
              <a:t>Be aware of bee sting allergies</a:t>
            </a:r>
          </a:p>
          <a:p>
            <a:pPr lvl="1"/>
            <a:r>
              <a:rPr lang="en-US" sz="2000" dirty="0" smtClean="0"/>
              <a:t>Poisonous bites - seek medical attention</a:t>
            </a:r>
            <a:endParaRPr lang="en-U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Response </a:t>
            </a:r>
            <a:endParaRPr lang="en-US" dirty="0" smtClean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company has an Emergency Operations Plan and other action plans that outline specific actions that need to take place in the event an emergency occurs.</a:t>
            </a:r>
          </a:p>
          <a:p>
            <a:r>
              <a:rPr lang="en-US" dirty="0" smtClean="0"/>
              <a:t>These plans are located in the _____________ office.  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Response  </a:t>
            </a:r>
            <a:endParaRPr lang="en-US" dirty="0" smtClean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 the event a fire, chemical spill, or medical emergency occurs employees should contact __________.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Hazard Communication 	</a:t>
            </a:r>
            <a:endParaRPr lang="en-US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All employees have the “right to know” what hazardous chemicals are present in their work environment.</a:t>
            </a:r>
          </a:p>
          <a:p>
            <a:r>
              <a:rPr lang="en-US" dirty="0" smtClean="0"/>
              <a:t>Our Company has a program in place that makes sure chemicals are communicated through training, making Material Safety Data Sheets (MSDS’s) available, and container labeling.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 Safety Data Sheets</a:t>
            </a:r>
            <a:endParaRPr lang="en-US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Identity of Material and Manufacturer</a:t>
            </a:r>
          </a:p>
          <a:p>
            <a:r>
              <a:rPr lang="en-US" dirty="0" smtClean="0"/>
              <a:t>Hazardous Ingredients</a:t>
            </a:r>
          </a:p>
          <a:p>
            <a:r>
              <a:rPr lang="en-US" dirty="0" smtClean="0"/>
              <a:t>Physical and Chemical Characteristics</a:t>
            </a:r>
          </a:p>
          <a:p>
            <a:r>
              <a:rPr lang="en-US" dirty="0" smtClean="0"/>
              <a:t>Fire and Explosion Hazard Data</a:t>
            </a:r>
          </a:p>
          <a:p>
            <a:r>
              <a:rPr lang="en-US" dirty="0" smtClean="0"/>
              <a:t>Reactivity Data</a:t>
            </a:r>
          </a:p>
          <a:p>
            <a:r>
              <a:rPr lang="en-US" dirty="0" smtClean="0"/>
              <a:t>Health Hazard Data (Limits, Symptoms, etc.)</a:t>
            </a:r>
          </a:p>
          <a:p>
            <a:r>
              <a:rPr lang="en-US" dirty="0" smtClean="0"/>
              <a:t>Precautions for Safe Handling</a:t>
            </a:r>
          </a:p>
          <a:p>
            <a:r>
              <a:rPr lang="en-US" dirty="0" smtClean="0"/>
              <a:t>Control Measures and First Aid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Hazards</a:t>
            </a:r>
            <a:endParaRPr lang="en-US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6192" y="1541208"/>
            <a:ext cx="4038600" cy="4495800"/>
          </a:xfrm>
        </p:spPr>
        <p:txBody>
          <a:bodyPr/>
          <a:lstStyle/>
          <a:p>
            <a:r>
              <a:rPr lang="en-US" dirty="0" smtClean="0"/>
              <a:t>Flammable/Explosion</a:t>
            </a:r>
          </a:p>
          <a:p>
            <a:pPr lvl="1"/>
            <a:r>
              <a:rPr lang="en-US" dirty="0" smtClean="0"/>
              <a:t>Flash point</a:t>
            </a:r>
          </a:p>
          <a:p>
            <a:pPr lvl="1"/>
            <a:r>
              <a:rPr lang="en-US" dirty="0" smtClean="0"/>
              <a:t>LEL</a:t>
            </a:r>
          </a:p>
          <a:p>
            <a:r>
              <a:rPr lang="en-US" dirty="0" smtClean="0"/>
              <a:t>Toxic/Poison</a:t>
            </a:r>
          </a:p>
          <a:p>
            <a:pPr lvl="1"/>
            <a:r>
              <a:rPr lang="en-US" dirty="0" smtClean="0"/>
              <a:t>Acute / Chronic</a:t>
            </a:r>
          </a:p>
          <a:p>
            <a:pPr lvl="1"/>
            <a:r>
              <a:rPr lang="en-US" dirty="0" smtClean="0"/>
              <a:t>Local / Systemic</a:t>
            </a:r>
          </a:p>
          <a:p>
            <a:pPr lvl="1"/>
            <a:r>
              <a:rPr lang="en-US" dirty="0" smtClean="0"/>
              <a:t>Routes of entry</a:t>
            </a:r>
          </a:p>
          <a:p>
            <a:r>
              <a:rPr lang="en-US" dirty="0" smtClean="0"/>
              <a:t>Reactive</a:t>
            </a:r>
          </a:p>
          <a:p>
            <a:r>
              <a:rPr lang="en-US" dirty="0" smtClean="0"/>
              <a:t>Corrosive</a:t>
            </a:r>
            <a:endParaRPr lang="en-US" dirty="0" smtClean="0"/>
          </a:p>
        </p:txBody>
      </p:sp>
      <p:pic>
        <p:nvPicPr>
          <p:cNvPr id="25604" name="Picture 4" descr="sign01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055239" y="1600200"/>
            <a:ext cx="3224521" cy="2171700"/>
          </a:xfrm>
        </p:spPr>
      </p:pic>
      <p:pic>
        <p:nvPicPr>
          <p:cNvPr id="25605" name="Picture 5" descr="sign024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5055239" y="3924300"/>
            <a:ext cx="3224521" cy="2171700"/>
          </a:xfrm>
        </p:spPr>
      </p:pic>
    </p:spTree>
  </p:cSld>
  <p:clrMapOvr>
    <a:masterClrMapping/>
  </p:clrMapOvr>
  <p:transition spd="med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NFPA Diamond</a:t>
            </a:r>
            <a:endParaRPr lang="en-US" dirty="0" smtClean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2130" y="1365211"/>
            <a:ext cx="4814361" cy="4814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6268054" y="1334755"/>
            <a:ext cx="23154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Flash Points</a:t>
            </a:r>
          </a:p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4 - &lt;73 degrees F</a:t>
            </a:r>
          </a:p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3 - &lt;100 degrees F</a:t>
            </a:r>
          </a:p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2 - &lt;200 degrees F</a:t>
            </a:r>
          </a:p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1 - &lt;200 degrees F</a:t>
            </a:r>
          </a:p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0 – Will not burn</a:t>
            </a:r>
            <a:endParaRPr lang="en-US" sz="16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5456895" y="2016349"/>
            <a:ext cx="78166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286189" y="4704728"/>
            <a:ext cx="23154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4 – May Detonate</a:t>
            </a:r>
          </a:p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3 - Explosive</a:t>
            </a:r>
          </a:p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2 - Unstable</a:t>
            </a:r>
          </a:p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 – Normally Stable</a:t>
            </a:r>
          </a:p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0 – Stable</a:t>
            </a:r>
            <a:endParaRPr lang="en-US" sz="16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50908" y="4462432"/>
            <a:ext cx="231549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ACID</a:t>
            </a:r>
          </a:p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ALK</a:t>
            </a:r>
          </a:p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COR</a:t>
            </a:r>
          </a:p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OXY</a:t>
            </a:r>
          </a:p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Polymerization – P</a:t>
            </a:r>
          </a:p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Radioactivity - </a:t>
            </a:r>
          </a:p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Use No Water - </a:t>
            </a:r>
            <a:r>
              <a:rPr lang="en-US" sz="1600" strike="sngStrike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6452" y="1758222"/>
            <a:ext cx="23154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4 – Severe</a:t>
            </a:r>
          </a:p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3 - Serious</a:t>
            </a:r>
          </a:p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2 - Moderate</a:t>
            </a:r>
          </a:p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1 – Slight</a:t>
            </a:r>
          </a:p>
          <a:p>
            <a:r>
              <a:rPr lang="en-US" sz="1600" dirty="0" smtClean="0">
                <a:solidFill>
                  <a:srgbClr val="7B726B"/>
                </a:solidFill>
                <a:latin typeface="Lucida Sans Unicode" pitchFamily="34" charset="0"/>
                <a:cs typeface="Lucida Sans Unicode" pitchFamily="34" charset="0"/>
              </a:rPr>
              <a:t>0 – None</a:t>
            </a:r>
            <a:endParaRPr lang="en-US" sz="1600" dirty="0">
              <a:solidFill>
                <a:srgbClr val="7B726B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6533540" y="4312912"/>
            <a:ext cx="469483" cy="421312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2743197" y="5515898"/>
            <a:ext cx="914400" cy="233942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035293" y="2469312"/>
            <a:ext cx="707904" cy="495114"/>
          </a:xfrm>
          <a:prstGeom prst="straightConnector1">
            <a:avLst/>
          </a:prstGeom>
          <a:ln>
            <a:solidFill>
              <a:srgbClr val="2907B9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5" name="Picture 3"/>
          <p:cNvPicPr>
            <a:picLocks noGrp="1" noChangeArrowheads="1"/>
          </p:cNvPicPr>
          <p:nvPr>
            <p:ph sz="quarter" idx="1"/>
          </p:nvPr>
        </p:nvPicPr>
        <p:blipFill>
          <a:blip r:embed="rId3"/>
          <a:srcRect l="26560" t="88178" r="68231" b="4881"/>
          <a:stretch>
            <a:fillRect/>
          </a:stretch>
        </p:blipFill>
        <p:spPr>
          <a:xfrm>
            <a:off x="2322900" y="5690412"/>
            <a:ext cx="304800" cy="304800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Hazards </a:t>
            </a:r>
            <a:endParaRPr lang="en-US" dirty="0" smtClean="0"/>
          </a:p>
        </p:txBody>
      </p:sp>
      <p:sp>
        <p:nvSpPr>
          <p:cNvPr id="27651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496956" y="1290492"/>
            <a:ext cx="8229600" cy="3925957"/>
          </a:xfrm>
        </p:spPr>
        <p:txBody>
          <a:bodyPr>
            <a:noAutofit/>
          </a:bodyPr>
          <a:lstStyle/>
          <a:p>
            <a:r>
              <a:rPr lang="en-US" dirty="0" smtClean="0"/>
              <a:t>Flammable materials</a:t>
            </a:r>
          </a:p>
          <a:p>
            <a:pPr lvl="1"/>
            <a:r>
              <a:rPr lang="en-US" dirty="0" smtClean="0"/>
              <a:t> Materials that easily catch on fire and burn, such as acetylene, methane, acetone, and gasoline. </a:t>
            </a:r>
          </a:p>
          <a:p>
            <a:r>
              <a:rPr lang="en-US" dirty="0" smtClean="0"/>
              <a:t>Pyrophoric materials</a:t>
            </a:r>
          </a:p>
          <a:p>
            <a:pPr lvl="1"/>
            <a:r>
              <a:rPr lang="en-US" dirty="0" smtClean="0"/>
              <a:t>Materials that spontaneously ignite and burn when released into the atmosphere for example silane. </a:t>
            </a:r>
          </a:p>
          <a:p>
            <a:r>
              <a:rPr lang="en-US" dirty="0" smtClean="0"/>
              <a:t>Oxidizers </a:t>
            </a:r>
          </a:p>
          <a:p>
            <a:pPr lvl="1"/>
            <a:r>
              <a:rPr lang="en-US" dirty="0" smtClean="0"/>
              <a:t>Materials that accelerate combustion or cause readily combustible materials to ignite and burn. </a:t>
            </a:r>
          </a:p>
          <a:p>
            <a:pPr lvl="1"/>
            <a:r>
              <a:rPr lang="en-US" dirty="0" smtClean="0"/>
              <a:t>Oxidizers need to be stored at least 20 feet from combustible materials.  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2206</Words>
  <Application>Microsoft Office PowerPoint</Application>
  <PresentationFormat>On-screen Show (4:3)</PresentationFormat>
  <Paragraphs>350</Paragraphs>
  <Slides>47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47</vt:i4>
      </vt:variant>
    </vt:vector>
  </HeadingPairs>
  <TitlesOfParts>
    <vt:vector size="50" baseType="lpstr">
      <vt:lpstr>Office Theme</vt:lpstr>
      <vt:lpstr>Paint Shop Pro Image</vt:lpstr>
      <vt:lpstr>CorelDRAW!</vt:lpstr>
      <vt:lpstr>Safety orientation for new employees</vt:lpstr>
      <vt:lpstr> topics covered </vt:lpstr>
      <vt:lpstr>General Safety Policy </vt:lpstr>
      <vt:lpstr>General Safety Policy </vt:lpstr>
      <vt:lpstr>Hazard Communication  </vt:lpstr>
      <vt:lpstr>Material Safety Data Sheets</vt:lpstr>
      <vt:lpstr>Chemical Hazards</vt:lpstr>
      <vt:lpstr>NFPA Diamond</vt:lpstr>
      <vt:lpstr>Physical Hazards </vt:lpstr>
      <vt:lpstr>Health Hazards </vt:lpstr>
      <vt:lpstr>Chemical Labeling </vt:lpstr>
      <vt:lpstr>Personal Protective Equipment (PPE)</vt:lpstr>
      <vt:lpstr>PPE </vt:lpstr>
      <vt:lpstr>PPE </vt:lpstr>
      <vt:lpstr>PPE </vt:lpstr>
      <vt:lpstr>PPE </vt:lpstr>
      <vt:lpstr>Fall Protection</vt:lpstr>
      <vt:lpstr>Personal Fall Arrest System</vt:lpstr>
      <vt:lpstr>Fall Clearance (not a sale!)</vt:lpstr>
      <vt:lpstr>Scaffolding</vt:lpstr>
      <vt:lpstr> Portable Ladders</vt:lpstr>
      <vt:lpstr>Aerial Lifts</vt:lpstr>
      <vt:lpstr>Equipment Usage and Safeguarding </vt:lpstr>
      <vt:lpstr>What is Lockout Tagout </vt:lpstr>
      <vt:lpstr>Lockout </vt:lpstr>
      <vt:lpstr>General Lockout/Tagout Procedure </vt:lpstr>
      <vt:lpstr>Tagout </vt:lpstr>
      <vt:lpstr>Material Handling </vt:lpstr>
      <vt:lpstr>lifting</vt:lpstr>
      <vt:lpstr>General Cylinder Handling and Transporting</vt:lpstr>
      <vt:lpstr>Confined Space Entry </vt:lpstr>
      <vt:lpstr>Example of Confined Spaces</vt:lpstr>
      <vt:lpstr>Fire Prevention </vt:lpstr>
      <vt:lpstr>Fire Extinguishers </vt:lpstr>
      <vt:lpstr>Fire Extinguisher Features</vt:lpstr>
      <vt:lpstr>Fire Extinguisher Use</vt:lpstr>
      <vt:lpstr>Slide 37</vt:lpstr>
      <vt:lpstr>Fire Prevention </vt:lpstr>
      <vt:lpstr>Fire Prevention Safety Tips </vt:lpstr>
      <vt:lpstr>Accident or Incident Reporting</vt:lpstr>
      <vt:lpstr>Bloodborne Pathogens</vt:lpstr>
      <vt:lpstr>Temperature Stress - Cold</vt:lpstr>
      <vt:lpstr>Temperature Stress - Heat</vt:lpstr>
      <vt:lpstr>Basic First Aid</vt:lpstr>
      <vt:lpstr>Basic First Aid, cont.</vt:lpstr>
      <vt:lpstr>Emergency Response </vt:lpstr>
      <vt:lpstr>Emergency Response  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Natalizio</dc:creator>
  <cp:lastModifiedBy>HNI</cp:lastModifiedBy>
  <cp:revision>26</cp:revision>
  <dcterms:created xsi:type="dcterms:W3CDTF">2011-07-26T19:15:39Z</dcterms:created>
  <dcterms:modified xsi:type="dcterms:W3CDTF">2011-11-16T15:36:00Z</dcterms:modified>
</cp:coreProperties>
</file>