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8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726B"/>
    <a:srgbClr val="F6A11C"/>
    <a:srgbClr val="3569B2"/>
    <a:srgbClr val="350FB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-5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C55FC-B04D-4D9E-A5CB-9B07CE501A37}" type="datetimeFigureOut">
              <a:rPr lang="en-US" smtClean="0"/>
              <a:t>08/30/2011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B7DE9-CBCD-4331-92C8-92FCC78526A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000" cap="all" baseline="0">
                <a:solidFill>
                  <a:srgbClr val="3569B2"/>
                </a:solidFill>
                <a:latin typeface="Lucida Sans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72278" y="662609"/>
            <a:ext cx="3445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4EE32E-154B-7245-85F5-3E96C5773896}" type="datetimeFigureOut">
              <a:rPr lang="en-US" smtClean="0"/>
              <a:pPr/>
              <a:t>08/30/2011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FE940A-B68B-1149-83CF-351CD40EB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4EE32E-154B-7245-85F5-3E96C5773896}" type="datetimeFigureOut">
              <a:rPr lang="en-US" smtClean="0"/>
              <a:pPr/>
              <a:t>08/30/2011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FE940A-B68B-1149-83CF-351CD40EB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676400"/>
            <a:ext cx="3694113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913313" y="1676400"/>
            <a:ext cx="3695700" cy="4495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4EE32E-154B-7245-85F5-3E96C5773896}" type="datetimeFigureOut">
              <a:rPr lang="en-US" smtClean="0"/>
              <a:pPr/>
              <a:t>08/30/2011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FE940A-B68B-1149-83CF-351CD40EB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4EE32E-154B-7245-85F5-3E96C5773896}" type="datetimeFigureOut">
              <a:rPr lang="en-US" smtClean="0"/>
              <a:pPr/>
              <a:t>08/30/2011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FE940A-B68B-1149-83CF-351CD40EB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4EE32E-154B-7245-85F5-3E96C5773896}" type="datetimeFigureOut">
              <a:rPr lang="en-US" smtClean="0"/>
              <a:pPr/>
              <a:t>08/30/2011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FE940A-B68B-1149-83CF-351CD40EB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4EE32E-154B-7245-85F5-3E96C5773896}" type="datetimeFigureOut">
              <a:rPr lang="en-US" smtClean="0"/>
              <a:pPr/>
              <a:t>08/30/2011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FE940A-B68B-1149-83CF-351CD40EB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4EE32E-154B-7245-85F5-3E96C5773896}" type="datetimeFigureOut">
              <a:rPr lang="en-US" smtClean="0"/>
              <a:pPr/>
              <a:t>08/30/2011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FE940A-B68B-1149-83CF-351CD40EB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4EE32E-154B-7245-85F5-3E96C5773896}" type="datetimeFigureOut">
              <a:rPr lang="en-US" smtClean="0"/>
              <a:pPr/>
              <a:t>08/30/2011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FE940A-B68B-1149-83CF-351CD40EB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4EE32E-154B-7245-85F5-3E96C5773896}" type="datetimeFigureOut">
              <a:rPr lang="en-US" smtClean="0"/>
              <a:pPr/>
              <a:t>08/30/2011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FE940A-B68B-1149-83CF-351CD40EB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4EE32E-154B-7245-85F5-3E96C5773896}" type="datetimeFigureOut">
              <a:rPr lang="en-US" smtClean="0"/>
              <a:pPr/>
              <a:t>08/30/2011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FE940A-B68B-1149-83CF-351CD40EB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1874"/>
            <a:ext cx="83259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3925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7943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6A11C"/>
              </a:buClr>
              <a:buFont typeface="Wingdings" pitchFamily="2" charset="2"/>
              <a:buChar char="q"/>
            </a:pPr>
            <a:endParaRPr lang="en-US" sz="2400" dirty="0">
              <a:latin typeface="Lucida Sans" pitchFamily="34" charset="0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578982" y="6075553"/>
            <a:ext cx="3621013" cy="650559"/>
            <a:chOff x="2925072" y="484059"/>
            <a:chExt cx="3621013" cy="867412"/>
          </a:xfrm>
        </p:grpSpPr>
        <p:sp>
          <p:nvSpPr>
            <p:cNvPr id="14" name="Subtitle 2"/>
            <p:cNvSpPr txBox="1">
              <a:spLocks/>
            </p:cNvSpPr>
            <p:nvPr/>
          </p:nvSpPr>
          <p:spPr>
            <a:xfrm>
              <a:off x="2925072" y="792328"/>
              <a:ext cx="3621013" cy="5155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62500" lnSpcReduction="200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1200" cap="none" spc="-150" normalizeH="0" baseline="0" noProof="0" dirty="0" smtClean="0">
                  <a:ln>
                    <a:noFill/>
                  </a:ln>
                  <a:solidFill>
                    <a:srgbClr val="3569B2"/>
                  </a:solidFill>
                  <a:effectLst/>
                  <a:uLnTx/>
                  <a:uFillTx/>
                  <a:latin typeface="BlairMdITC TT-Medium"/>
                  <a:ea typeface="+mn-ea"/>
                  <a:cs typeface="BlairMdITC TT-Medium"/>
                </a:rPr>
                <a:t>Safety</a:t>
              </a:r>
              <a:r>
                <a:rPr kumimoji="0" lang="en-US" sz="2400" b="1" i="0" u="none" strike="noStrike" kern="1200" cap="none" spc="-150" normalizeH="0" baseline="0" noProof="0" dirty="0" smtClean="0">
                  <a:ln>
                    <a:noFill/>
                  </a:ln>
                  <a:solidFill>
                    <a:srgbClr val="3569B2"/>
                  </a:solidFill>
                  <a:effectLst/>
                  <a:uLnTx/>
                  <a:uFillTx/>
                  <a:latin typeface="BlairMdITC TT-Medium"/>
                  <a:ea typeface="+mn-ea"/>
                  <a:cs typeface="BlairMdITC TT-Medium"/>
                </a:rPr>
                <a:t>on</a:t>
              </a:r>
              <a:r>
                <a:rPr kumimoji="0" lang="en-US" sz="3600" b="1" i="0" u="none" strike="noStrike" kern="1200" cap="none" spc="-150" normalizeH="0" baseline="0" noProof="0" dirty="0" smtClean="0">
                  <a:ln>
                    <a:noFill/>
                  </a:ln>
                  <a:solidFill>
                    <a:srgbClr val="3569B2"/>
                  </a:solidFill>
                  <a:effectLst/>
                  <a:uLnTx/>
                  <a:uFillTx/>
                  <a:latin typeface="BlairMdITC TT-Medium"/>
                  <a:ea typeface="+mn-ea"/>
                  <a:cs typeface="BlairMdITC TT-Medium"/>
                </a:rPr>
                <a:t>Call</a:t>
              </a:r>
              <a:endPara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3569B2"/>
                </a:solidFill>
                <a:effectLst/>
                <a:uLnTx/>
                <a:uFillTx/>
                <a:latin typeface="BlairMdITC TT-Medium"/>
                <a:ea typeface="+mn-ea"/>
                <a:cs typeface="BlairMdITC TT-Medium"/>
              </a:endParaRPr>
            </a:p>
          </p:txBody>
        </p:sp>
        <p:sp>
          <p:nvSpPr>
            <p:cNvPr id="15" name="Right Triangle 14"/>
            <p:cNvSpPr/>
            <p:nvPr/>
          </p:nvSpPr>
          <p:spPr>
            <a:xfrm rot="16200000">
              <a:off x="5489586" y="539239"/>
              <a:ext cx="867412" cy="757052"/>
            </a:xfrm>
            <a:prstGeom prst="rtTriangle">
              <a:avLst/>
            </a:prstGeom>
            <a:solidFill>
              <a:srgbClr val="F6A11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Content Placeholder 5" descr="HNI_CMYK_DOT.png"/>
          <p:cNvPicPr>
            <a:picLocks noChangeAspect="1"/>
          </p:cNvPicPr>
          <p:nvPr userDrawn="1"/>
        </p:nvPicPr>
        <p:blipFill>
          <a:blip r:embed="rId14"/>
          <a:srcRect l="-20459" r="-20459"/>
          <a:stretch>
            <a:fillRect/>
          </a:stretch>
        </p:blipFill>
        <p:spPr bwMode="auto">
          <a:xfrm>
            <a:off x="190500" y="677863"/>
            <a:ext cx="31273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457200" rtl="0" eaLnBrk="1" latinLnBrk="0" hangingPunct="1">
        <a:spcBef>
          <a:spcPct val="0"/>
        </a:spcBef>
        <a:buFont typeface="Wingdings" pitchFamily="2" charset="2"/>
        <a:buNone/>
        <a:defRPr sz="2400" b="1" kern="1200" cap="all" baseline="0">
          <a:solidFill>
            <a:srgbClr val="3569B2"/>
          </a:solidFill>
          <a:latin typeface="Lucida Sans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7B726B"/>
          </a:solidFill>
          <a:latin typeface="Lucida Sans Unicode" pitchFamily="34" charset="0"/>
          <a:ea typeface="+mn-ea"/>
          <a:cs typeface="Lucida Sans Unicode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7B726B"/>
          </a:solidFill>
          <a:latin typeface="Lucida Sans Unicode" pitchFamily="34" charset="0"/>
          <a:ea typeface="+mn-ea"/>
          <a:cs typeface="Lucida Sans Unicode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7B726B"/>
          </a:solidFill>
          <a:latin typeface="Lucida Sans Unicode" pitchFamily="34" charset="0"/>
          <a:ea typeface="+mn-ea"/>
          <a:cs typeface="Lucida Sans Unicode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7B726B"/>
          </a:solidFill>
          <a:latin typeface="Lucida Sans Unicode" pitchFamily="34" charset="0"/>
          <a:ea typeface="+mn-ea"/>
          <a:cs typeface="Lucida Sans Unicode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7B726B"/>
          </a:solidFill>
          <a:latin typeface="Lucida Sans Unicode" pitchFamily="34" charset="0"/>
          <a:ea typeface="+mn-ea"/>
          <a:cs typeface="Lucida Sans Unicode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898201"/>
            <a:ext cx="7772400" cy="244157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Lucida Sans" pitchFamily="34" charset="0"/>
              </a:rPr>
              <a:t>Slips, trips &amp; falls - working on &amp; around commercial motor vehicles</a:t>
            </a:r>
            <a:endParaRPr lang="en-US" b="1" dirty="0">
              <a:latin typeface="Lucida Sans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REDUCING SLIPS, TRIPS &amp; FALLS</a:t>
            </a:r>
            <a:endParaRPr lang="en-US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13116"/>
            <a:ext cx="8229600" cy="3925957"/>
          </a:xfrm>
        </p:spPr>
        <p:txBody>
          <a:bodyPr>
            <a:normAutofit/>
          </a:bodyPr>
          <a:lstStyle/>
          <a:p>
            <a:r>
              <a:rPr lang="en-US" dirty="0" smtClean="0"/>
              <a:t>Always face the equipment, if you face away, falls are much more likely and three points of contact are not always possible.  Never exit the tractor this way.</a:t>
            </a:r>
          </a:p>
          <a:p>
            <a:endParaRPr lang="en-US" dirty="0"/>
          </a:p>
        </p:txBody>
      </p:sp>
      <p:pic>
        <p:nvPicPr>
          <p:cNvPr id="56325" name="Picture 5"/>
          <p:cNvPicPr>
            <a:picLocks noChangeAspect="1" noChangeArrowheads="1"/>
          </p:cNvPicPr>
          <p:nvPr>
            <p:ph type="clipArt"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981325" y="2659743"/>
            <a:ext cx="3036973" cy="4053114"/>
          </a:xfrm>
        </p:spPr>
      </p:pic>
      <p:sp>
        <p:nvSpPr>
          <p:cNvPr id="56326" name="Oval 6"/>
          <p:cNvSpPr>
            <a:spLocks noChangeArrowheads="1"/>
          </p:cNvSpPr>
          <p:nvPr/>
        </p:nvSpPr>
        <p:spPr bwMode="auto">
          <a:xfrm>
            <a:off x="3106040" y="2790801"/>
            <a:ext cx="2766038" cy="316005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 flipH="1">
            <a:off x="3352784" y="3435519"/>
            <a:ext cx="2239174" cy="182046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FACE THE EQUIPMENT WHEN MOUNTING/DISMOUNTING</a:t>
            </a:r>
            <a:endParaRPr lang="en-US" sz="2200" dirty="0"/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631374" y="5257800"/>
            <a:ext cx="7940675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231775" indent="-231775" algn="l" eaLnBrk="0" hangingPunct="0">
              <a:buFont typeface="Arial" pitchFamily="34" charset="0"/>
              <a:buChar char="•"/>
            </a:pPr>
            <a:r>
              <a:rPr lang="en-US" sz="2000" dirty="0">
                <a:solidFill>
                  <a:srgbClr val="7B726B"/>
                </a:solidFill>
                <a:latin typeface="Lucida Sans Unicode" pitchFamily="34" charset="0"/>
                <a:cs typeface="Lucida Sans Unicode" pitchFamily="34" charset="0"/>
              </a:rPr>
              <a:t>If you face away from the tractor and start to fall you have no way to stop the fall</a:t>
            </a:r>
          </a:p>
        </p:txBody>
      </p:sp>
      <p:pic>
        <p:nvPicPr>
          <p:cNvPr id="65540" name="Picture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25604"/>
            <a:ext cx="27432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1" name="Picture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1625604"/>
            <a:ext cx="2514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2" name="Picture 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1625604"/>
            <a:ext cx="2743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6858000" y="3276600"/>
            <a:ext cx="457200" cy="304800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REDUCING SLIPS, TRIPS &amp; FALLS</a:t>
            </a:r>
            <a:endParaRPr lang="en-US" dirty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 extra cautious when WINTER WEATHER conditions are present.  Snow and ice can lead to slips/falls on both the ground and on truck steps.  Ice should be cleared from steps and boots prior to climbing into vehicle.  </a:t>
            </a:r>
            <a:endParaRPr lang="en-US" dirty="0"/>
          </a:p>
        </p:txBody>
      </p:sp>
      <p:pic>
        <p:nvPicPr>
          <p:cNvPr id="57349" name="Picture 5"/>
          <p:cNvPicPr>
            <a:picLocks noChangeArrowheads="1"/>
          </p:cNvPicPr>
          <p:nvPr>
            <p:ph type="clipArt"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583543" y="3120572"/>
            <a:ext cx="4180113" cy="304596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REDUCING SLIPS, TRIPS &amp; FALLS</a:t>
            </a:r>
            <a:endParaRPr lang="en-US" dirty="0"/>
          </a:p>
        </p:txBody>
      </p:sp>
      <p:pic>
        <p:nvPicPr>
          <p:cNvPr id="67589" name="Picture 5"/>
          <p:cNvPicPr>
            <a:picLocks noChangeArrowheads="1"/>
          </p:cNvPicPr>
          <p:nvPr/>
        </p:nvPicPr>
        <p:blipFill>
          <a:blip r:embed="rId2"/>
          <a:srcRect l="13637" t="27692" r="13637" b="4616"/>
          <a:stretch>
            <a:fillRect/>
          </a:stretch>
        </p:blipFill>
        <p:spPr bwMode="auto">
          <a:xfrm>
            <a:off x="6172200" y="1752600"/>
            <a:ext cx="2590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90" name="Picture 6"/>
          <p:cNvPicPr>
            <a:picLocks noChangeArrowheads="1"/>
          </p:cNvPicPr>
          <p:nvPr/>
        </p:nvPicPr>
        <p:blipFill>
          <a:blip r:embed="rId3"/>
          <a:srcRect l="22223" r="13333" b="35385"/>
          <a:stretch>
            <a:fillRect/>
          </a:stretch>
        </p:blipFill>
        <p:spPr bwMode="auto">
          <a:xfrm>
            <a:off x="685800" y="1752600"/>
            <a:ext cx="2438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685800" y="5181600"/>
            <a:ext cx="8305800" cy="100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231775" indent="-231775" eaLnBrk="0" hangingPunct="0">
              <a:buFont typeface="Arial" pitchFamily="34" charset="0"/>
              <a:buChar char="•"/>
            </a:pPr>
            <a:r>
              <a:rPr lang="en-US" sz="2000" dirty="0">
                <a:solidFill>
                  <a:srgbClr val="7B726B"/>
                </a:solidFill>
                <a:latin typeface="Lucida Sans Unicode" pitchFamily="34" charset="0"/>
                <a:cs typeface="Lucida Sans Unicode" pitchFamily="34" charset="0"/>
              </a:rPr>
              <a:t>Make sure your shoes are in good condition. Worn </a:t>
            </a:r>
            <a:r>
              <a:rPr lang="en-US" sz="2000" dirty="0" smtClean="0">
                <a:solidFill>
                  <a:srgbClr val="7B726B"/>
                </a:solidFill>
                <a:latin typeface="Lucida Sans Unicode" pitchFamily="34" charset="0"/>
                <a:cs typeface="Lucida Sans Unicode" pitchFamily="34" charset="0"/>
              </a:rPr>
              <a:t>soles </a:t>
            </a:r>
            <a:r>
              <a:rPr lang="en-US" sz="2000" dirty="0">
                <a:solidFill>
                  <a:srgbClr val="7B726B"/>
                </a:solidFill>
                <a:latin typeface="Lucida Sans Unicode" pitchFamily="34" charset="0"/>
                <a:cs typeface="Lucida Sans Unicode" pitchFamily="34" charset="0"/>
              </a:rPr>
              <a:t>make slips and falls more likely. Avoid wearing </a:t>
            </a:r>
            <a:r>
              <a:rPr lang="en-US" sz="2000" dirty="0" smtClean="0">
                <a:solidFill>
                  <a:srgbClr val="7B726B"/>
                </a:solidFill>
                <a:latin typeface="Lucida Sans Unicode" pitchFamily="34" charset="0"/>
                <a:cs typeface="Lucida Sans Unicode" pitchFamily="34" charset="0"/>
              </a:rPr>
              <a:t>cowboys </a:t>
            </a:r>
            <a:r>
              <a:rPr lang="en-US" sz="2000" dirty="0">
                <a:solidFill>
                  <a:srgbClr val="7B726B"/>
                </a:solidFill>
                <a:latin typeface="Lucida Sans Unicode" pitchFamily="34" charset="0"/>
                <a:cs typeface="Lucida Sans Unicode" pitchFamily="34" charset="0"/>
              </a:rPr>
              <a:t>boots, sandals, leather soles, or bare feet.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172200" y="1905000"/>
            <a:ext cx="2667000" cy="2895600"/>
            <a:chOff x="3360" y="768"/>
            <a:chExt cx="1680" cy="1824"/>
          </a:xfrm>
        </p:grpSpPr>
        <p:sp>
          <p:nvSpPr>
            <p:cNvPr id="67593" name="Oval 9"/>
            <p:cNvSpPr>
              <a:spLocks noChangeArrowheads="1"/>
            </p:cNvSpPr>
            <p:nvPr/>
          </p:nvSpPr>
          <p:spPr bwMode="auto">
            <a:xfrm>
              <a:off x="3360" y="768"/>
              <a:ext cx="1680" cy="1824"/>
            </a:xfrm>
            <a:prstGeom prst="ellipse">
              <a:avLst/>
            </a:prstGeom>
            <a:noFill/>
            <a:ln w="76200">
              <a:solidFill>
                <a:srgbClr val="FB0833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594" name="Line 10"/>
            <p:cNvSpPr>
              <a:spLocks noChangeShapeType="1"/>
            </p:cNvSpPr>
            <p:nvPr/>
          </p:nvSpPr>
          <p:spPr bwMode="auto">
            <a:xfrm>
              <a:off x="3696" y="960"/>
              <a:ext cx="1152" cy="1296"/>
            </a:xfrm>
            <a:prstGeom prst="line">
              <a:avLst/>
            </a:prstGeom>
            <a:noFill/>
            <a:ln w="76200">
              <a:solidFill>
                <a:srgbClr val="FB0833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7595" name="Picture 11"/>
          <p:cNvPicPr>
            <a:picLocks noChangeArrowheads="1"/>
          </p:cNvPicPr>
          <p:nvPr/>
        </p:nvPicPr>
        <p:blipFill>
          <a:blip r:embed="rId4"/>
          <a:srcRect l="22328" r="47885" b="46371"/>
          <a:stretch>
            <a:fillRect/>
          </a:stretch>
        </p:blipFill>
        <p:spPr bwMode="auto">
          <a:xfrm>
            <a:off x="3276600" y="1752600"/>
            <a:ext cx="2590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200400" y="1905000"/>
            <a:ext cx="2667000" cy="2895600"/>
            <a:chOff x="3360" y="768"/>
            <a:chExt cx="1680" cy="1824"/>
          </a:xfrm>
        </p:grpSpPr>
        <p:sp>
          <p:nvSpPr>
            <p:cNvPr id="67597" name="Oval 13"/>
            <p:cNvSpPr>
              <a:spLocks noChangeArrowheads="1"/>
            </p:cNvSpPr>
            <p:nvPr/>
          </p:nvSpPr>
          <p:spPr bwMode="auto">
            <a:xfrm>
              <a:off x="3360" y="768"/>
              <a:ext cx="1680" cy="1824"/>
            </a:xfrm>
            <a:prstGeom prst="ellipse">
              <a:avLst/>
            </a:prstGeom>
            <a:noFill/>
            <a:ln w="76200">
              <a:solidFill>
                <a:srgbClr val="FB0833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598" name="Line 14"/>
            <p:cNvSpPr>
              <a:spLocks noChangeShapeType="1"/>
            </p:cNvSpPr>
            <p:nvPr/>
          </p:nvSpPr>
          <p:spPr bwMode="auto">
            <a:xfrm>
              <a:off x="3696" y="960"/>
              <a:ext cx="1152" cy="1296"/>
            </a:xfrm>
            <a:prstGeom prst="line">
              <a:avLst/>
            </a:prstGeom>
            <a:noFill/>
            <a:ln w="76200">
              <a:solidFill>
                <a:srgbClr val="FB0833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1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PREVENTING SLIPS, TRIPS &amp; FALLS</a:t>
            </a:r>
            <a:endParaRPr lang="en-US" dirty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600200"/>
            <a:ext cx="4230914" cy="3925957"/>
          </a:xfrm>
        </p:spPr>
        <p:txBody>
          <a:bodyPr/>
          <a:lstStyle/>
          <a:p>
            <a:r>
              <a:rPr lang="en-US" dirty="0" smtClean="0"/>
              <a:t>DO’S</a:t>
            </a:r>
          </a:p>
          <a:p>
            <a:pPr lvl="1"/>
            <a:r>
              <a:rPr lang="en-US" dirty="0" smtClean="0"/>
              <a:t>Keep Equipment Clean (steps, hand rails, shoes, work surfaces).</a:t>
            </a:r>
          </a:p>
          <a:p>
            <a:pPr lvl="1"/>
            <a:r>
              <a:rPr lang="en-US" dirty="0" smtClean="0"/>
              <a:t>Use extra caution in bad weather.</a:t>
            </a:r>
          </a:p>
          <a:p>
            <a:pPr lvl="1"/>
            <a:r>
              <a:rPr lang="en-US" dirty="0" smtClean="0"/>
              <a:t>Get a firm grip with your hands and feet, not just your fingertips and tip. toes-</a:t>
            </a:r>
          </a:p>
          <a:p>
            <a:pPr lvl="1"/>
            <a:r>
              <a:rPr lang="en-US" dirty="0" smtClean="0"/>
              <a:t>THREE POINT CONTACT.</a:t>
            </a:r>
          </a:p>
          <a:p>
            <a:endParaRPr lang="en-US" dirty="0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89288" y="1600200"/>
            <a:ext cx="4038600" cy="4525963"/>
          </a:xfrm>
        </p:spPr>
        <p:txBody>
          <a:bodyPr/>
          <a:lstStyle/>
          <a:p>
            <a:r>
              <a:rPr lang="en-US" dirty="0" smtClean="0"/>
              <a:t>DONT’S</a:t>
            </a:r>
          </a:p>
          <a:p>
            <a:pPr lvl="1"/>
            <a:r>
              <a:rPr lang="en-US" dirty="0" smtClean="0"/>
              <a:t>Don’t Jump down, always climb.</a:t>
            </a:r>
          </a:p>
          <a:p>
            <a:pPr lvl="1"/>
            <a:r>
              <a:rPr lang="en-US" dirty="0" smtClean="0"/>
              <a:t>Make certain your muscles are awake and ready for the climb down.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MANUAL MATERIAL HANDLING INJURIES</a:t>
            </a:r>
            <a:endParaRPr 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Lifting/Lowering</a:t>
            </a:r>
          </a:p>
          <a:p>
            <a:r>
              <a:rPr lang="en-US" dirty="0" smtClean="0"/>
              <a:t>Pushing/Pulling</a:t>
            </a:r>
          </a:p>
          <a:p>
            <a:r>
              <a:rPr lang="en-US" dirty="0" smtClean="0"/>
              <a:t>Reaching/Bending</a:t>
            </a:r>
          </a:p>
          <a:p>
            <a:r>
              <a:rPr lang="en-US" dirty="0" smtClean="0"/>
              <a:t>How do we Prevent?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MANUAL MATERIAL HANDLING INJURIES</a:t>
            </a: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forklifts whenever possible.</a:t>
            </a:r>
          </a:p>
          <a:p>
            <a:r>
              <a:rPr lang="en-US" dirty="0" smtClean="0"/>
              <a:t>Don’t take short cuts to save time.</a:t>
            </a:r>
          </a:p>
          <a:p>
            <a:r>
              <a:rPr lang="en-US" dirty="0" smtClean="0"/>
              <a:t>Avoid twisting as you lift-turn your feet.</a:t>
            </a:r>
          </a:p>
          <a:p>
            <a:r>
              <a:rPr lang="en-US" dirty="0" smtClean="0"/>
              <a:t>Use the whole body, not just the back.</a:t>
            </a:r>
          </a:p>
          <a:p>
            <a:r>
              <a:rPr lang="en-US" dirty="0" smtClean="0"/>
              <a:t>Keep the load close to you.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REACHING/BENDING</a:t>
            </a:r>
            <a:endParaRPr lang="en-US"/>
          </a:p>
        </p:txBody>
      </p:sp>
      <p:pic>
        <p:nvPicPr>
          <p:cNvPr id="74757" name="Picture 5"/>
          <p:cNvPicPr>
            <a:picLocks noGrp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8299" y="1676400"/>
            <a:ext cx="4126782" cy="3392488"/>
          </a:xfrm>
        </p:spPr>
      </p:pic>
      <p:sp>
        <p:nvSpPr>
          <p:cNvPr id="74761" name="Rectangle 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90280" y="1676400"/>
            <a:ext cx="3694113" cy="4495800"/>
          </a:xfrm>
        </p:spPr>
        <p:txBody>
          <a:bodyPr/>
          <a:lstStyle/>
          <a:p>
            <a:r>
              <a:rPr lang="en-US" dirty="0" smtClean="0"/>
              <a:t>This pallet was only being moved a few feet.  The best way would be to use a forklift.</a:t>
            </a:r>
          </a:p>
          <a:p>
            <a:endParaRPr lang="en-US" dirty="0" smtClean="0"/>
          </a:p>
          <a:p>
            <a:r>
              <a:rPr lang="en-US" dirty="0" smtClean="0"/>
              <a:t>Bending and reaching make this a back strain waiting to happen</a:t>
            </a:r>
            <a:endParaRPr lang="en-US" dirty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593553" y="2052562"/>
            <a:ext cx="2102606" cy="2392438"/>
            <a:chOff x="3432" y="632"/>
            <a:chExt cx="1680" cy="1744"/>
          </a:xfrm>
        </p:grpSpPr>
        <p:sp>
          <p:nvSpPr>
            <p:cNvPr id="74759" name="Oval 7"/>
            <p:cNvSpPr>
              <a:spLocks noChangeArrowheads="1"/>
            </p:cNvSpPr>
            <p:nvPr/>
          </p:nvSpPr>
          <p:spPr bwMode="auto">
            <a:xfrm>
              <a:off x="3432" y="632"/>
              <a:ext cx="1680" cy="1744"/>
            </a:xfrm>
            <a:prstGeom prst="ellipse">
              <a:avLst/>
            </a:prstGeom>
            <a:noFill/>
            <a:ln w="76200">
              <a:solidFill>
                <a:srgbClr val="F20022"/>
              </a:solidFill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algn="l" eaLnBrk="0" hangingPunct="0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760" name="Line 8"/>
            <p:cNvSpPr>
              <a:spLocks noChangeShapeType="1"/>
            </p:cNvSpPr>
            <p:nvPr/>
          </p:nvSpPr>
          <p:spPr bwMode="auto">
            <a:xfrm>
              <a:off x="3680" y="889"/>
              <a:ext cx="1184" cy="1232"/>
            </a:xfrm>
            <a:prstGeom prst="line">
              <a:avLst/>
            </a:prstGeom>
            <a:noFill/>
            <a:ln w="76200">
              <a:solidFill>
                <a:srgbClr val="F2002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REACHING/BENDING</a:t>
            </a:r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98602"/>
            <a:ext cx="8229600" cy="3925957"/>
          </a:xfrm>
        </p:spPr>
        <p:txBody>
          <a:bodyPr/>
          <a:lstStyle/>
          <a:p>
            <a:r>
              <a:rPr lang="en-US" dirty="0" smtClean="0"/>
              <a:t>If you do have to move a pallet to reposition it, stay low and use the whole body.</a:t>
            </a:r>
          </a:p>
          <a:p>
            <a:r>
              <a:rPr lang="en-US" dirty="0" smtClean="0"/>
              <a:t>A forklift or pallet jack would be the ideal solution in this case.</a:t>
            </a:r>
            <a:endParaRPr lang="en-US" dirty="0"/>
          </a:p>
        </p:txBody>
      </p:sp>
      <p:pic>
        <p:nvPicPr>
          <p:cNvPr id="75781" name="Picture 5"/>
          <p:cNvPicPr>
            <a:picLocks noChangeArrowheads="1"/>
          </p:cNvPicPr>
          <p:nvPr>
            <p:ph type="clipArt" sz="half" idx="4294967295"/>
          </p:nvPr>
        </p:nvPicPr>
        <p:blipFill>
          <a:blip r:embed="rId2"/>
          <a:srcRect l="27179"/>
          <a:stretch>
            <a:fillRect/>
          </a:stretch>
        </p:blipFill>
        <p:spPr>
          <a:xfrm>
            <a:off x="2748640" y="2703059"/>
            <a:ext cx="3695700" cy="38068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MANUALLY HANDLING BOXES</a:t>
            </a:r>
            <a:endParaRPr lang="en-US"/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072743" cy="3925957"/>
          </a:xfrm>
        </p:spPr>
        <p:txBody>
          <a:bodyPr/>
          <a:lstStyle/>
          <a:p>
            <a:r>
              <a:rPr lang="en-US" dirty="0" smtClean="0"/>
              <a:t>Keep the load close to your body.</a:t>
            </a:r>
          </a:p>
          <a:p>
            <a:r>
              <a:rPr lang="en-US" dirty="0" smtClean="0"/>
              <a:t>Grasp it with both hands.</a:t>
            </a:r>
          </a:p>
          <a:p>
            <a:r>
              <a:rPr lang="en-US" dirty="0" smtClean="0"/>
              <a:t>Spread your feet for balance.</a:t>
            </a:r>
          </a:p>
          <a:p>
            <a:r>
              <a:rPr lang="en-US" dirty="0" smtClean="0"/>
              <a:t>Know the weight before you lift.</a:t>
            </a:r>
          </a:p>
          <a:p>
            <a:r>
              <a:rPr lang="en-US" dirty="0" smtClean="0"/>
              <a:t>Lift then turn your body-avoid twisting while you lift.</a:t>
            </a:r>
            <a:endParaRPr lang="en-US" dirty="0"/>
          </a:p>
        </p:txBody>
      </p:sp>
      <p:pic>
        <p:nvPicPr>
          <p:cNvPr id="76805" name="Picture 5"/>
          <p:cNvPicPr>
            <a:picLocks noChangeAspect="1" noChangeArrowheads="1"/>
          </p:cNvPicPr>
          <p:nvPr>
            <p:ph type="clipArt" sz="half" idx="4294967295"/>
          </p:nvPr>
        </p:nvPicPr>
        <p:blipFill>
          <a:blip r:embed="rId2"/>
          <a:srcRect l="27835" r="16495"/>
          <a:stretch>
            <a:fillRect/>
          </a:stretch>
        </p:blipFill>
        <p:spPr>
          <a:xfrm>
            <a:off x="5877843" y="1600200"/>
            <a:ext cx="2931421" cy="394970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REDUCING SLIPS, TRIPS &amp; FALLS</a:t>
            </a:r>
            <a:endParaRPr lang="en-US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Inspect steps to ensure that there are no defects before climbing on.  A quick visual check should be completed during the pre-trip inspection.  Corrections should be made prior to use.</a:t>
            </a:r>
          </a:p>
          <a:p>
            <a:endParaRPr lang="en-US"/>
          </a:p>
        </p:txBody>
      </p:sp>
      <p:pic>
        <p:nvPicPr>
          <p:cNvPr id="52231" name="Picture 7"/>
          <p:cNvPicPr>
            <a:picLocks noChangeAspect="1" noChangeArrowheads="1"/>
          </p:cNvPicPr>
          <p:nvPr>
            <p:ph type="clipArt"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040442" y="2786063"/>
            <a:ext cx="4294396" cy="3220797"/>
          </a:xfrm>
        </p:spPr>
      </p:pic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3714750" y="2786063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 BOXES AND CARTONS AS CLOSE TO YOUR BODY AS POSSIBLE</a:t>
            </a:r>
            <a:endParaRPr lang="en-US" dirty="0"/>
          </a:p>
        </p:txBody>
      </p:sp>
      <p:pic>
        <p:nvPicPr>
          <p:cNvPr id="77829" name="Picture 5" descr="DCP0430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8107" y="1944914"/>
            <a:ext cx="3260730" cy="2445548"/>
          </a:xfrm>
        </p:spPr>
      </p:pic>
      <p:pic>
        <p:nvPicPr>
          <p:cNvPr id="77830" name="Picture 6" descr="DCP04302"/>
          <p:cNvPicPr>
            <a:picLocks noChangeAspect="1" noChangeArrowheads="1"/>
          </p:cNvPicPr>
          <p:nvPr>
            <p:ph type="body" sz="half" idx="4294967295"/>
          </p:nvPr>
        </p:nvPicPr>
        <p:blipFill>
          <a:blip r:embed="rId3"/>
          <a:srcRect l="19444" r="13889"/>
          <a:stretch>
            <a:fillRect/>
          </a:stretch>
        </p:blipFill>
        <p:spPr>
          <a:xfrm>
            <a:off x="1320773" y="1944914"/>
            <a:ext cx="2196615" cy="2472882"/>
          </a:xfrm>
        </p:spPr>
      </p:pic>
      <p:sp>
        <p:nvSpPr>
          <p:cNvPr id="77831" name="AutoShape 7"/>
          <p:cNvSpPr>
            <a:spLocks noChangeArrowheads="1"/>
          </p:cNvSpPr>
          <p:nvPr/>
        </p:nvSpPr>
        <p:spPr bwMode="auto">
          <a:xfrm rot="-1784693">
            <a:off x="2696643" y="1909182"/>
            <a:ext cx="2971800" cy="228600"/>
          </a:xfrm>
          <a:prstGeom prst="leftArrow">
            <a:avLst>
              <a:gd name="adj1" fmla="val 50000"/>
              <a:gd name="adj2" fmla="val 325000"/>
            </a:avLst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 bwMode="auto">
          <a:xfrm>
            <a:off x="5217855" y="2460863"/>
            <a:ext cx="2057400" cy="1884363"/>
            <a:chOff x="1800" y="632"/>
            <a:chExt cx="2688" cy="2464"/>
          </a:xfrm>
        </p:grpSpPr>
        <p:sp>
          <p:nvSpPr>
            <p:cNvPr id="77833" name="Oval 9"/>
            <p:cNvSpPr>
              <a:spLocks noChangeAspect="1" noChangeArrowheads="1"/>
            </p:cNvSpPr>
            <p:nvPr/>
          </p:nvSpPr>
          <p:spPr bwMode="auto">
            <a:xfrm>
              <a:off x="1800" y="632"/>
              <a:ext cx="2688" cy="2464"/>
            </a:xfrm>
            <a:prstGeom prst="ellipse">
              <a:avLst/>
            </a:prstGeom>
            <a:noFill/>
            <a:ln w="76200">
              <a:solidFill>
                <a:srgbClr val="F20022"/>
              </a:solidFill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algn="l" eaLnBrk="0" hangingPunct="0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7834" name="Line 10"/>
            <p:cNvSpPr>
              <a:spLocks noChangeAspect="1" noChangeShapeType="1"/>
            </p:cNvSpPr>
            <p:nvPr/>
          </p:nvSpPr>
          <p:spPr bwMode="auto">
            <a:xfrm>
              <a:off x="2207" y="1002"/>
              <a:ext cx="1874" cy="1727"/>
            </a:xfrm>
            <a:prstGeom prst="line">
              <a:avLst/>
            </a:prstGeom>
            <a:noFill/>
            <a:ln w="76200">
              <a:solidFill>
                <a:srgbClr val="F2002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KEEP THE WORK AREA ORGANIZED</a:t>
            </a: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84088"/>
            <a:ext cx="8229600" cy="3925957"/>
          </a:xfrm>
        </p:spPr>
        <p:txBody>
          <a:bodyPr/>
          <a:lstStyle/>
          <a:p>
            <a:r>
              <a:rPr lang="en-US" dirty="0" smtClean="0"/>
              <a:t>Give yourself a path to move around pallets.</a:t>
            </a:r>
          </a:p>
          <a:p>
            <a:r>
              <a:rPr lang="en-US" dirty="0" smtClean="0"/>
              <a:t>Avoid stepping over boxes.</a:t>
            </a:r>
          </a:p>
          <a:p>
            <a:r>
              <a:rPr lang="en-US" dirty="0" smtClean="0"/>
              <a:t>Watch where you step.</a:t>
            </a:r>
          </a:p>
          <a:p>
            <a:r>
              <a:rPr lang="en-US" dirty="0" smtClean="0"/>
              <a:t>Avoid moving the same box twice.</a:t>
            </a:r>
            <a:endParaRPr lang="en-US" dirty="0"/>
          </a:p>
        </p:txBody>
      </p:sp>
      <p:graphicFrame>
        <p:nvGraphicFramePr>
          <p:cNvPr id="78853" name="Object 5"/>
          <p:cNvGraphicFramePr>
            <a:graphicFrameLocks noChangeAspect="1"/>
          </p:cNvGraphicFramePr>
          <p:nvPr>
            <p:ph type="clipArt" sz="half" idx="4294967295"/>
          </p:nvPr>
        </p:nvGraphicFramePr>
        <p:xfrm>
          <a:off x="2356765" y="3367316"/>
          <a:ext cx="4080632" cy="3060474"/>
        </p:xfrm>
        <a:graphic>
          <a:graphicData uri="http://schemas.openxmlformats.org/presentationml/2006/ole">
            <p:oleObj spid="_x0000_s3074" name="Photo Editor Photo" r:id="rId3" imgW="6095238" imgH="4571429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LIFTING OBJECTS</a:t>
            </a: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Some freight is light and easy to lift.</a:t>
            </a:r>
            <a:endParaRPr lang="en-US"/>
          </a:p>
        </p:txBody>
      </p:sp>
      <p:pic>
        <p:nvPicPr>
          <p:cNvPr id="79877" name="Picture 5"/>
          <p:cNvPicPr>
            <a:picLocks noChangeAspect="1" noChangeArrowheads="1"/>
          </p:cNvPicPr>
          <p:nvPr>
            <p:ph type="clipArt" sz="half" idx="4294967295"/>
          </p:nvPr>
        </p:nvPicPr>
        <p:blipFill>
          <a:blip r:embed="rId2"/>
          <a:srcRect l="22549" r="20589"/>
          <a:stretch>
            <a:fillRect/>
          </a:stretch>
        </p:blipFill>
        <p:spPr>
          <a:xfrm>
            <a:off x="2943225" y="2443842"/>
            <a:ext cx="2771775" cy="3657600"/>
          </a:xfrm>
        </p:spPr>
      </p:pic>
      <p:sp>
        <p:nvSpPr>
          <p:cNvPr id="79879" name="Oval 7"/>
          <p:cNvSpPr>
            <a:spLocks noChangeArrowheads="1"/>
          </p:cNvSpPr>
          <p:nvPr/>
        </p:nvSpPr>
        <p:spPr bwMode="auto">
          <a:xfrm>
            <a:off x="3494314" y="2667000"/>
            <a:ext cx="381000" cy="533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LIFTING OBJECTS</a:t>
            </a: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Other freight should only be moved with lift trucks or other mechanical means.</a:t>
            </a:r>
            <a:endParaRPr lang="en-US"/>
          </a:p>
        </p:txBody>
      </p:sp>
      <p:pic>
        <p:nvPicPr>
          <p:cNvPr id="80901" name="Picture 5"/>
          <p:cNvPicPr>
            <a:picLocks noChangeAspect="1" noChangeArrowheads="1"/>
          </p:cNvPicPr>
          <p:nvPr>
            <p:ph type="clipArt" sz="half" idx="4294967295"/>
          </p:nvPr>
        </p:nvPicPr>
        <p:blipFill>
          <a:blip r:embed="rId2"/>
          <a:srcRect l="14285" t="14966" r="19388"/>
          <a:stretch>
            <a:fillRect/>
          </a:stretch>
        </p:blipFill>
        <p:spPr>
          <a:xfrm>
            <a:off x="2795354" y="2518462"/>
            <a:ext cx="3750590" cy="3607045"/>
          </a:xfrm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911465" y="2428111"/>
            <a:ext cx="3505200" cy="3352800"/>
            <a:chOff x="3432" y="632"/>
            <a:chExt cx="1680" cy="1744"/>
          </a:xfrm>
        </p:grpSpPr>
        <p:sp>
          <p:nvSpPr>
            <p:cNvPr id="80903" name="Oval 7"/>
            <p:cNvSpPr>
              <a:spLocks noChangeArrowheads="1"/>
            </p:cNvSpPr>
            <p:nvPr/>
          </p:nvSpPr>
          <p:spPr bwMode="auto">
            <a:xfrm>
              <a:off x="3432" y="632"/>
              <a:ext cx="1680" cy="1744"/>
            </a:xfrm>
            <a:prstGeom prst="ellipse">
              <a:avLst/>
            </a:prstGeom>
            <a:noFill/>
            <a:ln w="76200">
              <a:solidFill>
                <a:srgbClr val="F20022"/>
              </a:solidFill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algn="l" eaLnBrk="0" hangingPunct="0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80904" name="Line 8"/>
            <p:cNvSpPr>
              <a:spLocks noChangeShapeType="1"/>
            </p:cNvSpPr>
            <p:nvPr/>
          </p:nvSpPr>
          <p:spPr bwMode="auto">
            <a:xfrm>
              <a:off x="3680" y="889"/>
              <a:ext cx="1184" cy="1232"/>
            </a:xfrm>
            <a:prstGeom prst="line">
              <a:avLst/>
            </a:prstGeom>
            <a:noFill/>
            <a:ln w="76200">
              <a:solidFill>
                <a:srgbClr val="F2002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0907" name="Oval 11"/>
          <p:cNvSpPr>
            <a:spLocks noChangeArrowheads="1"/>
          </p:cNvSpPr>
          <p:nvPr/>
        </p:nvSpPr>
        <p:spPr bwMode="auto">
          <a:xfrm>
            <a:off x="3091554" y="3450775"/>
            <a:ext cx="152400" cy="3810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08" name="Oval 12"/>
          <p:cNvSpPr>
            <a:spLocks noChangeArrowheads="1"/>
          </p:cNvSpPr>
          <p:nvPr/>
        </p:nvSpPr>
        <p:spPr bwMode="auto">
          <a:xfrm>
            <a:off x="5894161" y="3392719"/>
            <a:ext cx="152400" cy="3810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CRANKING LANDING GEARS - Which is Correct?</a:t>
            </a:r>
            <a:endParaRPr lang="en-US" dirty="0"/>
          </a:p>
        </p:txBody>
      </p:sp>
      <p:pic>
        <p:nvPicPr>
          <p:cNvPr id="819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971" y="1776957"/>
            <a:ext cx="4761905" cy="3572374"/>
          </a:xfrm>
        </p:spPr>
      </p:pic>
      <p:pic>
        <p:nvPicPr>
          <p:cNvPr id="81924" name="Picture 4"/>
          <p:cNvPicPr>
            <a:picLocks noChangeAspect="1" noChangeArrowheads="1"/>
          </p:cNvPicPr>
          <p:nvPr>
            <p:ph type="clipArt"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114461" y="2895600"/>
            <a:ext cx="3695700" cy="2771775"/>
          </a:xfrm>
        </p:spPr>
      </p:pic>
      <p:sp>
        <p:nvSpPr>
          <p:cNvPr id="81925" name="Oval 5"/>
          <p:cNvSpPr>
            <a:spLocks noChangeArrowheads="1"/>
          </p:cNvSpPr>
          <p:nvPr/>
        </p:nvSpPr>
        <p:spPr bwMode="auto">
          <a:xfrm>
            <a:off x="2735952" y="2262414"/>
            <a:ext cx="228600" cy="3810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1926" name="Oval 6"/>
          <p:cNvSpPr>
            <a:spLocks noChangeArrowheads="1"/>
          </p:cNvSpPr>
          <p:nvPr/>
        </p:nvSpPr>
        <p:spPr bwMode="auto">
          <a:xfrm>
            <a:off x="7108362" y="2852058"/>
            <a:ext cx="304800" cy="533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PULLING PIN ON 5TH WHEEL</a:t>
            </a:r>
            <a:endParaRPr lang="en-US"/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How much force is required to pull fifth-wheel pin?</a:t>
            </a:r>
          </a:p>
          <a:p>
            <a:pPr lvl="1"/>
            <a:r>
              <a:rPr lang="en-US" smtClean="0"/>
              <a:t>10 lbs.</a:t>
            </a:r>
          </a:p>
          <a:p>
            <a:pPr lvl="1"/>
            <a:r>
              <a:rPr lang="en-US" smtClean="0"/>
              <a:t>30 lbs.</a:t>
            </a:r>
          </a:p>
          <a:p>
            <a:pPr lvl="1"/>
            <a:r>
              <a:rPr lang="en-US" smtClean="0"/>
              <a:t>75 lbs.</a:t>
            </a:r>
          </a:p>
          <a:p>
            <a:pPr lvl="1"/>
            <a:r>
              <a:rPr lang="en-US" smtClean="0"/>
              <a:t>100 lbs.</a:t>
            </a:r>
          </a:p>
          <a:p>
            <a:endParaRPr lang="en-US" smtClean="0"/>
          </a:p>
          <a:p>
            <a:r>
              <a:rPr lang="en-US" smtClean="0"/>
              <a:t>Use of Hooks</a:t>
            </a:r>
          </a:p>
          <a:p>
            <a:r>
              <a:rPr lang="en-US" smtClean="0"/>
              <a:t>Pneumatic Devices</a:t>
            </a:r>
          </a:p>
          <a:p>
            <a:endParaRPr lang="en-US"/>
          </a:p>
        </p:txBody>
      </p:sp>
      <p:pic>
        <p:nvPicPr>
          <p:cNvPr id="84996" name="Picture 4"/>
          <p:cNvPicPr>
            <a:picLocks noChangeAspect="1" noChangeArrowheads="1"/>
          </p:cNvPicPr>
          <p:nvPr>
            <p:ph type="clipArt"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366986" y="2286296"/>
            <a:ext cx="4319814" cy="3239861"/>
          </a:xfrm>
        </p:spPr>
      </p:pic>
      <p:sp>
        <p:nvSpPr>
          <p:cNvPr id="84997" name="Oval 5"/>
          <p:cNvSpPr>
            <a:spLocks noChangeArrowheads="1"/>
          </p:cNvSpPr>
          <p:nvPr/>
        </p:nvSpPr>
        <p:spPr bwMode="auto">
          <a:xfrm>
            <a:off x="732972" y="3033486"/>
            <a:ext cx="1981200" cy="533400"/>
          </a:xfrm>
          <a:prstGeom prst="ellips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REDUCING SLIPS, TRIPS &amp; FALLS</a:t>
            </a:r>
            <a:endParaRPr lang="en-US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6032"/>
            <a:ext cx="8229600" cy="3925957"/>
          </a:xfrm>
        </p:spPr>
        <p:txBody>
          <a:bodyPr>
            <a:normAutofit/>
          </a:bodyPr>
          <a:lstStyle/>
          <a:p>
            <a:r>
              <a:rPr lang="en-US" dirty="0" smtClean="0"/>
              <a:t>Always maintain a THREE POINT CONTACT (two feet/one hand or one foot/ two hands) when mounting or dismounting the tractor or trailer.  Don’t climb into or out of the cab with something in your free hand.</a:t>
            </a:r>
            <a:endParaRPr lang="en-US" dirty="0"/>
          </a:p>
        </p:txBody>
      </p:sp>
      <p:pic>
        <p:nvPicPr>
          <p:cNvPr id="59397" name="Picture 5"/>
          <p:cNvPicPr>
            <a:picLocks noChangeAspect="1" noChangeArrowheads="1"/>
          </p:cNvPicPr>
          <p:nvPr>
            <p:ph type="clipArt"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091543" y="2843191"/>
            <a:ext cx="2888347" cy="3854758"/>
          </a:xfrm>
        </p:spPr>
      </p:pic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533400" y="60960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l"/>
            <a:r>
              <a:rPr lang="en-US" sz="3200" b="1">
                <a:solidFill>
                  <a:schemeClr val="bg1"/>
                </a:solidFill>
                <a:latin typeface="Arial Black" pitchFamily="34" charset="0"/>
              </a:rPr>
              <a:t>REDUCING SLIPS/TRIPS/FALLS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THREE POINT CONTACT</a:t>
            </a:r>
            <a:endParaRPr lang="en-US"/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1295400" y="5676900"/>
            <a:ext cx="1744663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algn="l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3733800" y="5676900"/>
            <a:ext cx="2652713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457200" y="2025650"/>
            <a:ext cx="4114800" cy="163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marL="231775" indent="-231775" algn="l" eaLnBrk="0" hangingPunct="0">
              <a:buFont typeface="Arial" pitchFamily="34" charset="0"/>
              <a:buChar char="•"/>
            </a:pPr>
            <a:r>
              <a:rPr lang="en-US" sz="2000" dirty="0">
                <a:solidFill>
                  <a:srgbClr val="7B726B"/>
                </a:solidFill>
                <a:latin typeface="Lucida Sans Unicode" pitchFamily="34" charset="0"/>
                <a:cs typeface="Lucida Sans Unicode" pitchFamily="34" charset="0"/>
              </a:rPr>
              <a:t>Use the three point system to climb in and out.  Keep both hands and one foot or both feet and one hand in constant contact.</a:t>
            </a:r>
          </a:p>
        </p:txBody>
      </p:sp>
      <p:pic>
        <p:nvPicPr>
          <p:cNvPr id="61448" name="Picture 8"/>
          <p:cNvPicPr>
            <a:picLocks noChangeArrowheads="1"/>
          </p:cNvPicPr>
          <p:nvPr/>
        </p:nvPicPr>
        <p:blipFill>
          <a:blip r:embed="rId2"/>
          <a:srcRect l="14232" r="29788"/>
          <a:stretch>
            <a:fillRect/>
          </a:stretch>
        </p:blipFill>
        <p:spPr bwMode="auto">
          <a:xfrm>
            <a:off x="4876800" y="2057400"/>
            <a:ext cx="411797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105400" y="4071301"/>
            <a:ext cx="1955800" cy="457200"/>
            <a:chOff x="2592" y="2401"/>
            <a:chExt cx="1344" cy="494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2592" y="2448"/>
              <a:ext cx="1344" cy="288"/>
              <a:chOff x="2592" y="2448"/>
              <a:chExt cx="1344" cy="384"/>
            </a:xfrm>
          </p:grpSpPr>
          <p:sp>
            <p:nvSpPr>
              <p:cNvPr id="61451" name="AutoShape 11"/>
              <p:cNvSpPr>
                <a:spLocks noChangeArrowheads="1"/>
              </p:cNvSpPr>
              <p:nvPr/>
            </p:nvSpPr>
            <p:spPr bwMode="auto">
              <a:xfrm>
                <a:off x="2688" y="2448"/>
                <a:ext cx="1248" cy="336"/>
              </a:xfrm>
              <a:prstGeom prst="rightArrow">
                <a:avLst>
                  <a:gd name="adj1" fmla="val 50000"/>
                  <a:gd name="adj2" fmla="val 92857"/>
                </a:avLst>
              </a:prstGeom>
              <a:solidFill>
                <a:srgbClr val="FB0833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452" name="Rectangle 12"/>
              <p:cNvSpPr>
                <a:spLocks noChangeArrowheads="1"/>
              </p:cNvSpPr>
              <p:nvPr/>
            </p:nvSpPr>
            <p:spPr bwMode="auto">
              <a:xfrm>
                <a:off x="2592" y="2448"/>
                <a:ext cx="288" cy="384"/>
              </a:xfrm>
              <a:prstGeom prst="rect">
                <a:avLst/>
              </a:prstGeom>
              <a:solidFill>
                <a:srgbClr val="FB0833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453" name="Text Box 13"/>
            <p:cNvSpPr txBox="1">
              <a:spLocks noChangeArrowheads="1"/>
            </p:cNvSpPr>
            <p:nvPr/>
          </p:nvSpPr>
          <p:spPr bwMode="auto">
            <a:xfrm>
              <a:off x="2639" y="2401"/>
              <a:ext cx="232" cy="49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b="1" dirty="0"/>
                <a:t>1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4648200" y="2493048"/>
            <a:ext cx="1955800" cy="659731"/>
            <a:chOff x="2245" y="868"/>
            <a:chExt cx="1344" cy="713"/>
          </a:xfrm>
        </p:grpSpPr>
        <p:grpSp>
          <p:nvGrpSpPr>
            <p:cNvPr id="5" name="Group 15"/>
            <p:cNvGrpSpPr>
              <a:grpSpLocks/>
            </p:cNvGrpSpPr>
            <p:nvPr/>
          </p:nvGrpSpPr>
          <p:grpSpPr bwMode="auto">
            <a:xfrm rot="1555191">
              <a:off x="2245" y="1245"/>
              <a:ext cx="1344" cy="336"/>
              <a:chOff x="2592" y="2448"/>
              <a:chExt cx="1344" cy="384"/>
            </a:xfrm>
          </p:grpSpPr>
          <p:sp>
            <p:nvSpPr>
              <p:cNvPr id="61456" name="AutoShape 16"/>
              <p:cNvSpPr>
                <a:spLocks noChangeArrowheads="1"/>
              </p:cNvSpPr>
              <p:nvPr/>
            </p:nvSpPr>
            <p:spPr bwMode="auto">
              <a:xfrm>
                <a:off x="2688" y="2448"/>
                <a:ext cx="1248" cy="336"/>
              </a:xfrm>
              <a:prstGeom prst="rightArrow">
                <a:avLst>
                  <a:gd name="adj1" fmla="val 50000"/>
                  <a:gd name="adj2" fmla="val 92857"/>
                </a:avLst>
              </a:prstGeom>
              <a:solidFill>
                <a:srgbClr val="FB0833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457" name="Rectangle 17"/>
              <p:cNvSpPr>
                <a:spLocks noChangeArrowheads="1"/>
              </p:cNvSpPr>
              <p:nvPr/>
            </p:nvSpPr>
            <p:spPr bwMode="auto">
              <a:xfrm>
                <a:off x="2592" y="2448"/>
                <a:ext cx="288" cy="384"/>
              </a:xfrm>
              <a:prstGeom prst="rect">
                <a:avLst/>
              </a:prstGeom>
              <a:solidFill>
                <a:srgbClr val="FB0833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458" name="Text Box 18"/>
            <p:cNvSpPr txBox="1">
              <a:spLocks noChangeArrowheads="1"/>
            </p:cNvSpPr>
            <p:nvPr/>
          </p:nvSpPr>
          <p:spPr bwMode="auto">
            <a:xfrm>
              <a:off x="2352" y="868"/>
              <a:ext cx="231" cy="49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b="1" dirty="0"/>
                <a:t>2</a:t>
              </a: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5410200" y="2299300"/>
            <a:ext cx="1955800" cy="456963"/>
            <a:chOff x="2976" y="412"/>
            <a:chExt cx="1344" cy="494"/>
          </a:xfrm>
        </p:grpSpPr>
        <p:grpSp>
          <p:nvGrpSpPr>
            <p:cNvPr id="7" name="Group 20"/>
            <p:cNvGrpSpPr>
              <a:grpSpLocks/>
            </p:cNvGrpSpPr>
            <p:nvPr/>
          </p:nvGrpSpPr>
          <p:grpSpPr bwMode="auto">
            <a:xfrm>
              <a:off x="2976" y="480"/>
              <a:ext cx="1344" cy="288"/>
              <a:chOff x="2592" y="2448"/>
              <a:chExt cx="1344" cy="384"/>
            </a:xfrm>
          </p:grpSpPr>
          <p:sp>
            <p:nvSpPr>
              <p:cNvPr id="61461" name="AutoShape 21"/>
              <p:cNvSpPr>
                <a:spLocks noChangeArrowheads="1"/>
              </p:cNvSpPr>
              <p:nvPr/>
            </p:nvSpPr>
            <p:spPr bwMode="auto">
              <a:xfrm>
                <a:off x="2688" y="2448"/>
                <a:ext cx="1248" cy="336"/>
              </a:xfrm>
              <a:prstGeom prst="rightArrow">
                <a:avLst>
                  <a:gd name="adj1" fmla="val 50000"/>
                  <a:gd name="adj2" fmla="val 92857"/>
                </a:avLst>
              </a:prstGeom>
              <a:solidFill>
                <a:srgbClr val="FB0833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462" name="Rectangle 22"/>
              <p:cNvSpPr>
                <a:spLocks noChangeArrowheads="1"/>
              </p:cNvSpPr>
              <p:nvPr/>
            </p:nvSpPr>
            <p:spPr bwMode="auto">
              <a:xfrm>
                <a:off x="2592" y="2448"/>
                <a:ext cx="288" cy="384"/>
              </a:xfrm>
              <a:prstGeom prst="rect">
                <a:avLst/>
              </a:prstGeom>
              <a:solidFill>
                <a:srgbClr val="FB0833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463" name="Text Box 23"/>
            <p:cNvSpPr txBox="1">
              <a:spLocks noChangeArrowheads="1"/>
            </p:cNvSpPr>
            <p:nvPr/>
          </p:nvSpPr>
          <p:spPr bwMode="auto">
            <a:xfrm>
              <a:off x="2996" y="412"/>
              <a:ext cx="231" cy="49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b="1" dirty="0"/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7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POINT CONTACT</a:t>
            </a:r>
            <a:endParaRPr lang="en-US" dirty="0"/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1143000" y="5884863"/>
            <a:ext cx="1592263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algn="l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3581400" y="5884863"/>
            <a:ext cx="2420938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pic>
        <p:nvPicPr>
          <p:cNvPr id="63493" name="Picture 5"/>
          <p:cNvPicPr>
            <a:picLocks noChangeArrowheads="1"/>
          </p:cNvPicPr>
          <p:nvPr/>
        </p:nvPicPr>
        <p:blipFill>
          <a:blip r:embed="rId2"/>
          <a:srcRect b="2563"/>
          <a:stretch>
            <a:fillRect/>
          </a:stretch>
        </p:blipFill>
        <p:spPr bwMode="auto">
          <a:xfrm>
            <a:off x="1143000" y="1621974"/>
            <a:ext cx="7086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971800" y="4201783"/>
            <a:ext cx="1784350" cy="457200"/>
            <a:chOff x="2592" y="2329"/>
            <a:chExt cx="1344" cy="624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592" y="2448"/>
              <a:ext cx="1344" cy="288"/>
              <a:chOff x="2592" y="2448"/>
              <a:chExt cx="1344" cy="384"/>
            </a:xfrm>
          </p:grpSpPr>
          <p:sp>
            <p:nvSpPr>
              <p:cNvPr id="63496" name="AutoShape 8"/>
              <p:cNvSpPr>
                <a:spLocks noChangeArrowheads="1"/>
              </p:cNvSpPr>
              <p:nvPr/>
            </p:nvSpPr>
            <p:spPr bwMode="auto">
              <a:xfrm>
                <a:off x="2688" y="2448"/>
                <a:ext cx="1248" cy="336"/>
              </a:xfrm>
              <a:prstGeom prst="rightArrow">
                <a:avLst>
                  <a:gd name="adj1" fmla="val 50000"/>
                  <a:gd name="adj2" fmla="val 92857"/>
                </a:avLst>
              </a:prstGeom>
              <a:solidFill>
                <a:srgbClr val="FB0833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97" name="Rectangle 9"/>
              <p:cNvSpPr>
                <a:spLocks noChangeArrowheads="1"/>
              </p:cNvSpPr>
              <p:nvPr/>
            </p:nvSpPr>
            <p:spPr bwMode="auto">
              <a:xfrm>
                <a:off x="2592" y="2448"/>
                <a:ext cx="288" cy="384"/>
              </a:xfrm>
              <a:prstGeom prst="rect">
                <a:avLst/>
              </a:prstGeom>
              <a:solidFill>
                <a:srgbClr val="FB0833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3498" name="Text Box 10"/>
            <p:cNvSpPr txBox="1">
              <a:spLocks noChangeArrowheads="1"/>
            </p:cNvSpPr>
            <p:nvPr/>
          </p:nvSpPr>
          <p:spPr bwMode="auto">
            <a:xfrm>
              <a:off x="2647" y="2329"/>
              <a:ext cx="253" cy="62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b="1" dirty="0"/>
                <a:t>1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286000" y="2623178"/>
            <a:ext cx="1784350" cy="602038"/>
            <a:chOff x="2245" y="758"/>
            <a:chExt cx="1344" cy="823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 rot="1555191">
              <a:off x="2245" y="1245"/>
              <a:ext cx="1344" cy="336"/>
              <a:chOff x="2592" y="2448"/>
              <a:chExt cx="1344" cy="384"/>
            </a:xfrm>
          </p:grpSpPr>
          <p:sp>
            <p:nvSpPr>
              <p:cNvPr id="63501" name="AutoShape 13"/>
              <p:cNvSpPr>
                <a:spLocks noChangeArrowheads="1"/>
              </p:cNvSpPr>
              <p:nvPr/>
            </p:nvSpPr>
            <p:spPr bwMode="auto">
              <a:xfrm>
                <a:off x="2688" y="2448"/>
                <a:ext cx="1248" cy="336"/>
              </a:xfrm>
              <a:prstGeom prst="rightArrow">
                <a:avLst>
                  <a:gd name="adj1" fmla="val 50000"/>
                  <a:gd name="adj2" fmla="val 92857"/>
                </a:avLst>
              </a:prstGeom>
              <a:solidFill>
                <a:srgbClr val="FB0833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02" name="Rectangle 14"/>
              <p:cNvSpPr>
                <a:spLocks noChangeArrowheads="1"/>
              </p:cNvSpPr>
              <p:nvPr/>
            </p:nvSpPr>
            <p:spPr bwMode="auto">
              <a:xfrm>
                <a:off x="2592" y="2448"/>
                <a:ext cx="288" cy="384"/>
              </a:xfrm>
              <a:prstGeom prst="rect">
                <a:avLst/>
              </a:prstGeom>
              <a:solidFill>
                <a:srgbClr val="FB0833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3503" name="Text Box 15"/>
            <p:cNvSpPr txBox="1">
              <a:spLocks noChangeArrowheads="1"/>
            </p:cNvSpPr>
            <p:nvPr/>
          </p:nvSpPr>
          <p:spPr bwMode="auto">
            <a:xfrm>
              <a:off x="2340" y="758"/>
              <a:ext cx="254" cy="62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b="1" dirty="0"/>
                <a:t>2</a:t>
              </a: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5029200" y="1360598"/>
            <a:ext cx="1831975" cy="780489"/>
            <a:chOff x="3171" y="-140"/>
            <a:chExt cx="1381" cy="1069"/>
          </a:xfrm>
        </p:grpSpPr>
        <p:grpSp>
          <p:nvGrpSpPr>
            <p:cNvPr id="7" name="Group 17"/>
            <p:cNvGrpSpPr>
              <a:grpSpLocks/>
            </p:cNvGrpSpPr>
            <p:nvPr/>
          </p:nvGrpSpPr>
          <p:grpSpPr bwMode="auto">
            <a:xfrm rot="8411666">
              <a:off x="3171" y="303"/>
              <a:ext cx="1381" cy="626"/>
              <a:chOff x="2883" y="208"/>
              <a:chExt cx="1381" cy="626"/>
            </a:xfrm>
          </p:grpSpPr>
          <p:grpSp>
            <p:nvGrpSpPr>
              <p:cNvPr id="8" name="Group 18"/>
              <p:cNvGrpSpPr>
                <a:grpSpLocks/>
              </p:cNvGrpSpPr>
              <p:nvPr/>
            </p:nvGrpSpPr>
            <p:grpSpPr bwMode="auto">
              <a:xfrm>
                <a:off x="2920" y="226"/>
                <a:ext cx="1344" cy="288"/>
                <a:chOff x="2592" y="2448"/>
                <a:chExt cx="1344" cy="384"/>
              </a:xfrm>
            </p:grpSpPr>
            <p:sp>
              <p:nvSpPr>
                <p:cNvPr id="63507" name="AutoShape 19"/>
                <p:cNvSpPr>
                  <a:spLocks noChangeArrowheads="1"/>
                </p:cNvSpPr>
                <p:nvPr/>
              </p:nvSpPr>
              <p:spPr bwMode="auto">
                <a:xfrm>
                  <a:off x="2688" y="2448"/>
                  <a:ext cx="1248" cy="336"/>
                </a:xfrm>
                <a:prstGeom prst="rightArrow">
                  <a:avLst>
                    <a:gd name="adj1" fmla="val 50000"/>
                    <a:gd name="adj2" fmla="val 92857"/>
                  </a:avLst>
                </a:prstGeom>
                <a:solidFill>
                  <a:srgbClr val="FB0833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508" name="Rectangle 20"/>
                <p:cNvSpPr>
                  <a:spLocks noChangeArrowheads="1"/>
                </p:cNvSpPr>
                <p:nvPr/>
              </p:nvSpPr>
              <p:spPr bwMode="auto">
                <a:xfrm>
                  <a:off x="2592" y="2448"/>
                  <a:ext cx="288" cy="384"/>
                </a:xfrm>
                <a:prstGeom prst="rect">
                  <a:avLst/>
                </a:prstGeom>
                <a:solidFill>
                  <a:srgbClr val="FB0833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3509" name="Text Box 21"/>
              <p:cNvSpPr txBox="1">
                <a:spLocks noChangeArrowheads="1"/>
              </p:cNvSpPr>
              <p:nvPr/>
            </p:nvSpPr>
            <p:spPr bwMode="auto">
              <a:xfrm>
                <a:off x="2883" y="208"/>
                <a:ext cx="139" cy="62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rot="10800000" wrap="none">
                <a:spAutoFit/>
              </a:bodyPr>
              <a:lstStyle/>
              <a:p>
                <a:pPr algn="l" eaLnBrk="0" hangingPunct="0"/>
                <a:endParaRPr lang="en-US" b="1"/>
              </a:p>
            </p:txBody>
          </p:sp>
        </p:grpSp>
        <p:sp>
          <p:nvSpPr>
            <p:cNvPr id="63510" name="Text Box 22"/>
            <p:cNvSpPr txBox="1">
              <a:spLocks noChangeArrowheads="1"/>
            </p:cNvSpPr>
            <p:nvPr/>
          </p:nvSpPr>
          <p:spPr bwMode="auto">
            <a:xfrm>
              <a:off x="4196" y="-140"/>
              <a:ext cx="254" cy="62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b="1" dirty="0"/>
                <a:t>3</a:t>
              </a:r>
            </a:p>
          </p:txBody>
        </p:sp>
      </p:grpSp>
      <p:sp>
        <p:nvSpPr>
          <p:cNvPr id="63511" name="Text Box 23"/>
          <p:cNvSpPr txBox="1">
            <a:spLocks noChangeArrowheads="1"/>
          </p:cNvSpPr>
          <p:nvPr/>
        </p:nvSpPr>
        <p:spPr bwMode="auto">
          <a:xfrm>
            <a:off x="711222" y="5638800"/>
            <a:ext cx="5676554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marL="231775" indent="-231775" eaLnBrk="0" hangingPunct="0">
              <a:buFont typeface="Arial" pitchFamily="34" charset="0"/>
              <a:buChar char="•"/>
            </a:pPr>
            <a:r>
              <a:rPr lang="en-US" sz="2000" dirty="0">
                <a:solidFill>
                  <a:srgbClr val="7B726B"/>
                </a:solidFill>
                <a:latin typeface="Lucida Sans Unicode" pitchFamily="34" charset="0"/>
                <a:cs typeface="Lucida Sans Unicode" pitchFamily="34" charset="0"/>
              </a:rPr>
              <a:t>Keep three points of contact as you </a:t>
            </a:r>
            <a:r>
              <a:rPr lang="en-US" sz="2000" dirty="0" smtClean="0">
                <a:solidFill>
                  <a:srgbClr val="7B726B"/>
                </a:solidFill>
                <a:latin typeface="Lucida Sans Unicode" pitchFamily="34" charset="0"/>
                <a:cs typeface="Lucida Sans Unicode" pitchFamily="34" charset="0"/>
              </a:rPr>
              <a:t>climb.</a:t>
            </a:r>
            <a:endParaRPr lang="en-US" sz="2000" dirty="0">
              <a:solidFill>
                <a:srgbClr val="7B726B"/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3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1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THREE POINT CONTACT</a:t>
            </a:r>
            <a:endParaRPr lang="en-US"/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475583" y="5807075"/>
            <a:ext cx="7253287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231775" indent="-231775" eaLnBrk="0" hangingPunct="0">
              <a:buFont typeface="Arial" pitchFamily="34" charset="0"/>
              <a:buChar char="•"/>
            </a:pPr>
            <a:r>
              <a:rPr lang="en-US" sz="2000" dirty="0">
                <a:solidFill>
                  <a:srgbClr val="7B726B"/>
                </a:solidFill>
                <a:latin typeface="Lucida Sans Unicode" pitchFamily="34" charset="0"/>
                <a:cs typeface="Lucida Sans Unicode" pitchFamily="34" charset="0"/>
              </a:rPr>
              <a:t>Watch where you step and keep a </a:t>
            </a:r>
            <a:r>
              <a:rPr lang="en-US" sz="2000" dirty="0" smtClean="0">
                <a:solidFill>
                  <a:srgbClr val="7B726B"/>
                </a:solidFill>
                <a:latin typeface="Lucida Sans Unicode" pitchFamily="34" charset="0"/>
                <a:cs typeface="Lucida Sans Unicode" pitchFamily="34" charset="0"/>
              </a:rPr>
              <a:t>firm grip </a:t>
            </a:r>
            <a:r>
              <a:rPr lang="en-US" sz="2000" dirty="0">
                <a:solidFill>
                  <a:srgbClr val="7B726B"/>
                </a:solidFill>
                <a:latin typeface="Lucida Sans Unicode" pitchFamily="34" charset="0"/>
                <a:cs typeface="Lucida Sans Unicode" pitchFamily="34" charset="0"/>
              </a:rPr>
              <a:t>on the door as you climb </a:t>
            </a:r>
            <a:r>
              <a:rPr lang="en-US" sz="2000" dirty="0" smtClean="0">
                <a:solidFill>
                  <a:srgbClr val="7B726B"/>
                </a:solidFill>
                <a:latin typeface="Lucida Sans Unicode" pitchFamily="34" charset="0"/>
                <a:cs typeface="Lucida Sans Unicode" pitchFamily="34" charset="0"/>
              </a:rPr>
              <a:t>down.</a:t>
            </a:r>
            <a:endParaRPr lang="en-US" sz="2000" dirty="0">
              <a:solidFill>
                <a:srgbClr val="7B726B"/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  <p:graphicFrame>
        <p:nvGraphicFramePr>
          <p:cNvPr id="69636" name="Object 4"/>
          <p:cNvGraphicFramePr>
            <a:graphicFrameLocks noChangeAspect="1"/>
          </p:cNvGraphicFramePr>
          <p:nvPr/>
        </p:nvGraphicFramePr>
        <p:xfrm>
          <a:off x="1828800" y="1592267"/>
          <a:ext cx="5334000" cy="3995737"/>
        </p:xfrm>
        <a:graphic>
          <a:graphicData uri="http://schemas.openxmlformats.org/presentationml/2006/ole">
            <p:oleObj spid="_x0000_s1026" name="Bitmap Image" r:id="rId3" imgW="6190476" imgH="4638095" progId="Paint.Picture">
              <p:embed/>
            </p:oleObj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905000" y="1701808"/>
            <a:ext cx="2133600" cy="471488"/>
            <a:chOff x="2592" y="2448"/>
            <a:chExt cx="1344" cy="297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592" y="2448"/>
              <a:ext cx="1344" cy="288"/>
              <a:chOff x="2592" y="2448"/>
              <a:chExt cx="1344" cy="384"/>
            </a:xfrm>
          </p:grpSpPr>
          <p:sp>
            <p:nvSpPr>
              <p:cNvPr id="69639" name="AutoShape 7"/>
              <p:cNvSpPr>
                <a:spLocks noChangeArrowheads="1"/>
              </p:cNvSpPr>
              <p:nvPr/>
            </p:nvSpPr>
            <p:spPr bwMode="auto">
              <a:xfrm>
                <a:off x="2688" y="2448"/>
                <a:ext cx="1248" cy="336"/>
              </a:xfrm>
              <a:prstGeom prst="rightArrow">
                <a:avLst>
                  <a:gd name="adj1" fmla="val 50000"/>
                  <a:gd name="adj2" fmla="val 92857"/>
                </a:avLst>
              </a:prstGeom>
              <a:solidFill>
                <a:srgbClr val="FB0833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40" name="Rectangle 8"/>
              <p:cNvSpPr>
                <a:spLocks noChangeArrowheads="1"/>
              </p:cNvSpPr>
              <p:nvPr/>
            </p:nvSpPr>
            <p:spPr bwMode="auto">
              <a:xfrm>
                <a:off x="2592" y="2448"/>
                <a:ext cx="288" cy="384"/>
              </a:xfrm>
              <a:prstGeom prst="rect">
                <a:avLst/>
              </a:prstGeom>
              <a:solidFill>
                <a:srgbClr val="FB0833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9641" name="Text Box 9"/>
            <p:cNvSpPr txBox="1">
              <a:spLocks noChangeArrowheads="1"/>
            </p:cNvSpPr>
            <p:nvPr/>
          </p:nvSpPr>
          <p:spPr bwMode="auto">
            <a:xfrm>
              <a:off x="2641" y="2457"/>
              <a:ext cx="212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b="1" dirty="0"/>
                <a:t>1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572000" y="963617"/>
            <a:ext cx="2209800" cy="738188"/>
            <a:chOff x="2959" y="41"/>
            <a:chExt cx="1344" cy="465"/>
          </a:xfrm>
        </p:grpSpPr>
        <p:grpSp>
          <p:nvGrpSpPr>
            <p:cNvPr id="5" name="Group 11"/>
            <p:cNvGrpSpPr>
              <a:grpSpLocks/>
            </p:cNvGrpSpPr>
            <p:nvPr/>
          </p:nvGrpSpPr>
          <p:grpSpPr bwMode="auto">
            <a:xfrm rot="9759154">
              <a:off x="2959" y="170"/>
              <a:ext cx="1344" cy="336"/>
              <a:chOff x="2592" y="2448"/>
              <a:chExt cx="1344" cy="384"/>
            </a:xfrm>
          </p:grpSpPr>
          <p:sp>
            <p:nvSpPr>
              <p:cNvPr id="69644" name="AutoShape 12"/>
              <p:cNvSpPr>
                <a:spLocks noChangeArrowheads="1"/>
              </p:cNvSpPr>
              <p:nvPr/>
            </p:nvSpPr>
            <p:spPr bwMode="auto">
              <a:xfrm>
                <a:off x="2688" y="2448"/>
                <a:ext cx="1248" cy="336"/>
              </a:xfrm>
              <a:prstGeom prst="rightArrow">
                <a:avLst>
                  <a:gd name="adj1" fmla="val 50000"/>
                  <a:gd name="adj2" fmla="val 92857"/>
                </a:avLst>
              </a:prstGeom>
              <a:solidFill>
                <a:srgbClr val="FB0833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45" name="Rectangle 13"/>
              <p:cNvSpPr>
                <a:spLocks noChangeArrowheads="1"/>
              </p:cNvSpPr>
              <p:nvPr/>
            </p:nvSpPr>
            <p:spPr bwMode="auto">
              <a:xfrm>
                <a:off x="2592" y="2448"/>
                <a:ext cx="288" cy="384"/>
              </a:xfrm>
              <a:prstGeom prst="rect">
                <a:avLst/>
              </a:prstGeom>
              <a:solidFill>
                <a:srgbClr val="FB0833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9646" name="Text Box 14"/>
            <p:cNvSpPr txBox="1">
              <a:spLocks noChangeArrowheads="1"/>
            </p:cNvSpPr>
            <p:nvPr/>
          </p:nvSpPr>
          <p:spPr bwMode="auto">
            <a:xfrm>
              <a:off x="4030" y="41"/>
              <a:ext cx="204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b="1" dirty="0"/>
                <a:t>2</a:t>
              </a:r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4648200" y="2654306"/>
            <a:ext cx="2135188" cy="952501"/>
            <a:chOff x="3263" y="291"/>
            <a:chExt cx="1345" cy="600"/>
          </a:xfrm>
        </p:grpSpPr>
        <p:grpSp>
          <p:nvGrpSpPr>
            <p:cNvPr id="7" name="Group 16"/>
            <p:cNvGrpSpPr>
              <a:grpSpLocks/>
            </p:cNvGrpSpPr>
            <p:nvPr/>
          </p:nvGrpSpPr>
          <p:grpSpPr bwMode="auto">
            <a:xfrm rot="8411666">
              <a:off x="3263" y="575"/>
              <a:ext cx="1345" cy="316"/>
              <a:chOff x="2975" y="480"/>
              <a:chExt cx="1345" cy="316"/>
            </a:xfrm>
          </p:grpSpPr>
          <p:grpSp>
            <p:nvGrpSpPr>
              <p:cNvPr id="8" name="Group 17"/>
              <p:cNvGrpSpPr>
                <a:grpSpLocks/>
              </p:cNvGrpSpPr>
              <p:nvPr/>
            </p:nvGrpSpPr>
            <p:grpSpPr bwMode="auto">
              <a:xfrm>
                <a:off x="2976" y="480"/>
                <a:ext cx="1344" cy="288"/>
                <a:chOff x="2592" y="2448"/>
                <a:chExt cx="1344" cy="384"/>
              </a:xfrm>
            </p:grpSpPr>
            <p:sp>
              <p:nvSpPr>
                <p:cNvPr id="69650" name="AutoShape 18"/>
                <p:cNvSpPr>
                  <a:spLocks noChangeArrowheads="1"/>
                </p:cNvSpPr>
                <p:nvPr/>
              </p:nvSpPr>
              <p:spPr bwMode="auto">
                <a:xfrm>
                  <a:off x="2688" y="2448"/>
                  <a:ext cx="1248" cy="336"/>
                </a:xfrm>
                <a:prstGeom prst="rightArrow">
                  <a:avLst>
                    <a:gd name="adj1" fmla="val 50000"/>
                    <a:gd name="adj2" fmla="val 92857"/>
                  </a:avLst>
                </a:prstGeom>
                <a:solidFill>
                  <a:srgbClr val="FB0833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9651" name="Rectangle 19"/>
                <p:cNvSpPr>
                  <a:spLocks noChangeArrowheads="1"/>
                </p:cNvSpPr>
                <p:nvPr/>
              </p:nvSpPr>
              <p:spPr bwMode="auto">
                <a:xfrm>
                  <a:off x="2592" y="2448"/>
                  <a:ext cx="288" cy="384"/>
                </a:xfrm>
                <a:prstGeom prst="rect">
                  <a:avLst/>
                </a:prstGeom>
                <a:solidFill>
                  <a:srgbClr val="FB0833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9652" name="Text Box 20"/>
              <p:cNvSpPr txBox="1">
                <a:spLocks noChangeArrowheads="1"/>
              </p:cNvSpPr>
              <p:nvPr/>
            </p:nvSpPr>
            <p:spPr bwMode="auto">
              <a:xfrm>
                <a:off x="2975" y="508"/>
                <a:ext cx="116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rot="10800000" wrap="none">
                <a:spAutoFit/>
              </a:bodyPr>
              <a:lstStyle/>
              <a:p>
                <a:pPr algn="l" eaLnBrk="0" hangingPunct="0"/>
                <a:endParaRPr lang="en-US" b="1"/>
              </a:p>
            </p:txBody>
          </p:sp>
        </p:grpSp>
        <p:sp>
          <p:nvSpPr>
            <p:cNvPr id="69653" name="Text Box 21"/>
            <p:cNvSpPr txBox="1">
              <a:spLocks noChangeArrowheads="1"/>
            </p:cNvSpPr>
            <p:nvPr/>
          </p:nvSpPr>
          <p:spPr bwMode="auto">
            <a:xfrm>
              <a:off x="4253" y="291"/>
              <a:ext cx="212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b="1" dirty="0"/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POINT CONTACT</a:t>
            </a:r>
            <a:endParaRPr lang="en-US" dirty="0"/>
          </a:p>
        </p:txBody>
      </p:sp>
      <p:graphicFrame>
        <p:nvGraphicFramePr>
          <p:cNvPr id="87043" name="Object 1027"/>
          <p:cNvGraphicFramePr>
            <a:graphicFrameLocks/>
          </p:cNvGraphicFramePr>
          <p:nvPr/>
        </p:nvGraphicFramePr>
        <p:xfrm>
          <a:off x="762000" y="1524000"/>
          <a:ext cx="2667000" cy="3762375"/>
        </p:xfrm>
        <a:graphic>
          <a:graphicData uri="http://schemas.openxmlformats.org/presentationml/2006/ole">
            <p:oleObj spid="_x0000_s2050" name="Bitmap Image" r:id="rId3" imgW="2866739" imgH="4609933" progId="Paint.Picture">
              <p:embed/>
            </p:oleObj>
          </a:graphicData>
        </a:graphic>
      </p:graphicFrame>
      <p:graphicFrame>
        <p:nvGraphicFramePr>
          <p:cNvPr id="87044" name="Object 1028"/>
          <p:cNvGraphicFramePr>
            <a:graphicFrameLocks/>
          </p:cNvGraphicFramePr>
          <p:nvPr/>
        </p:nvGraphicFramePr>
        <p:xfrm>
          <a:off x="3581400" y="1524000"/>
          <a:ext cx="2667000" cy="3752850"/>
        </p:xfrm>
        <a:graphic>
          <a:graphicData uri="http://schemas.openxmlformats.org/presentationml/2006/ole">
            <p:oleObj spid="_x0000_s2051" name="Bitmap Image" r:id="rId4" imgW="2809756" imgH="4600268" progId="Paint.Picture">
              <p:embed/>
            </p:oleObj>
          </a:graphicData>
        </a:graphic>
      </p:graphicFrame>
      <p:graphicFrame>
        <p:nvGraphicFramePr>
          <p:cNvPr id="87045" name="Object 1029"/>
          <p:cNvGraphicFramePr>
            <a:graphicFrameLocks/>
          </p:cNvGraphicFramePr>
          <p:nvPr/>
        </p:nvGraphicFramePr>
        <p:xfrm>
          <a:off x="6400800" y="1524000"/>
          <a:ext cx="2447925" cy="3667125"/>
        </p:xfrm>
        <a:graphic>
          <a:graphicData uri="http://schemas.openxmlformats.org/presentationml/2006/ole">
            <p:oleObj spid="_x0000_s2052" name="Bitmap Image" r:id="rId5" imgW="2457438" imgH="4590604" progId="Paint.Picture">
              <p:embed/>
            </p:oleObj>
          </a:graphicData>
        </a:graphic>
      </p:graphicFrame>
      <p:sp>
        <p:nvSpPr>
          <p:cNvPr id="87046" name="Rectangle 1030"/>
          <p:cNvSpPr>
            <a:spLocks noChangeArrowheads="1"/>
          </p:cNvSpPr>
          <p:nvPr/>
        </p:nvSpPr>
        <p:spPr bwMode="auto">
          <a:xfrm>
            <a:off x="518904" y="5421084"/>
            <a:ext cx="7779374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231775" indent="-231775" algn="l" eaLnBrk="0" hangingPunct="0">
              <a:buFont typeface="Arial" pitchFamily="34" charset="0"/>
              <a:buChar char="•"/>
            </a:pPr>
            <a:r>
              <a:rPr lang="en-US" sz="2000" dirty="0">
                <a:solidFill>
                  <a:srgbClr val="7B726B"/>
                </a:solidFill>
                <a:latin typeface="Lucida Sans Unicode" pitchFamily="34" charset="0"/>
                <a:cs typeface="Lucida Sans Unicode" pitchFamily="34" charset="0"/>
              </a:rPr>
              <a:t>If you have steps on your trailer you can raise the door and</a:t>
            </a:r>
          </a:p>
          <a:p>
            <a:pPr marL="231775" algn="l" eaLnBrk="0" hangingPunct="0"/>
            <a:r>
              <a:rPr lang="en-US" sz="2000" dirty="0" smtClean="0">
                <a:solidFill>
                  <a:srgbClr val="7B726B"/>
                </a:solidFill>
                <a:latin typeface="Lucida Sans Unicode" pitchFamily="34" charset="0"/>
                <a:cs typeface="Lucida Sans Unicode" pitchFamily="34" charset="0"/>
              </a:rPr>
              <a:t>use </a:t>
            </a:r>
            <a:r>
              <a:rPr lang="en-US" sz="2000" dirty="0">
                <a:solidFill>
                  <a:srgbClr val="7B726B"/>
                </a:solidFill>
                <a:latin typeface="Lucida Sans Unicode" pitchFamily="34" charset="0"/>
                <a:cs typeface="Lucida Sans Unicode" pitchFamily="34" charset="0"/>
              </a:rPr>
              <a:t>them. You still need to keep three points of </a:t>
            </a:r>
            <a:r>
              <a:rPr lang="en-US" sz="2000" dirty="0" smtClean="0">
                <a:solidFill>
                  <a:srgbClr val="7B726B"/>
                </a:solidFill>
                <a:latin typeface="Lucida Sans Unicode" pitchFamily="34" charset="0"/>
                <a:cs typeface="Lucida Sans Unicode" pitchFamily="34" charset="0"/>
              </a:rPr>
              <a:t>contact.</a:t>
            </a:r>
            <a:endParaRPr lang="en-US" sz="2000" dirty="0">
              <a:solidFill>
                <a:srgbClr val="7B726B"/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  <p:grpSp>
        <p:nvGrpSpPr>
          <p:cNvPr id="2" name="Group 1031"/>
          <p:cNvGrpSpPr>
            <a:grpSpLocks/>
          </p:cNvGrpSpPr>
          <p:nvPr/>
        </p:nvGrpSpPr>
        <p:grpSpPr bwMode="auto">
          <a:xfrm>
            <a:off x="2971800" y="4419608"/>
            <a:ext cx="2133600" cy="485776"/>
            <a:chOff x="2592" y="2448"/>
            <a:chExt cx="1344" cy="306"/>
          </a:xfrm>
        </p:grpSpPr>
        <p:grpSp>
          <p:nvGrpSpPr>
            <p:cNvPr id="3" name="Group 1032"/>
            <p:cNvGrpSpPr>
              <a:grpSpLocks/>
            </p:cNvGrpSpPr>
            <p:nvPr/>
          </p:nvGrpSpPr>
          <p:grpSpPr bwMode="auto">
            <a:xfrm>
              <a:off x="2592" y="2448"/>
              <a:ext cx="1344" cy="288"/>
              <a:chOff x="2592" y="2448"/>
              <a:chExt cx="1344" cy="384"/>
            </a:xfrm>
          </p:grpSpPr>
          <p:sp>
            <p:nvSpPr>
              <p:cNvPr id="87049" name="AutoShape 1033"/>
              <p:cNvSpPr>
                <a:spLocks noChangeArrowheads="1"/>
              </p:cNvSpPr>
              <p:nvPr/>
            </p:nvSpPr>
            <p:spPr bwMode="auto">
              <a:xfrm>
                <a:off x="2688" y="2448"/>
                <a:ext cx="1248" cy="336"/>
              </a:xfrm>
              <a:prstGeom prst="rightArrow">
                <a:avLst>
                  <a:gd name="adj1" fmla="val 50000"/>
                  <a:gd name="adj2" fmla="val 92857"/>
                </a:avLst>
              </a:prstGeom>
              <a:solidFill>
                <a:srgbClr val="FB0833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50" name="Rectangle 1034"/>
              <p:cNvSpPr>
                <a:spLocks noChangeArrowheads="1"/>
              </p:cNvSpPr>
              <p:nvPr/>
            </p:nvSpPr>
            <p:spPr bwMode="auto">
              <a:xfrm>
                <a:off x="2592" y="2448"/>
                <a:ext cx="288" cy="384"/>
              </a:xfrm>
              <a:prstGeom prst="rect">
                <a:avLst/>
              </a:prstGeom>
              <a:solidFill>
                <a:srgbClr val="FB0833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7051" name="Text Box 1035"/>
            <p:cNvSpPr txBox="1">
              <a:spLocks noChangeArrowheads="1"/>
            </p:cNvSpPr>
            <p:nvPr/>
          </p:nvSpPr>
          <p:spPr bwMode="auto">
            <a:xfrm>
              <a:off x="2650" y="2466"/>
              <a:ext cx="212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b="1" dirty="0"/>
                <a:t>1</a:t>
              </a:r>
            </a:p>
          </p:txBody>
        </p:sp>
      </p:grpSp>
      <p:grpSp>
        <p:nvGrpSpPr>
          <p:cNvPr id="4" name="Group 1036"/>
          <p:cNvGrpSpPr>
            <a:grpSpLocks/>
          </p:cNvGrpSpPr>
          <p:nvPr/>
        </p:nvGrpSpPr>
        <p:grpSpPr bwMode="auto">
          <a:xfrm>
            <a:off x="2209800" y="2300286"/>
            <a:ext cx="2133600" cy="819150"/>
            <a:chOff x="2245" y="1065"/>
            <a:chExt cx="1344" cy="516"/>
          </a:xfrm>
        </p:grpSpPr>
        <p:grpSp>
          <p:nvGrpSpPr>
            <p:cNvPr id="5" name="Group 1037"/>
            <p:cNvGrpSpPr>
              <a:grpSpLocks/>
            </p:cNvGrpSpPr>
            <p:nvPr/>
          </p:nvGrpSpPr>
          <p:grpSpPr bwMode="auto">
            <a:xfrm rot="1555191">
              <a:off x="2245" y="1245"/>
              <a:ext cx="1344" cy="336"/>
              <a:chOff x="2592" y="2448"/>
              <a:chExt cx="1344" cy="384"/>
            </a:xfrm>
          </p:grpSpPr>
          <p:sp>
            <p:nvSpPr>
              <p:cNvPr id="87054" name="AutoShape 1038"/>
              <p:cNvSpPr>
                <a:spLocks noChangeArrowheads="1"/>
              </p:cNvSpPr>
              <p:nvPr/>
            </p:nvSpPr>
            <p:spPr bwMode="auto">
              <a:xfrm>
                <a:off x="2688" y="2448"/>
                <a:ext cx="1248" cy="336"/>
              </a:xfrm>
              <a:prstGeom prst="rightArrow">
                <a:avLst>
                  <a:gd name="adj1" fmla="val 50000"/>
                  <a:gd name="adj2" fmla="val 92857"/>
                </a:avLst>
              </a:prstGeom>
              <a:solidFill>
                <a:srgbClr val="FB0833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55" name="Rectangle 1039"/>
              <p:cNvSpPr>
                <a:spLocks noChangeArrowheads="1"/>
              </p:cNvSpPr>
              <p:nvPr/>
            </p:nvSpPr>
            <p:spPr bwMode="auto">
              <a:xfrm>
                <a:off x="2592" y="2448"/>
                <a:ext cx="288" cy="384"/>
              </a:xfrm>
              <a:prstGeom prst="rect">
                <a:avLst/>
              </a:prstGeom>
              <a:solidFill>
                <a:srgbClr val="FB0833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7056" name="Text Box 1040"/>
            <p:cNvSpPr txBox="1">
              <a:spLocks noChangeArrowheads="1"/>
            </p:cNvSpPr>
            <p:nvPr/>
          </p:nvSpPr>
          <p:spPr bwMode="auto">
            <a:xfrm>
              <a:off x="2352" y="1065"/>
              <a:ext cx="212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b="1" dirty="0"/>
                <a:t>2</a:t>
              </a:r>
            </a:p>
          </p:txBody>
        </p:sp>
      </p:grpSp>
      <p:grpSp>
        <p:nvGrpSpPr>
          <p:cNvPr id="6" name="Group 1041"/>
          <p:cNvGrpSpPr>
            <a:grpSpLocks/>
          </p:cNvGrpSpPr>
          <p:nvPr/>
        </p:nvGrpSpPr>
        <p:grpSpPr bwMode="auto">
          <a:xfrm>
            <a:off x="5714999" y="1795463"/>
            <a:ext cx="2003425" cy="573088"/>
            <a:chOff x="3653" y="459"/>
            <a:chExt cx="1262" cy="361"/>
          </a:xfrm>
        </p:grpSpPr>
        <p:grpSp>
          <p:nvGrpSpPr>
            <p:cNvPr id="7" name="Group 1042"/>
            <p:cNvGrpSpPr>
              <a:grpSpLocks/>
            </p:cNvGrpSpPr>
            <p:nvPr/>
          </p:nvGrpSpPr>
          <p:grpSpPr bwMode="auto">
            <a:xfrm rot="10284935">
              <a:off x="3653" y="479"/>
              <a:ext cx="1262" cy="341"/>
              <a:chOff x="2971" y="480"/>
              <a:chExt cx="1349" cy="317"/>
            </a:xfrm>
          </p:grpSpPr>
          <p:grpSp>
            <p:nvGrpSpPr>
              <p:cNvPr id="8" name="Group 1043"/>
              <p:cNvGrpSpPr>
                <a:grpSpLocks/>
              </p:cNvGrpSpPr>
              <p:nvPr/>
            </p:nvGrpSpPr>
            <p:grpSpPr bwMode="auto">
              <a:xfrm>
                <a:off x="2976" y="480"/>
                <a:ext cx="1344" cy="288"/>
                <a:chOff x="2592" y="2448"/>
                <a:chExt cx="1344" cy="384"/>
              </a:xfrm>
            </p:grpSpPr>
            <p:sp>
              <p:nvSpPr>
                <p:cNvPr id="87060" name="AutoShape 1044"/>
                <p:cNvSpPr>
                  <a:spLocks noChangeArrowheads="1"/>
                </p:cNvSpPr>
                <p:nvPr/>
              </p:nvSpPr>
              <p:spPr bwMode="auto">
                <a:xfrm>
                  <a:off x="2688" y="2448"/>
                  <a:ext cx="1248" cy="336"/>
                </a:xfrm>
                <a:prstGeom prst="rightArrow">
                  <a:avLst>
                    <a:gd name="adj1" fmla="val 50000"/>
                    <a:gd name="adj2" fmla="val 92857"/>
                  </a:avLst>
                </a:prstGeom>
                <a:solidFill>
                  <a:srgbClr val="FB0833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061" name="Rectangle 1045"/>
                <p:cNvSpPr>
                  <a:spLocks noChangeArrowheads="1"/>
                </p:cNvSpPr>
                <p:nvPr/>
              </p:nvSpPr>
              <p:spPr bwMode="auto">
                <a:xfrm>
                  <a:off x="2592" y="2448"/>
                  <a:ext cx="288" cy="384"/>
                </a:xfrm>
                <a:prstGeom prst="rect">
                  <a:avLst/>
                </a:prstGeom>
                <a:solidFill>
                  <a:srgbClr val="FB0833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7062" name="Text Box 1046"/>
              <p:cNvSpPr txBox="1">
                <a:spLocks noChangeArrowheads="1"/>
              </p:cNvSpPr>
              <p:nvPr/>
            </p:nvSpPr>
            <p:spPr bwMode="auto">
              <a:xfrm>
                <a:off x="2971" y="529"/>
                <a:ext cx="124" cy="268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rot="10800000" wrap="none">
                <a:spAutoFit/>
              </a:bodyPr>
              <a:lstStyle/>
              <a:p>
                <a:pPr algn="l" eaLnBrk="0" hangingPunct="0"/>
                <a:endParaRPr lang="en-US" b="1"/>
              </a:p>
            </p:txBody>
          </p:sp>
        </p:grpSp>
        <p:sp>
          <p:nvSpPr>
            <p:cNvPr id="87063" name="Text Box 1047"/>
            <p:cNvSpPr txBox="1">
              <a:spLocks noChangeArrowheads="1"/>
            </p:cNvSpPr>
            <p:nvPr/>
          </p:nvSpPr>
          <p:spPr bwMode="auto">
            <a:xfrm rot="21313375">
              <a:off x="4677" y="459"/>
              <a:ext cx="212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b="1" dirty="0"/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REDUCING SLIPS, TRIPS &amp; FALLS</a:t>
            </a:r>
            <a:endParaRPr lang="en-US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325950" cy="1288143"/>
          </a:xfrm>
        </p:spPr>
        <p:txBody>
          <a:bodyPr>
            <a:normAutofit/>
          </a:bodyPr>
          <a:lstStyle/>
          <a:p>
            <a:r>
              <a:rPr lang="en-US" dirty="0" smtClean="0"/>
              <a:t>Before climbing on or exiting the vehicle, check for OBSTACLES on the ground or near steps (debris, cords, uneven surfaces) that could lead to potential slips, trips or falls.</a:t>
            </a:r>
            <a:endParaRPr lang="en-US" dirty="0"/>
          </a:p>
        </p:txBody>
      </p:sp>
      <p:pic>
        <p:nvPicPr>
          <p:cNvPr id="64517" name="Picture 5"/>
          <p:cNvPicPr>
            <a:picLocks noChangeAspect="1" noChangeArrowheads="1"/>
          </p:cNvPicPr>
          <p:nvPr>
            <p:ph type="clipArt"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481944" y="2888344"/>
            <a:ext cx="4390875" cy="3293156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REDUCING SLIPS, TRIPS &amp; FALLS</a:t>
            </a:r>
            <a:endParaRPr lang="en-US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NEVER JUMP out of vehicle or trailer.  Uneven ground surfaces are often present which can lead to a strained knees or ankles.  This type of injury can have a significant impact on your ability to operate your vehicle. </a:t>
            </a:r>
            <a:endParaRPr lang="en-US"/>
          </a:p>
        </p:txBody>
      </p:sp>
      <p:pic>
        <p:nvPicPr>
          <p:cNvPr id="55301" name="Picture 5"/>
          <p:cNvPicPr>
            <a:picLocks noChangeArrowheads="1"/>
          </p:cNvPicPr>
          <p:nvPr>
            <p:ph type="clipArt" sz="half" idx="4294967295"/>
          </p:nvPr>
        </p:nvPicPr>
        <p:blipFill>
          <a:blip r:embed="rId2"/>
          <a:srcRect b="9091"/>
          <a:stretch>
            <a:fillRect/>
          </a:stretch>
        </p:blipFill>
        <p:spPr>
          <a:xfrm>
            <a:off x="2322286" y="3149148"/>
            <a:ext cx="4630057" cy="3106511"/>
          </a:xfrm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702755" y="3236232"/>
            <a:ext cx="2438400" cy="2362200"/>
            <a:chOff x="2376" y="792"/>
            <a:chExt cx="1536" cy="1488"/>
          </a:xfrm>
        </p:grpSpPr>
        <p:sp>
          <p:nvSpPr>
            <p:cNvPr id="55303" name="Oval 7"/>
            <p:cNvSpPr>
              <a:spLocks noChangeArrowheads="1"/>
            </p:cNvSpPr>
            <p:nvPr/>
          </p:nvSpPr>
          <p:spPr bwMode="auto">
            <a:xfrm>
              <a:off x="2376" y="792"/>
              <a:ext cx="1536" cy="1488"/>
            </a:xfrm>
            <a:prstGeom prst="ellipse">
              <a:avLst/>
            </a:prstGeom>
            <a:noFill/>
            <a:ln w="76200">
              <a:solidFill>
                <a:srgbClr val="F20022"/>
              </a:solidFill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algn="l" eaLnBrk="0" hangingPunct="0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55304" name="Line 8"/>
            <p:cNvSpPr>
              <a:spLocks noChangeShapeType="1"/>
            </p:cNvSpPr>
            <p:nvPr/>
          </p:nvSpPr>
          <p:spPr bwMode="auto">
            <a:xfrm>
              <a:off x="2601" y="1008"/>
              <a:ext cx="1086" cy="1056"/>
            </a:xfrm>
            <a:prstGeom prst="line">
              <a:avLst/>
            </a:prstGeom>
            <a:noFill/>
            <a:ln w="76200">
              <a:solidFill>
                <a:srgbClr val="F2002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780</Words>
  <Application>Microsoft Macintosh PowerPoint</Application>
  <PresentationFormat>On-screen Show (4:3)</PresentationFormat>
  <Paragraphs>92</Paragraphs>
  <Slides>25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Office Theme</vt:lpstr>
      <vt:lpstr>Bitmap Image</vt:lpstr>
      <vt:lpstr>Microsoft Photo Editor 3.0 Photo</vt:lpstr>
      <vt:lpstr>Slips, trips &amp; falls - working on &amp; around commercial motor vehicles</vt:lpstr>
      <vt:lpstr>REDUCING SLIPS, TRIPS &amp; FALLS</vt:lpstr>
      <vt:lpstr>REDUCING SLIPS, TRIPS &amp; FALLS</vt:lpstr>
      <vt:lpstr>THREE POINT CONTACT</vt:lpstr>
      <vt:lpstr>THREE POINT CONTACT</vt:lpstr>
      <vt:lpstr>THREE POINT CONTACT</vt:lpstr>
      <vt:lpstr>THREE POINT CONTACT</vt:lpstr>
      <vt:lpstr>REDUCING SLIPS, TRIPS &amp; FALLS</vt:lpstr>
      <vt:lpstr>REDUCING SLIPS, TRIPS &amp; FALLS</vt:lpstr>
      <vt:lpstr>REDUCING SLIPS, TRIPS &amp; FALLS</vt:lpstr>
      <vt:lpstr>FACE THE EQUIPMENT WHEN MOUNTING/DISMOUNTING</vt:lpstr>
      <vt:lpstr>REDUCING SLIPS, TRIPS &amp; FALLS</vt:lpstr>
      <vt:lpstr>REDUCING SLIPS, TRIPS &amp; FALLS</vt:lpstr>
      <vt:lpstr>PREVENTING SLIPS, TRIPS &amp; FALLS</vt:lpstr>
      <vt:lpstr>MANUAL MATERIAL HANDLING INJURIES</vt:lpstr>
      <vt:lpstr>MANUAL MATERIAL HANDLING INJURIES</vt:lpstr>
      <vt:lpstr>REACHING/BENDING</vt:lpstr>
      <vt:lpstr>REACHING/BENDING</vt:lpstr>
      <vt:lpstr>MANUALLY HANDLING BOXES</vt:lpstr>
      <vt:lpstr>KEEP BOXES AND CARTONS AS CLOSE TO YOUR BODY AS POSSIBLE</vt:lpstr>
      <vt:lpstr>KEEP THE WORK AREA ORGANIZED</vt:lpstr>
      <vt:lpstr>LIFTING OBJECTS</vt:lpstr>
      <vt:lpstr>LIFTING OBJECTS</vt:lpstr>
      <vt:lpstr>CRANKING LANDING GEARS - Which is Correct?</vt:lpstr>
      <vt:lpstr>PULLING PIN ON 5TH WHEEL</vt:lpstr>
    </vt:vector>
  </TitlesOfParts>
  <Company>University of Miami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Natalizio</dc:creator>
  <cp:lastModifiedBy>Terry Darga</cp:lastModifiedBy>
  <cp:revision>17</cp:revision>
  <dcterms:created xsi:type="dcterms:W3CDTF">2011-07-26T19:15:39Z</dcterms:created>
  <dcterms:modified xsi:type="dcterms:W3CDTF">2011-08-30T16:21:52Z</dcterms:modified>
</cp:coreProperties>
</file>