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9"/>
  </p:notesMasterIdLst>
  <p:sldIdLst>
    <p:sldId id="258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B726B"/>
    <a:srgbClr val="F6A11C"/>
    <a:srgbClr val="3569B2"/>
    <a:srgbClr val="350FB2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-5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19757F-FA30-423B-916E-3BE622F9D07B}" type="datetimeFigureOut">
              <a:rPr lang="en-US" smtClean="0"/>
              <a:t>11/02/2011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B5976B-310B-4341-A71E-7DE8B9D0DB8C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AEFABD-E700-4A01-A2E4-771832256D58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717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4537" cy="3416300"/>
          </a:xfrm>
          <a:ln w="12700" cap="flat">
            <a:solidFill>
              <a:schemeClr val="tx1"/>
            </a:solidFill>
          </a:ln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0488" tIns="44450" rIns="90488" bIns="44450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1E4523-9912-4B3C-B69F-51ED773D635F}" type="slidenum">
              <a:rPr lang="en-US"/>
              <a:pPr/>
              <a:t>26</a:t>
            </a:fld>
            <a:endParaRPr lang="en-US" dirty="0"/>
          </a:p>
        </p:txBody>
      </p:sp>
      <p:sp>
        <p:nvSpPr>
          <p:cNvPr id="4096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4537" cy="3416300"/>
          </a:xfrm>
          <a:ln w="12700" cap="flat">
            <a:solidFill>
              <a:schemeClr val="tx1"/>
            </a:solidFill>
          </a:ln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0488" tIns="44450" rIns="90488" bIns="44450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765B81-5724-4ED0-AB88-A29F1CC09E9B}" type="slidenum">
              <a:rPr lang="en-US"/>
              <a:pPr/>
              <a:t>18</a:t>
            </a:fld>
            <a:endParaRPr lang="en-US" dirty="0"/>
          </a:p>
        </p:txBody>
      </p:sp>
      <p:sp>
        <p:nvSpPr>
          <p:cNvPr id="2457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4537" cy="3416300"/>
          </a:xfrm>
          <a:ln w="12700" cap="flat">
            <a:solidFill>
              <a:schemeClr val="tx1"/>
            </a:solidFill>
          </a:ln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0488" tIns="44450" rIns="90488" bIns="44450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7C1368-4376-421B-9654-416EDFB36353}" type="slidenum">
              <a:rPr lang="en-US"/>
              <a:pPr/>
              <a:t>19</a:t>
            </a:fld>
            <a:endParaRPr lang="en-US" dirty="0"/>
          </a:p>
        </p:txBody>
      </p:sp>
      <p:sp>
        <p:nvSpPr>
          <p:cNvPr id="2662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4537" cy="3416300"/>
          </a:xfrm>
          <a:ln w="12700" cap="flat">
            <a:solidFill>
              <a:schemeClr val="tx1"/>
            </a:solidFill>
          </a:ln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0488" tIns="44450" rIns="90488" bIns="44450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5798FA-C92C-4485-B3B0-93CF918A19E8}" type="slidenum">
              <a:rPr lang="en-US"/>
              <a:pPr/>
              <a:t>20</a:t>
            </a:fld>
            <a:endParaRPr lang="en-US" dirty="0"/>
          </a:p>
        </p:txBody>
      </p:sp>
      <p:sp>
        <p:nvSpPr>
          <p:cNvPr id="2867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4537" cy="3416300"/>
          </a:xfrm>
          <a:ln w="12700" cap="flat">
            <a:solidFill>
              <a:schemeClr val="tx1"/>
            </a:solidFill>
          </a:ln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0488" tIns="44450" rIns="90488" bIns="44450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16B983-B776-47E3-8923-43610A8C2F1C}" type="slidenum">
              <a:rPr lang="en-US"/>
              <a:pPr/>
              <a:t>21</a:t>
            </a:fld>
            <a:endParaRPr lang="en-US" dirty="0"/>
          </a:p>
        </p:txBody>
      </p:sp>
      <p:sp>
        <p:nvSpPr>
          <p:cNvPr id="3072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4537" cy="3416300"/>
          </a:xfrm>
          <a:ln w="12700" cap="flat">
            <a:solidFill>
              <a:schemeClr val="tx1"/>
            </a:solidFill>
          </a:ln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0488" tIns="44450" rIns="90488" bIns="44450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E77092-80D1-4DD6-BCAF-E667ECD688A1}" type="slidenum">
              <a:rPr lang="en-US"/>
              <a:pPr/>
              <a:t>22</a:t>
            </a:fld>
            <a:endParaRPr lang="en-US" dirty="0"/>
          </a:p>
        </p:txBody>
      </p:sp>
      <p:sp>
        <p:nvSpPr>
          <p:cNvPr id="3277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4537" cy="3416300"/>
          </a:xfrm>
          <a:ln w="12700" cap="flat">
            <a:solidFill>
              <a:schemeClr val="tx1"/>
            </a:solidFill>
          </a:ln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0488" tIns="44450" rIns="90488" bIns="44450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0FA457-FF59-4C3D-A2DB-EF1AD2E4D583}" type="slidenum">
              <a:rPr lang="en-US"/>
              <a:pPr/>
              <a:t>23</a:t>
            </a:fld>
            <a:endParaRPr lang="en-US" dirty="0"/>
          </a:p>
        </p:txBody>
      </p:sp>
      <p:sp>
        <p:nvSpPr>
          <p:cNvPr id="3481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4537" cy="3416300"/>
          </a:xfrm>
          <a:ln w="12700" cap="flat">
            <a:solidFill>
              <a:schemeClr val="tx1"/>
            </a:solidFill>
          </a:ln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0488" tIns="44450" rIns="90488" bIns="44450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DE593C-98A9-4E80-97B0-704F1ACF91A6}" type="slidenum">
              <a:rPr lang="en-US"/>
              <a:pPr/>
              <a:t>24</a:t>
            </a:fld>
            <a:endParaRPr lang="en-US" dirty="0"/>
          </a:p>
        </p:txBody>
      </p:sp>
      <p:sp>
        <p:nvSpPr>
          <p:cNvPr id="3686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4537" cy="3416300"/>
          </a:xfrm>
          <a:ln w="12700" cap="flat">
            <a:solidFill>
              <a:schemeClr val="tx1"/>
            </a:solidFill>
          </a:ln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0488" tIns="44450" rIns="90488" bIns="44450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878B3F-FAF2-441A-8335-7147A1FB42ED}" type="slidenum">
              <a:rPr lang="en-US"/>
              <a:pPr/>
              <a:t>25</a:t>
            </a:fld>
            <a:endParaRPr lang="en-US" dirty="0"/>
          </a:p>
        </p:txBody>
      </p:sp>
      <p:sp>
        <p:nvSpPr>
          <p:cNvPr id="3891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4537" cy="3416300"/>
          </a:xfrm>
          <a:ln w="12700" cap="flat">
            <a:solidFill>
              <a:schemeClr val="tx1"/>
            </a:solidFill>
          </a:ln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0488" tIns="44450" rIns="90488" bIns="44450"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 cap="all" baseline="0">
                <a:solidFill>
                  <a:srgbClr val="3569B2"/>
                </a:solidFill>
                <a:latin typeface="Lucida Sans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172278" y="662609"/>
            <a:ext cx="3445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11/02/2011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11/02/2011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56DE324-4E65-49A5-A390-17EA63542FB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6641B73D-FF7A-4483-95FA-881BDFFC670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11/02/2011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11/02/2011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11/02/2011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11/02/2011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11/02/2011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11/02/2011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11/02/2011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11/02/2011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6956" y="168622"/>
            <a:ext cx="832595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6956" y="1600200"/>
            <a:ext cx="8229600" cy="39259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0" y="579434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F6A11C"/>
              </a:buClr>
              <a:buFont typeface="Wingdings" pitchFamily="2" charset="2"/>
              <a:buChar char="q"/>
            </a:pPr>
            <a:endParaRPr lang="en-US" sz="2400" dirty="0">
              <a:latin typeface="Lucida Sans" pitchFamily="34" charset="0"/>
            </a:endParaRPr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5578982" y="6075553"/>
            <a:ext cx="3621013" cy="650559"/>
            <a:chOff x="2925072" y="484059"/>
            <a:chExt cx="3621013" cy="867412"/>
          </a:xfrm>
        </p:grpSpPr>
        <p:sp>
          <p:nvSpPr>
            <p:cNvPr id="14" name="Subtitle 2"/>
            <p:cNvSpPr txBox="1">
              <a:spLocks/>
            </p:cNvSpPr>
            <p:nvPr/>
          </p:nvSpPr>
          <p:spPr>
            <a:xfrm>
              <a:off x="2925072" y="792328"/>
              <a:ext cx="3621013" cy="51550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62500" lnSpcReduction="20000"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r>
                <a:rPr kumimoji="0" lang="en-US" sz="36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Safety</a:t>
              </a:r>
              <a:r>
                <a:rPr kumimoji="0" lang="en-US" sz="24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on</a:t>
              </a:r>
              <a:r>
                <a:rPr kumimoji="0" lang="en-US" sz="36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Call</a:t>
              </a:r>
              <a:endParaRPr kumimoji="0" lang="en-US" sz="3600" b="1" i="0" u="none" strike="noStrike" kern="1200" cap="none" spc="-150" normalizeH="0" baseline="0" noProof="0" dirty="0">
                <a:ln>
                  <a:noFill/>
                </a:ln>
                <a:solidFill>
                  <a:srgbClr val="3569B2"/>
                </a:solidFill>
                <a:effectLst/>
                <a:uLnTx/>
                <a:uFillTx/>
                <a:latin typeface="BlairMdITC TT-Medium"/>
                <a:ea typeface="+mn-ea"/>
                <a:cs typeface="BlairMdITC TT-Medium"/>
              </a:endParaRPr>
            </a:p>
          </p:txBody>
        </p:sp>
        <p:sp>
          <p:nvSpPr>
            <p:cNvPr id="15" name="Right Triangle 14"/>
            <p:cNvSpPr/>
            <p:nvPr/>
          </p:nvSpPr>
          <p:spPr>
            <a:xfrm rot="16200000">
              <a:off x="5489586" y="539239"/>
              <a:ext cx="867412" cy="757052"/>
            </a:xfrm>
            <a:prstGeom prst="rtTriangle">
              <a:avLst/>
            </a:prstGeom>
            <a:solidFill>
              <a:srgbClr val="F6A11C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6" name="Content Placeholder 5" descr="HNI_CMYK_DOT.png"/>
          <p:cNvPicPr>
            <a:picLocks noChangeAspect="1"/>
          </p:cNvPicPr>
          <p:nvPr userDrawn="1"/>
        </p:nvPicPr>
        <p:blipFill>
          <a:blip r:embed="rId15"/>
          <a:srcRect l="-20459" r="-20459"/>
          <a:stretch>
            <a:fillRect/>
          </a:stretch>
        </p:blipFill>
        <p:spPr bwMode="auto">
          <a:xfrm>
            <a:off x="190500" y="677863"/>
            <a:ext cx="312738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457200" rtl="0" eaLnBrk="1" latinLnBrk="0" hangingPunct="1">
        <a:spcBef>
          <a:spcPct val="0"/>
        </a:spcBef>
        <a:buFont typeface="Wingdings" pitchFamily="2" charset="2"/>
        <a:buNone/>
        <a:defRPr sz="2400" b="1" kern="1200" cap="all" baseline="0">
          <a:solidFill>
            <a:srgbClr val="3569B2"/>
          </a:solidFill>
          <a:latin typeface="Lucida Sans" pitchFamily="34" charset="0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•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1pPr>
      <a:lvl2pPr marL="742950" indent="-28575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–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2pPr>
      <a:lvl3pPr marL="11430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•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3pPr>
      <a:lvl4pPr marL="16002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–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4pPr>
      <a:lvl5pPr marL="20574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»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Lucida Sans" pitchFamily="34" charset="0"/>
              </a:rPr>
              <a:t>Why do we need safety leaders in our workplace</a:t>
            </a:r>
            <a:endParaRPr lang="en-US" b="1" dirty="0">
              <a:latin typeface="Lucida Sans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 tougher to swallow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36538" indent="-236538"/>
            <a:r>
              <a:rPr lang="en-US" dirty="0" smtClean="0"/>
              <a:t>Formalized training often delivered only to supervisors.</a:t>
            </a:r>
          </a:p>
          <a:p>
            <a:pPr marL="236538" indent="-236538"/>
            <a:r>
              <a:rPr lang="en-US" dirty="0" smtClean="0"/>
              <a:t>Timing, venues and fatigue.</a:t>
            </a:r>
          </a:p>
          <a:p>
            <a:pPr marL="236538" indent="-236538"/>
            <a:r>
              <a:rPr lang="en-US" dirty="0" smtClean="0"/>
              <a:t>Quality of training.</a:t>
            </a:r>
            <a:endParaRPr lang="en-US" dirty="0"/>
          </a:p>
        </p:txBody>
      </p:sp>
    </p:spTree>
  </p:cSld>
  <p:clrMapOvr>
    <a:masterClrMapping/>
  </p:clrMapOvr>
  <p:transition>
    <p:rand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safety meeting</a:t>
            </a:r>
            <a:endParaRPr lang="en-US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5948" y="1541208"/>
            <a:ext cx="8229600" cy="3925957"/>
          </a:xfrm>
        </p:spPr>
        <p:txBody>
          <a:bodyPr/>
          <a:lstStyle/>
          <a:p>
            <a:pPr marL="236538" indent="-236538"/>
            <a:r>
              <a:rPr lang="en-US" dirty="0" smtClean="0"/>
              <a:t>Use an agenda, be a leader.</a:t>
            </a:r>
          </a:p>
          <a:p>
            <a:pPr marL="236538" indent="-236538"/>
            <a:r>
              <a:rPr lang="en-US" dirty="0" smtClean="0"/>
              <a:t>Review accidents/near misses.</a:t>
            </a:r>
          </a:p>
          <a:p>
            <a:pPr marL="236538" indent="-236538"/>
            <a:r>
              <a:rPr lang="en-US" dirty="0" smtClean="0"/>
              <a:t>Supervisor’s observations.</a:t>
            </a:r>
          </a:p>
          <a:p>
            <a:pPr marL="236538" indent="-236538"/>
            <a:r>
              <a:rPr lang="en-US" dirty="0" smtClean="0"/>
              <a:t>Workers’ observations.</a:t>
            </a:r>
          </a:p>
          <a:p>
            <a:pPr marL="236538" indent="-236538"/>
            <a:r>
              <a:rPr lang="en-US" dirty="0" smtClean="0"/>
              <a:t>Rotate chairperson and recorder.</a:t>
            </a:r>
          </a:p>
          <a:p>
            <a:pPr marL="236538" indent="-236538"/>
            <a:r>
              <a:rPr lang="en-US" dirty="0" smtClean="0"/>
              <a:t>Follow-up on every issue raised.</a:t>
            </a:r>
            <a:endParaRPr lang="en-US" dirty="0"/>
          </a:p>
        </p:txBody>
      </p:sp>
    </p:spTree>
  </p:cSld>
  <p:clrMapOvr>
    <a:masterClrMapping/>
  </p:clrMapOvr>
  <p:transition>
    <p:rand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Fatalities</a:t>
            </a:r>
            <a:endParaRPr lang="en-US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6452" y="1600200"/>
            <a:ext cx="8229600" cy="3925957"/>
          </a:xfrm>
        </p:spPr>
        <p:txBody>
          <a:bodyPr/>
          <a:lstStyle/>
          <a:p>
            <a:pPr marL="236538" indent="-236538"/>
            <a:r>
              <a:rPr lang="en-US" dirty="0" smtClean="0"/>
              <a:t>Falls						33%</a:t>
            </a:r>
          </a:p>
          <a:p>
            <a:pPr marL="236538" indent="-236538"/>
            <a:r>
              <a:rPr lang="en-US" dirty="0" smtClean="0"/>
              <a:t>Struck-by				22%</a:t>
            </a:r>
          </a:p>
          <a:p>
            <a:pPr marL="236538" indent="-236538"/>
            <a:r>
              <a:rPr lang="en-US" dirty="0" smtClean="0"/>
              <a:t>Caught in/between		18%</a:t>
            </a:r>
          </a:p>
          <a:p>
            <a:pPr marL="236538" indent="-236538"/>
            <a:r>
              <a:rPr lang="en-US" dirty="0" smtClean="0"/>
              <a:t>Other					10%</a:t>
            </a:r>
            <a:endParaRPr lang="en-US" dirty="0"/>
          </a:p>
        </p:txBody>
      </p:sp>
    </p:spTree>
  </p:cSld>
  <p:clrMapOvr>
    <a:masterClrMapping/>
  </p:clrMapOvr>
  <p:transition>
    <p:rand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Most frequently cited</a:t>
            </a:r>
            <a:r>
              <a:rPr lang="en-US" dirty="0" smtClean="0"/>
              <a:t> </a:t>
            </a:r>
            <a:r>
              <a:rPr lang="en-US" dirty="0" smtClean="0"/>
              <a:t>OSHA Standards – </a:t>
            </a:r>
            <a:br>
              <a:rPr lang="en-US" dirty="0" smtClean="0"/>
            </a:br>
            <a:r>
              <a:rPr lang="en-US" dirty="0" smtClean="0"/>
              <a:t>1995</a:t>
            </a:r>
            <a:r>
              <a:rPr lang="en-US" dirty="0" smtClean="0"/>
              <a:t> </a:t>
            </a:r>
            <a:r>
              <a:rPr lang="en-US" dirty="0" smtClean="0"/>
              <a:t>the old way</a:t>
            </a:r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36538" indent="-236538"/>
            <a:r>
              <a:rPr lang="en-US" dirty="0" smtClean="0"/>
              <a:t>Hazard Communication- written program</a:t>
            </a:r>
          </a:p>
          <a:p>
            <a:pPr marL="236538" indent="-236538"/>
            <a:r>
              <a:rPr lang="en-US" dirty="0" smtClean="0"/>
              <a:t>Hazard Communication</a:t>
            </a:r>
            <a:r>
              <a:rPr lang="en-US" dirty="0" smtClean="0"/>
              <a:t> - employee training</a:t>
            </a:r>
          </a:p>
          <a:p>
            <a:pPr marL="236538" indent="-236538"/>
            <a:r>
              <a:rPr lang="en-US" dirty="0" smtClean="0"/>
              <a:t>Hazard Communication</a:t>
            </a:r>
            <a:r>
              <a:rPr lang="en-US" dirty="0" smtClean="0"/>
              <a:t> - no MSDS</a:t>
            </a:r>
          </a:p>
          <a:p>
            <a:pPr marL="236538" indent="-236538"/>
            <a:r>
              <a:rPr lang="en-US" dirty="0" smtClean="0"/>
              <a:t>OSHA Poster</a:t>
            </a:r>
          </a:p>
          <a:p>
            <a:pPr marL="236538" indent="-236538"/>
            <a:r>
              <a:rPr lang="en-US" dirty="0" smtClean="0"/>
              <a:t>Hazard Communication</a:t>
            </a:r>
            <a:r>
              <a:rPr lang="en-US" dirty="0" smtClean="0"/>
              <a:t> - MSDS not on site</a:t>
            </a:r>
            <a:endParaRPr lang="en-US" dirty="0"/>
          </a:p>
        </p:txBody>
      </p:sp>
    </p:spTree>
  </p:cSld>
  <p:clrMapOvr>
    <a:masterClrMapping/>
  </p:clrMapOvr>
  <p:transition>
    <p:rand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300" dirty="0" smtClean="0"/>
              <a:t>Most frequently cited OSHA Standards - 2007</a:t>
            </a:r>
            <a:endParaRPr lang="en-US" sz="2300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1200" y="1467468"/>
            <a:ext cx="8229600" cy="3925957"/>
          </a:xfrm>
        </p:spPr>
        <p:txBody>
          <a:bodyPr/>
          <a:lstStyle/>
          <a:p>
            <a:pPr marL="236538" indent="-236538"/>
            <a:r>
              <a:rPr lang="en-US" dirty="0" smtClean="0"/>
              <a:t>Safety Program</a:t>
            </a:r>
          </a:p>
          <a:p>
            <a:pPr marL="236538" indent="-236538"/>
            <a:r>
              <a:rPr lang="en-US" dirty="0" smtClean="0"/>
              <a:t>Employee training(general)</a:t>
            </a:r>
          </a:p>
          <a:p>
            <a:pPr marL="236538" indent="-236538"/>
            <a:r>
              <a:rPr lang="en-US" dirty="0" smtClean="0"/>
              <a:t>Lock out</a:t>
            </a:r>
          </a:p>
          <a:p>
            <a:pPr marL="236538" indent="-236538"/>
            <a:r>
              <a:rPr lang="en-US" dirty="0" smtClean="0"/>
              <a:t>Fall Protection (6’ rule)</a:t>
            </a:r>
          </a:p>
          <a:p>
            <a:pPr marL="236538" indent="-236538"/>
            <a:r>
              <a:rPr lang="en-US" dirty="0" smtClean="0"/>
              <a:t>Guarding</a:t>
            </a:r>
          </a:p>
          <a:p>
            <a:pPr marL="236538" indent="-236538"/>
            <a:r>
              <a:rPr lang="en-US" dirty="0" smtClean="0"/>
              <a:t>PPE</a:t>
            </a:r>
          </a:p>
          <a:p>
            <a:pPr marL="236538" indent="-236538"/>
            <a:r>
              <a:rPr lang="en-US" dirty="0" smtClean="0"/>
              <a:t>Fork Truck</a:t>
            </a:r>
            <a:endParaRPr lang="en-US" dirty="0"/>
          </a:p>
        </p:txBody>
      </p:sp>
    </p:spTree>
  </p:cSld>
  <p:clrMapOvr>
    <a:masterClrMapping/>
  </p:clrMapOvr>
  <p:transition>
    <p:rand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Every day injuries that really add up</a:t>
            </a:r>
            <a:endParaRPr lang="en-US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36538" indent="-236538"/>
            <a:r>
              <a:rPr lang="en-US" dirty="0" smtClean="0"/>
              <a:t>Muscular-skeletal injuries (nearly half from listing)</a:t>
            </a:r>
          </a:p>
          <a:p>
            <a:pPr marL="236538" indent="-236538"/>
            <a:r>
              <a:rPr lang="en-US" dirty="0" smtClean="0"/>
              <a:t>Foreign body in eye</a:t>
            </a:r>
          </a:p>
          <a:p>
            <a:pPr marL="236538" indent="-236538"/>
            <a:r>
              <a:rPr lang="en-US" dirty="0" smtClean="0"/>
              <a:t>Contusions, lacerations and fractures</a:t>
            </a:r>
          </a:p>
          <a:p>
            <a:pPr marL="236538" indent="-236538"/>
            <a:r>
              <a:rPr lang="en-US" dirty="0" smtClean="0"/>
              <a:t>Burns</a:t>
            </a:r>
            <a:endParaRPr lang="en-US" dirty="0"/>
          </a:p>
        </p:txBody>
      </p:sp>
    </p:spTree>
  </p:cSld>
  <p:clrMapOvr>
    <a:masterClrMapping/>
  </p:clrMapOvr>
  <p:transition>
    <p:rand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96956" y="360346"/>
            <a:ext cx="8325950" cy="1143000"/>
          </a:xfrm>
        </p:spPr>
        <p:txBody>
          <a:bodyPr/>
          <a:lstStyle/>
          <a:p>
            <a:r>
              <a:rPr lang="en-US" dirty="0" smtClean="0"/>
              <a:t>On the local scene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6956" y="1541208"/>
            <a:ext cx="8229600" cy="3925957"/>
          </a:xfrm>
        </p:spPr>
        <p:txBody>
          <a:bodyPr/>
          <a:lstStyle/>
          <a:p>
            <a:pPr marL="236538" indent="-236538"/>
            <a:r>
              <a:rPr lang="en-US" dirty="0" smtClean="0"/>
              <a:t>Inspection programming.</a:t>
            </a:r>
          </a:p>
          <a:p>
            <a:pPr marL="236538" indent="-236538"/>
            <a:r>
              <a:rPr lang="en-US" dirty="0" smtClean="0"/>
              <a:t>New Inspectors.</a:t>
            </a:r>
          </a:p>
          <a:p>
            <a:pPr marL="236538" indent="-236538"/>
            <a:r>
              <a:rPr lang="en-US" dirty="0" smtClean="0"/>
              <a:t>Citations for no programs.</a:t>
            </a:r>
          </a:p>
          <a:p>
            <a:pPr marL="236538" indent="-236538"/>
            <a:r>
              <a:rPr lang="en-US" dirty="0" smtClean="0"/>
              <a:t>More follow up on employee complaints.</a:t>
            </a:r>
          </a:p>
          <a:p>
            <a:pPr marL="236538" indent="-236538"/>
            <a:r>
              <a:rPr lang="en-US" dirty="0" smtClean="0"/>
              <a:t>Workers page.</a:t>
            </a:r>
            <a:endParaRPr lang="en-US" dirty="0"/>
          </a:p>
        </p:txBody>
      </p:sp>
    </p:spTree>
  </p:cSld>
  <p:clrMapOvr>
    <a:masterClrMapping/>
  </p:clrMapOvr>
  <p:transition>
    <p:rand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Probably future areas of emphasis</a:t>
            </a:r>
            <a:endParaRPr lang="en-US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36538" indent="-236538"/>
            <a:r>
              <a:rPr lang="en-US" dirty="0" smtClean="0"/>
              <a:t>Refinement of safety programs.</a:t>
            </a:r>
          </a:p>
          <a:p>
            <a:pPr marL="236538" indent="-236538"/>
            <a:r>
              <a:rPr lang="en-US" dirty="0" smtClean="0"/>
              <a:t>Pre-planning</a:t>
            </a:r>
          </a:p>
          <a:p>
            <a:pPr marL="236538" indent="-236538"/>
            <a:r>
              <a:rPr lang="en-US" dirty="0" smtClean="0"/>
              <a:t>Site-specific orientation.</a:t>
            </a:r>
          </a:p>
          <a:p>
            <a:pPr marL="236538" indent="-236538"/>
            <a:r>
              <a:rPr lang="en-US" dirty="0" smtClean="0"/>
              <a:t>Demonstrated worker involvement.</a:t>
            </a:r>
          </a:p>
          <a:p>
            <a:pPr marL="236538" indent="-236538"/>
            <a:r>
              <a:rPr lang="en-US" dirty="0" smtClean="0"/>
              <a:t>Spot checks of injury and illness records.</a:t>
            </a:r>
            <a:endParaRPr lang="en-US" dirty="0"/>
          </a:p>
        </p:txBody>
      </p:sp>
    </p:spTree>
  </p:cSld>
  <p:clrMapOvr>
    <a:masterClrMapping/>
  </p:clrMapOvr>
  <p:transition>
    <p:rand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666750" y="1538634"/>
            <a:ext cx="3887284" cy="397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Sales Needed To Cover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Costs:</a:t>
            </a:r>
            <a:endParaRPr lang="en-US" sz="20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Dollars in whose pockets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66751" y="1936179"/>
          <a:ext cx="7902062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6952"/>
                <a:gridCol w="1992762"/>
                <a:gridCol w="2070875"/>
                <a:gridCol w="179147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Cost of </a:t>
                      </a: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Claim</a:t>
                      </a:r>
                      <a:r>
                        <a:rPr lang="en-US" sz="2000" baseline="0" dirty="0" smtClean="0">
                          <a:solidFill>
                            <a:schemeClr val="bg1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 (s)</a:t>
                      </a:r>
                      <a:endParaRPr lang="en-US" sz="20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2% Profit Margin</a:t>
                      </a:r>
                      <a:endParaRPr lang="en-US" sz="20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5% Profit Margin</a:t>
                      </a:r>
                      <a:endParaRPr lang="en-US" sz="20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10% Profit</a:t>
                      </a:r>
                      <a:r>
                        <a:rPr lang="en-US" sz="2000" baseline="0" dirty="0" smtClean="0">
                          <a:solidFill>
                            <a:schemeClr val="bg1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 Margin</a:t>
                      </a:r>
                      <a:endParaRPr lang="en-US" sz="2000" dirty="0" smtClean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7B726B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$5,000</a:t>
                      </a:r>
                      <a:endParaRPr lang="en-US" sz="2000" b="1" dirty="0">
                        <a:solidFill>
                          <a:srgbClr val="7B726B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7B726B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$250,000</a:t>
                      </a:r>
                      <a:endParaRPr lang="en-US" sz="2000" b="1" dirty="0">
                        <a:solidFill>
                          <a:srgbClr val="7B726B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7B726B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$100,000</a:t>
                      </a:r>
                      <a:endParaRPr lang="en-US" sz="2000" b="1" dirty="0">
                        <a:solidFill>
                          <a:srgbClr val="7B726B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7B726B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$50,000</a:t>
                      </a:r>
                      <a:endParaRPr lang="en-US" sz="2000" b="1" dirty="0">
                        <a:solidFill>
                          <a:srgbClr val="7B726B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7B726B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$100,000</a:t>
                      </a:r>
                      <a:endParaRPr lang="en-US" sz="2000" b="1" dirty="0">
                        <a:solidFill>
                          <a:srgbClr val="7B726B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7B726B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$5,000,000</a:t>
                      </a:r>
                      <a:endParaRPr lang="en-US" sz="2000" b="1" dirty="0">
                        <a:solidFill>
                          <a:srgbClr val="7B726B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7B726B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$2,000,000</a:t>
                      </a:r>
                      <a:endParaRPr lang="en-US" sz="2000" b="1" dirty="0">
                        <a:solidFill>
                          <a:srgbClr val="7B726B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7B726B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$1,000,000</a:t>
                      </a:r>
                      <a:endParaRPr lang="en-US" sz="2000" b="1" dirty="0">
                        <a:solidFill>
                          <a:srgbClr val="7B726B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7B726B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$5,000,000</a:t>
                      </a:r>
                      <a:endParaRPr lang="en-US" sz="2000" b="1" dirty="0">
                        <a:solidFill>
                          <a:srgbClr val="7B726B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7B726B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$25,000,000</a:t>
                      </a:r>
                      <a:endParaRPr lang="en-US" sz="2000" b="1" dirty="0">
                        <a:solidFill>
                          <a:srgbClr val="7B726B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7B726B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$10,000,000</a:t>
                      </a:r>
                      <a:endParaRPr lang="en-US" sz="2000" b="1" dirty="0">
                        <a:solidFill>
                          <a:srgbClr val="7B726B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7B726B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$5,000,000</a:t>
                      </a:r>
                      <a:endParaRPr lang="en-US" sz="2000" b="1" dirty="0">
                        <a:solidFill>
                          <a:srgbClr val="7B726B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7B726B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$1,250,000</a:t>
                      </a:r>
                      <a:endParaRPr lang="en-US" sz="2000" b="1" dirty="0">
                        <a:solidFill>
                          <a:srgbClr val="7B726B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7B726B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$62,500,000</a:t>
                      </a:r>
                      <a:endParaRPr lang="en-US" sz="2000" b="1" dirty="0">
                        <a:solidFill>
                          <a:srgbClr val="7B726B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7B726B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$25,000,000</a:t>
                      </a:r>
                      <a:endParaRPr lang="en-US" sz="2000" b="1" dirty="0">
                        <a:solidFill>
                          <a:srgbClr val="7B726B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7B726B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$12,500,000</a:t>
                      </a:r>
                      <a:endParaRPr lang="en-US" sz="2000" b="1" dirty="0">
                        <a:solidFill>
                          <a:srgbClr val="7B726B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526452" y="1548580"/>
            <a:ext cx="7391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236538" indent="-236538" eaLnBrk="0" hangingPunct="0">
              <a:spcBef>
                <a:spcPct val="20000"/>
              </a:spcBef>
              <a:buClr>
                <a:srgbClr val="7B726B"/>
              </a:buClr>
              <a:buSzPct val="75000"/>
              <a:buFont typeface="Arial" pitchFamily="34" charset="0"/>
              <a:buChar char="•"/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Time Lost From Work By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Injured.</a:t>
            </a:r>
            <a:endParaRPr lang="en-US" sz="20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236538" indent="-236538" eaLnBrk="0" hangingPunct="0">
              <a:spcBef>
                <a:spcPct val="20000"/>
              </a:spcBef>
              <a:buClr>
                <a:srgbClr val="7B726B"/>
              </a:buClr>
              <a:buSzPct val="75000"/>
              <a:buFont typeface="Arial" pitchFamily="34" charset="0"/>
              <a:buChar char="•"/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Time Lost By Fellow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Employees.</a:t>
            </a:r>
            <a:endParaRPr lang="en-US" sz="20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236538" indent="-236538" eaLnBrk="0" hangingPunct="0">
              <a:spcBef>
                <a:spcPct val="20000"/>
              </a:spcBef>
              <a:buClr>
                <a:srgbClr val="7B726B"/>
              </a:buClr>
              <a:buSzPct val="75000"/>
              <a:buFont typeface="Arial" pitchFamily="34" charset="0"/>
              <a:buChar char="•"/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Time Lost By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Supervisors.</a:t>
            </a:r>
            <a:endParaRPr lang="en-US" sz="20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236538" indent="-236538" eaLnBrk="0" hangingPunct="0">
              <a:spcBef>
                <a:spcPct val="20000"/>
              </a:spcBef>
              <a:buClr>
                <a:srgbClr val="7B726B"/>
              </a:buClr>
              <a:buSzPct val="75000"/>
              <a:buFont typeface="Arial" pitchFamily="34" charset="0"/>
              <a:buChar char="•"/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Loss Of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Production.</a:t>
            </a:r>
            <a:endParaRPr lang="en-US" sz="20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236538" indent="-236538" eaLnBrk="0" hangingPunct="0">
              <a:spcBef>
                <a:spcPct val="20000"/>
              </a:spcBef>
              <a:buClr>
                <a:srgbClr val="7B726B"/>
              </a:buClr>
              <a:buSzPct val="75000"/>
              <a:buFont typeface="Arial" pitchFamily="34" charset="0"/>
              <a:buChar char="•"/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Cost Of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Overtime.</a:t>
            </a:r>
            <a:endParaRPr lang="en-US" sz="20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236538" indent="-236538" eaLnBrk="0" hangingPunct="0">
              <a:spcBef>
                <a:spcPct val="20000"/>
              </a:spcBef>
              <a:buClr>
                <a:srgbClr val="7B726B"/>
              </a:buClr>
              <a:buSzPct val="75000"/>
              <a:buFont typeface="Arial" pitchFamily="34" charset="0"/>
              <a:buChar char="•"/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Cost To Hire New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Employee.</a:t>
            </a:r>
            <a:endParaRPr lang="en-US" sz="20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236538" indent="-236538" eaLnBrk="0" hangingPunct="0">
              <a:spcBef>
                <a:spcPct val="20000"/>
              </a:spcBef>
              <a:buClr>
                <a:srgbClr val="7B726B"/>
              </a:buClr>
              <a:buSzPct val="75000"/>
              <a:buFont typeface="Arial" pitchFamily="34" charset="0"/>
              <a:buChar char="•"/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Break-in Time For New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Employee. </a:t>
            </a:r>
            <a:endParaRPr lang="en-US" sz="20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Hidden costs of accidents</a:t>
            </a:r>
            <a:endParaRPr lang="en-US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Vehicle Accidents “On An Average Day”</a:t>
            </a:r>
            <a:endParaRPr lang="en-US" dirty="0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75190" y="1578078"/>
            <a:ext cx="7610167" cy="4114800"/>
          </a:xfrm>
        </p:spPr>
        <p:txBody>
          <a:bodyPr>
            <a:normAutofit/>
          </a:bodyPr>
          <a:lstStyle/>
          <a:p>
            <a:pPr marL="236538" indent="-236538"/>
            <a:r>
              <a:rPr lang="en-US" dirty="0" smtClean="0"/>
              <a:t>90,000 Accidents</a:t>
            </a:r>
          </a:p>
          <a:p>
            <a:pPr marL="236538" indent="-236538"/>
            <a:r>
              <a:rPr lang="en-US" dirty="0" smtClean="0"/>
              <a:t>53,000 Claims Reported</a:t>
            </a:r>
          </a:p>
          <a:p>
            <a:pPr marL="236538" indent="-236538"/>
            <a:r>
              <a:rPr lang="en-US" dirty="0" smtClean="0"/>
              <a:t>6,300 Disabling Injuries</a:t>
            </a:r>
          </a:p>
          <a:p>
            <a:pPr marL="236538" indent="-236538"/>
            <a:r>
              <a:rPr lang="en-US" dirty="0" smtClean="0"/>
              <a:t>120 Deaths</a:t>
            </a:r>
          </a:p>
          <a:p>
            <a:pPr marL="236538" indent="-236538"/>
            <a:r>
              <a:rPr lang="en-US" dirty="0" smtClean="0"/>
              <a:t>Cost To Society is $467,000,000 (Wages, Productivity, Medical, Property Damage, Employer Costs and Administration Costs)</a:t>
            </a:r>
            <a:endParaRPr lang="en-US" dirty="0"/>
          </a:p>
        </p:txBody>
      </p:sp>
    </p:spTree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595313" y="1563331"/>
            <a:ext cx="7678532" cy="378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pPr marL="236538" indent="-236538" eaLnBrk="0" hangingPunct="0">
              <a:lnSpc>
                <a:spcPct val="150000"/>
              </a:lnSpc>
              <a:buClr>
                <a:srgbClr val="7B726B"/>
              </a:buClr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2 Unsafe Landings At O’Hare Airport Each Day.</a:t>
            </a:r>
          </a:p>
          <a:p>
            <a:pPr marL="236538" indent="-236538" eaLnBrk="0" hangingPunct="0">
              <a:lnSpc>
                <a:spcPct val="150000"/>
              </a:lnSpc>
              <a:buClr>
                <a:srgbClr val="7B726B"/>
              </a:buClr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16,000 Lost Pieces Of Mail Per Hour=.</a:t>
            </a:r>
          </a:p>
          <a:p>
            <a:pPr marL="236538" indent="-236538" eaLnBrk="0" hangingPunct="0">
              <a:lnSpc>
                <a:spcPct val="150000"/>
              </a:lnSpc>
              <a:buClr>
                <a:srgbClr val="7B726B"/>
              </a:buClr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20,000 Incorrect Drug Prescriptions Per Year.</a:t>
            </a:r>
          </a:p>
          <a:p>
            <a:pPr marL="236538" indent="-236538" eaLnBrk="0" hangingPunct="0">
              <a:lnSpc>
                <a:spcPct val="150000"/>
              </a:lnSpc>
              <a:buClr>
                <a:srgbClr val="7B726B"/>
              </a:buClr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50 Newborn Babies Dropped At Birth Each Day.</a:t>
            </a:r>
          </a:p>
          <a:p>
            <a:pPr marL="236538" indent="-236538" eaLnBrk="0" hangingPunct="0">
              <a:lnSpc>
                <a:spcPct val="150000"/>
              </a:lnSpc>
              <a:buClr>
                <a:srgbClr val="7B726B"/>
              </a:buClr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32,000 Missed Heartbeats Per Person Each Year.</a:t>
            </a:r>
          </a:p>
          <a:p>
            <a:pPr marL="236538" indent="-236538" eaLnBrk="0" hangingPunct="0">
              <a:lnSpc>
                <a:spcPct val="150000"/>
              </a:lnSpc>
              <a:buClr>
                <a:srgbClr val="7B726B"/>
              </a:buClr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2 M Books In The Next Year Will Have The Wrong Cover.</a:t>
            </a:r>
          </a:p>
          <a:p>
            <a:pPr marL="236538" indent="-236538" eaLnBrk="0" hangingPunct="0">
              <a:lnSpc>
                <a:spcPct val="150000"/>
              </a:lnSpc>
              <a:buClr>
                <a:srgbClr val="7B726B"/>
              </a:buClr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900,000 Credit Cards Will Have Incorrect Information. </a:t>
            </a:r>
          </a:p>
          <a:p>
            <a:pPr eaLnBrk="0" hangingPunct="0">
              <a:lnSpc>
                <a:spcPct val="150000"/>
              </a:lnSpc>
              <a:buClr>
                <a:srgbClr val="FC0128"/>
              </a:buClr>
              <a:buFont typeface="Wingdings" pitchFamily="2" charset="2"/>
              <a:buChar char="u"/>
            </a:pPr>
            <a:endParaRPr lang="en-US" sz="20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99.9% good enough</a:t>
            </a:r>
            <a:endParaRPr lang="en-US" dirty="0"/>
          </a:p>
        </p:txBody>
      </p:sp>
    </p:spTree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496956" y="1725561"/>
            <a:ext cx="8931275" cy="2648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marL="236538" indent="-236538" eaLnBrk="0" hangingPunct="0">
              <a:lnSpc>
                <a:spcPct val="75000"/>
              </a:lnSpc>
              <a:buClr>
                <a:srgbClr val="7B726B"/>
              </a:buClr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1 in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49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adults are on probation, parole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,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or in jail.</a:t>
            </a:r>
            <a:endParaRPr lang="en-US" sz="20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236538" indent="-236538" eaLnBrk="0" hangingPunct="0">
              <a:lnSpc>
                <a:spcPct val="75000"/>
              </a:lnSpc>
              <a:buClr>
                <a:srgbClr val="7B726B"/>
              </a:buClr>
              <a:buFont typeface="Arial" pitchFamily="34" charset="0"/>
              <a:buChar char="•"/>
            </a:pPr>
            <a:endParaRPr lang="en-US" sz="20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236538" indent="-236538" eaLnBrk="0" hangingPunct="0">
              <a:lnSpc>
                <a:spcPct val="75000"/>
              </a:lnSpc>
              <a:buClr>
                <a:srgbClr val="7B726B"/>
              </a:buClr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35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%  would work faster/unsafely to get longer breaks.</a:t>
            </a:r>
          </a:p>
          <a:p>
            <a:pPr marL="236538" indent="-236538" eaLnBrk="0" hangingPunct="0">
              <a:lnSpc>
                <a:spcPct val="75000"/>
              </a:lnSpc>
              <a:buClr>
                <a:srgbClr val="7B726B"/>
              </a:buClr>
            </a:pPr>
            <a:endParaRPr lang="en-US" sz="20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236538" indent="-236538" eaLnBrk="0" hangingPunct="0">
              <a:lnSpc>
                <a:spcPct val="75000"/>
              </a:lnSpc>
              <a:buClr>
                <a:srgbClr val="7B726B"/>
              </a:buClr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20-30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%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of resumes’/applications contain fraudulent information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.</a:t>
            </a:r>
          </a:p>
          <a:p>
            <a:pPr marL="236538" indent="-236538" eaLnBrk="0" hangingPunct="0">
              <a:lnSpc>
                <a:spcPct val="75000"/>
              </a:lnSpc>
              <a:buClr>
                <a:srgbClr val="7B726B"/>
              </a:buClr>
            </a:pPr>
            <a:endParaRPr lang="en-US" sz="20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236538" indent="-236538" eaLnBrk="0" hangingPunct="0">
              <a:lnSpc>
                <a:spcPct val="75000"/>
              </a:lnSpc>
              <a:buClr>
                <a:srgbClr val="7B726B"/>
              </a:buClr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90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%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of all financial losses are inside jobs.</a:t>
            </a:r>
            <a:endParaRPr lang="en-US" sz="20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236538" indent="-236538" eaLnBrk="0" hangingPunct="0">
              <a:lnSpc>
                <a:spcPct val="75000"/>
              </a:lnSpc>
              <a:buClr>
                <a:srgbClr val="7B726B"/>
              </a:buClr>
            </a:pPr>
            <a:endParaRPr lang="en-US" sz="20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236538" indent="-236538" eaLnBrk="0" hangingPunct="0">
              <a:lnSpc>
                <a:spcPct val="75000"/>
              </a:lnSpc>
              <a:buClr>
                <a:srgbClr val="7B726B"/>
              </a:buClr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Employee theft causes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25-30% of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business failures.</a:t>
            </a:r>
            <a:endParaRPr lang="en-US" sz="20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236538" indent="-236538" eaLnBrk="0" hangingPunct="0">
              <a:lnSpc>
                <a:spcPct val="75000"/>
              </a:lnSpc>
              <a:buClr>
                <a:srgbClr val="7B726B"/>
              </a:buClr>
              <a:buFont typeface="Arial" pitchFamily="34" charset="0"/>
              <a:buChar char="•"/>
            </a:pPr>
            <a:endParaRPr lang="en-US" sz="20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236538" indent="-236538" eaLnBrk="0" hangingPunct="0">
              <a:lnSpc>
                <a:spcPct val="75000"/>
              </a:lnSpc>
              <a:buClr>
                <a:srgbClr val="7B726B"/>
              </a:buClr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1/3 of employees surveyed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a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dmitted stealing.</a:t>
            </a:r>
            <a:endParaRPr lang="en-US" sz="20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Know who you are hiring</a:t>
            </a:r>
            <a:endParaRPr lang="en-US" dirty="0"/>
          </a:p>
        </p:txBody>
      </p:sp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Inexperience = Accidents</a:t>
            </a:r>
            <a:endParaRPr lang="en-US" dirty="0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360604" y="1946787"/>
            <a:ext cx="4462301" cy="2321795"/>
          </a:xfrm>
        </p:spPr>
        <p:txBody>
          <a:bodyPr/>
          <a:lstStyle/>
          <a:p>
            <a:r>
              <a:rPr lang="en-US" dirty="0" smtClean="0"/>
              <a:t>Employees who have less than 12 months experience at a different or new task, account for 80% of ALL accidents.</a:t>
            </a:r>
            <a:endParaRPr lang="en-US" dirty="0"/>
          </a:p>
        </p:txBody>
      </p:sp>
      <p:graphicFrame>
        <p:nvGraphicFramePr>
          <p:cNvPr id="31747" name="Object 3">
            <a:hlinkClick r:id="" action="ppaction://ole?verb=0"/>
          </p:cNvPr>
          <p:cNvGraphicFramePr>
            <a:graphicFrameLocks/>
          </p:cNvGraphicFramePr>
          <p:nvPr/>
        </p:nvGraphicFramePr>
        <p:xfrm>
          <a:off x="496956" y="1311622"/>
          <a:ext cx="4140405" cy="3937820"/>
        </p:xfrm>
        <a:graphic>
          <a:graphicData uri="http://schemas.openxmlformats.org/presentationml/2006/ole">
            <p:oleObj spid="_x0000_s4098" name="Chart" r:id="rId4" imgW="3810118" imgH="4114867" progId="MSGraph.Chart.8">
              <p:embed followColorScheme="full"/>
            </p:oleObj>
          </a:graphicData>
        </a:graphic>
      </p:graphicFrame>
    </p:spTree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Guard Against These Traps</a:t>
            </a:r>
            <a:endParaRPr lang="en-US" dirty="0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26452" y="1489587"/>
            <a:ext cx="7570412" cy="4114800"/>
          </a:xfrm>
        </p:spPr>
        <p:txBody>
          <a:bodyPr/>
          <a:lstStyle/>
          <a:p>
            <a:r>
              <a:rPr lang="en-US" dirty="0" smtClean="0"/>
              <a:t>Time pressure</a:t>
            </a:r>
          </a:p>
          <a:p>
            <a:r>
              <a:rPr lang="en-US" dirty="0" smtClean="0"/>
              <a:t>Vague guidance</a:t>
            </a:r>
          </a:p>
          <a:p>
            <a:r>
              <a:rPr lang="en-US" dirty="0" smtClean="0"/>
              <a:t>After wake-up or meal</a:t>
            </a:r>
          </a:p>
          <a:p>
            <a:r>
              <a:rPr lang="en-US" dirty="0" smtClean="0"/>
              <a:t>First time evolution</a:t>
            </a:r>
          </a:p>
          <a:p>
            <a:r>
              <a:rPr lang="en-US" dirty="0" smtClean="0"/>
              <a:t>Over-confidence</a:t>
            </a:r>
          </a:p>
          <a:p>
            <a:r>
              <a:rPr lang="en-US" dirty="0" smtClean="0"/>
              <a:t>Distractive environment</a:t>
            </a:r>
          </a:p>
          <a:p>
            <a:r>
              <a:rPr lang="en-US" dirty="0" smtClean="0"/>
              <a:t>High work load/stress</a:t>
            </a:r>
          </a:p>
          <a:p>
            <a:r>
              <a:rPr lang="en-US" dirty="0" smtClean="0"/>
              <a:t>First day after time off</a:t>
            </a:r>
            <a:endParaRPr lang="en-US" dirty="0"/>
          </a:p>
        </p:txBody>
      </p:sp>
    </p:spTree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Facts On Falls</a:t>
            </a:r>
            <a:endParaRPr lang="en-US" dirty="0"/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96956" y="1400110"/>
            <a:ext cx="7644154" cy="4114800"/>
          </a:xfrm>
        </p:spPr>
        <p:txBody>
          <a:bodyPr>
            <a:normAutofit/>
          </a:bodyPr>
          <a:lstStyle/>
          <a:p>
            <a:r>
              <a:rPr lang="en-US" dirty="0" smtClean="0"/>
              <a:t>One of the leading causes of accidental death (12,000 die annually).</a:t>
            </a:r>
          </a:p>
          <a:p>
            <a:r>
              <a:rPr lang="en-US" dirty="0" smtClean="0"/>
              <a:t>½ of injuries on level surface.</a:t>
            </a:r>
          </a:p>
          <a:p>
            <a:r>
              <a:rPr lang="en-US" dirty="0" smtClean="0"/>
              <a:t>400 ladder deaths-40,000 disabling injuries.</a:t>
            </a:r>
          </a:p>
          <a:p>
            <a:r>
              <a:rPr lang="en-US" dirty="0" smtClean="0"/>
              <a:t>11’ Fall = 50%+ chance of fatality.</a:t>
            </a:r>
          </a:p>
          <a:p>
            <a:r>
              <a:rPr lang="en-US" dirty="0" smtClean="0"/>
              <a:t>Bathroom most dangerous room.</a:t>
            </a:r>
          </a:p>
          <a:p>
            <a:r>
              <a:rPr lang="en-US" dirty="0" smtClean="0"/>
              <a:t>53% of victims are male.</a:t>
            </a:r>
            <a:endParaRPr lang="en-US" dirty="0"/>
          </a:p>
        </p:txBody>
      </p:sp>
    </p:spTree>
  </p:cSld>
  <p:clrMapOvr>
    <a:masterClrMapping/>
  </p:clrMapOvr>
  <p:transition spd="slow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Accident Investigation Tips</a:t>
            </a:r>
            <a:endParaRPr lang="en-US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96955" y="1489587"/>
            <a:ext cx="7629405" cy="4114800"/>
          </a:xfrm>
        </p:spPr>
        <p:txBody>
          <a:bodyPr>
            <a:normAutofit/>
          </a:bodyPr>
          <a:lstStyle/>
          <a:p>
            <a:r>
              <a:rPr lang="en-US" dirty="0" smtClean="0"/>
              <a:t>1. Secure 2.Treat 3. Investigate!</a:t>
            </a:r>
          </a:p>
          <a:p>
            <a:r>
              <a:rPr lang="en-US" dirty="0" smtClean="0"/>
              <a:t>Interview Witnesses</a:t>
            </a:r>
          </a:p>
          <a:p>
            <a:r>
              <a:rPr lang="en-US" dirty="0" smtClean="0"/>
              <a:t>Document</a:t>
            </a:r>
          </a:p>
          <a:p>
            <a:r>
              <a:rPr lang="en-US" dirty="0" smtClean="0"/>
              <a:t>Call In the Claim ASAP</a:t>
            </a:r>
          </a:p>
          <a:p>
            <a:r>
              <a:rPr lang="en-US" dirty="0" smtClean="0"/>
              <a:t>Don’t Wait!</a:t>
            </a:r>
          </a:p>
          <a:p>
            <a:r>
              <a:rPr lang="en-US" dirty="0" smtClean="0"/>
              <a:t>Facts Not Fault Finding</a:t>
            </a:r>
          </a:p>
          <a:p>
            <a:r>
              <a:rPr lang="en-US" dirty="0" smtClean="0"/>
              <a:t>Don’t Interrupt</a:t>
            </a:r>
          </a:p>
          <a:p>
            <a:r>
              <a:rPr lang="en-US" dirty="0" smtClean="0"/>
              <a:t>“In Their Words”</a:t>
            </a:r>
            <a:endParaRPr lang="en-US" dirty="0"/>
          </a:p>
        </p:txBody>
      </p:sp>
    </p:spTree>
  </p:cSld>
  <p:clrMapOvr>
    <a:masterClrMapping/>
  </p:clrMapOvr>
  <p:transition spd="slow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3429000" y="1695450"/>
            <a:ext cx="5638800" cy="318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236538" indent="-236538" eaLnBrk="0" hangingPunct="0">
              <a:spcBef>
                <a:spcPct val="20000"/>
              </a:spcBef>
              <a:buClr>
                <a:srgbClr val="7B726B"/>
              </a:buClr>
              <a:buSzPct val="75000"/>
              <a:buFont typeface="Arial" pitchFamily="34" charset="0"/>
              <a:buChar char="•"/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What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accidents do you investigate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?</a:t>
            </a:r>
          </a:p>
          <a:p>
            <a:pPr marL="236538" indent="-236538" eaLnBrk="0" hangingPunct="0">
              <a:spcBef>
                <a:spcPct val="20000"/>
              </a:spcBef>
              <a:buClr>
                <a:srgbClr val="7B726B"/>
              </a:buClr>
              <a:buSzPct val="75000"/>
              <a:buFont typeface="Arial" pitchFamily="34" charset="0"/>
              <a:buChar char="•"/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Root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and primary causes identified</a:t>
            </a:r>
            <a:endParaRPr lang="en-US" sz="20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236538" indent="-236538" eaLnBrk="0" hangingPunct="0">
              <a:spcBef>
                <a:spcPct val="20000"/>
              </a:spcBef>
              <a:buClr>
                <a:srgbClr val="7B726B"/>
              </a:buClr>
              <a:buSzPct val="75000"/>
              <a:buFont typeface="Arial" pitchFamily="34" charset="0"/>
              <a:buChar char="•"/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Corrective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actions for each</a:t>
            </a:r>
            <a:endParaRPr lang="en-US" sz="20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236538" indent="-236538" eaLnBrk="0" hangingPunct="0">
              <a:spcBef>
                <a:spcPct val="20000"/>
              </a:spcBef>
              <a:buClr>
                <a:srgbClr val="7B726B"/>
              </a:buClr>
              <a:buSzPct val="75000"/>
              <a:buFont typeface="Arial" pitchFamily="34" charset="0"/>
              <a:buChar char="•"/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Committee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should review</a:t>
            </a:r>
            <a:endParaRPr lang="en-US" sz="20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236538" indent="-236538" eaLnBrk="0" hangingPunct="0">
              <a:spcBef>
                <a:spcPct val="20000"/>
              </a:spcBef>
              <a:buClr>
                <a:srgbClr val="7B726B"/>
              </a:buClr>
              <a:buSzPct val="75000"/>
              <a:buFont typeface="Arial" pitchFamily="34" charset="0"/>
              <a:buChar char="•"/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What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are you doing different now to prevent recurrence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?</a:t>
            </a:r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669925" y="1203325"/>
            <a:ext cx="4635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9941" name="Rectangle 5"/>
          <p:cNvSpPr>
            <a:spLocks noChangeArrowheads="1"/>
          </p:cNvSpPr>
          <p:nvPr/>
        </p:nvSpPr>
        <p:spPr bwMode="auto">
          <a:xfrm>
            <a:off x="1433513" y="1493632"/>
            <a:ext cx="1841500" cy="597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lnSpc>
                <a:spcPct val="80000"/>
              </a:lnSpc>
            </a:pPr>
            <a:r>
              <a:rPr lang="en-US" sz="2000" b="1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Serious</a:t>
            </a:r>
          </a:p>
          <a:p>
            <a:pPr eaLnBrk="0" hangingPunct="0">
              <a:lnSpc>
                <a:spcPct val="80000"/>
              </a:lnSpc>
            </a:pPr>
            <a:endParaRPr lang="en-US" sz="2000" b="1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39942" name="Rectangle 6"/>
          <p:cNvSpPr>
            <a:spLocks noChangeArrowheads="1"/>
          </p:cNvSpPr>
          <p:nvPr/>
        </p:nvSpPr>
        <p:spPr bwMode="auto">
          <a:xfrm>
            <a:off x="1690991" y="3002108"/>
            <a:ext cx="1689100" cy="570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lnSpc>
                <a:spcPct val="75000"/>
              </a:lnSpc>
            </a:pPr>
            <a:r>
              <a:rPr lang="en-US" sz="2000" b="1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Minor</a:t>
            </a:r>
          </a:p>
          <a:p>
            <a:pPr eaLnBrk="0" hangingPunct="0">
              <a:lnSpc>
                <a:spcPct val="75000"/>
              </a:lnSpc>
            </a:pPr>
            <a:r>
              <a:rPr lang="en-US" sz="2000" b="1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 </a:t>
            </a:r>
          </a:p>
        </p:txBody>
      </p:sp>
      <p:sp>
        <p:nvSpPr>
          <p:cNvPr id="39943" name="Rectangle 7"/>
          <p:cNvSpPr>
            <a:spLocks noChangeArrowheads="1"/>
          </p:cNvSpPr>
          <p:nvPr/>
        </p:nvSpPr>
        <p:spPr bwMode="auto">
          <a:xfrm>
            <a:off x="517525" y="2513013"/>
            <a:ext cx="641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9944" name="Rectangle 8"/>
          <p:cNvSpPr>
            <a:spLocks noChangeArrowheads="1"/>
          </p:cNvSpPr>
          <p:nvPr/>
        </p:nvSpPr>
        <p:spPr bwMode="auto">
          <a:xfrm>
            <a:off x="1355725" y="2449513"/>
            <a:ext cx="1243013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533400" y="1219200"/>
            <a:ext cx="1601788" cy="4497388"/>
            <a:chOff x="336" y="768"/>
            <a:chExt cx="1009" cy="2833"/>
          </a:xfrm>
        </p:grpSpPr>
        <p:grpSp>
          <p:nvGrpSpPr>
            <p:cNvPr id="3" name="Group 10"/>
            <p:cNvGrpSpPr>
              <a:grpSpLocks/>
            </p:cNvGrpSpPr>
            <p:nvPr/>
          </p:nvGrpSpPr>
          <p:grpSpPr bwMode="auto">
            <a:xfrm>
              <a:off x="336" y="768"/>
              <a:ext cx="1009" cy="2833"/>
              <a:chOff x="336" y="768"/>
              <a:chExt cx="1009" cy="2833"/>
            </a:xfrm>
          </p:grpSpPr>
          <p:sp>
            <p:nvSpPr>
              <p:cNvPr id="39947" name="Freeform 11"/>
              <p:cNvSpPr>
                <a:spLocks/>
              </p:cNvSpPr>
              <p:nvPr/>
            </p:nvSpPr>
            <p:spPr bwMode="auto">
              <a:xfrm>
                <a:off x="849" y="768"/>
                <a:ext cx="496" cy="283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95" y="2467"/>
                  </a:cxn>
                  <a:cxn ang="0">
                    <a:pos x="15" y="2832"/>
                  </a:cxn>
                  <a:cxn ang="0">
                    <a:pos x="0" y="0"/>
                  </a:cxn>
                </a:cxnLst>
                <a:rect l="0" t="0" r="r" b="b"/>
                <a:pathLst>
                  <a:path w="496" h="2833">
                    <a:moveTo>
                      <a:pt x="0" y="0"/>
                    </a:moveTo>
                    <a:lnTo>
                      <a:pt x="495" y="2467"/>
                    </a:lnTo>
                    <a:lnTo>
                      <a:pt x="15" y="283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A2C1FE"/>
              </a:solidFill>
              <a:ln w="25400" cap="rnd" cmpd="sng">
                <a:solidFill>
                  <a:srgbClr val="A2C1FE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9948" name="Freeform 12"/>
              <p:cNvSpPr>
                <a:spLocks/>
              </p:cNvSpPr>
              <p:nvPr/>
            </p:nvSpPr>
            <p:spPr bwMode="auto">
              <a:xfrm>
                <a:off x="336" y="768"/>
                <a:ext cx="528" cy="2833"/>
              </a:xfrm>
              <a:custGeom>
                <a:avLst/>
                <a:gdLst/>
                <a:ahLst/>
                <a:cxnLst>
                  <a:cxn ang="0">
                    <a:pos x="512" y="0"/>
                  </a:cxn>
                  <a:cxn ang="0">
                    <a:pos x="527" y="2832"/>
                  </a:cxn>
                  <a:cxn ang="0">
                    <a:pos x="0" y="2467"/>
                  </a:cxn>
                  <a:cxn ang="0">
                    <a:pos x="512" y="0"/>
                  </a:cxn>
                </a:cxnLst>
                <a:rect l="0" t="0" r="r" b="b"/>
                <a:pathLst>
                  <a:path w="528" h="2833">
                    <a:moveTo>
                      <a:pt x="512" y="0"/>
                    </a:moveTo>
                    <a:lnTo>
                      <a:pt x="527" y="2832"/>
                    </a:lnTo>
                    <a:lnTo>
                      <a:pt x="0" y="2467"/>
                    </a:lnTo>
                    <a:lnTo>
                      <a:pt x="512" y="0"/>
                    </a:lnTo>
                  </a:path>
                </a:pathLst>
              </a:custGeom>
              <a:solidFill>
                <a:srgbClr val="8E01FC"/>
              </a:solidFill>
              <a:ln w="25400" cap="rnd" cmpd="sng">
                <a:solidFill>
                  <a:srgbClr val="063DE8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4" name="Group 13"/>
            <p:cNvGrpSpPr>
              <a:grpSpLocks/>
            </p:cNvGrpSpPr>
            <p:nvPr/>
          </p:nvGrpSpPr>
          <p:grpSpPr bwMode="auto">
            <a:xfrm>
              <a:off x="542" y="2386"/>
              <a:ext cx="693" cy="856"/>
              <a:chOff x="542" y="2386"/>
              <a:chExt cx="693" cy="856"/>
            </a:xfrm>
          </p:grpSpPr>
          <p:grpSp>
            <p:nvGrpSpPr>
              <p:cNvPr id="5" name="Group 14"/>
              <p:cNvGrpSpPr>
                <a:grpSpLocks/>
              </p:cNvGrpSpPr>
              <p:nvPr/>
            </p:nvGrpSpPr>
            <p:grpSpPr bwMode="auto">
              <a:xfrm>
                <a:off x="542" y="3044"/>
                <a:ext cx="327" cy="198"/>
                <a:chOff x="542" y="3044"/>
                <a:chExt cx="327" cy="198"/>
              </a:xfrm>
            </p:grpSpPr>
            <p:sp>
              <p:nvSpPr>
                <p:cNvPr id="39951" name="Line 15"/>
                <p:cNvSpPr>
                  <a:spLocks noChangeShapeType="1"/>
                </p:cNvSpPr>
                <p:nvPr/>
              </p:nvSpPr>
              <p:spPr bwMode="auto">
                <a:xfrm flipH="1" flipV="1">
                  <a:off x="542" y="3044"/>
                  <a:ext cx="327" cy="198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9952" name="Line 16"/>
                <p:cNvSpPr>
                  <a:spLocks noChangeShapeType="1"/>
                </p:cNvSpPr>
                <p:nvPr/>
              </p:nvSpPr>
              <p:spPr bwMode="auto">
                <a:xfrm flipH="1" flipV="1">
                  <a:off x="716" y="3087"/>
                  <a:ext cx="153" cy="97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9953" name="Line 17"/>
                <p:cNvSpPr>
                  <a:spLocks noChangeShapeType="1"/>
                </p:cNvSpPr>
                <p:nvPr/>
              </p:nvSpPr>
              <p:spPr bwMode="auto">
                <a:xfrm flipH="1" flipV="1">
                  <a:off x="780" y="3077"/>
                  <a:ext cx="87" cy="61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9954" name="Line 18"/>
                <p:cNvSpPr>
                  <a:spLocks noChangeShapeType="1"/>
                </p:cNvSpPr>
                <p:nvPr/>
              </p:nvSpPr>
              <p:spPr bwMode="auto">
                <a:xfrm flipH="1" flipV="1">
                  <a:off x="808" y="3102"/>
                  <a:ext cx="16" cy="57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9955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829" y="3123"/>
                  <a:ext cx="0" cy="51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9956" name="Line 20"/>
                <p:cNvSpPr>
                  <a:spLocks noChangeShapeType="1"/>
                </p:cNvSpPr>
                <p:nvPr/>
              </p:nvSpPr>
              <p:spPr bwMode="auto">
                <a:xfrm>
                  <a:off x="837" y="3181"/>
                  <a:ext cx="0" cy="55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9957" name="Line 21"/>
                <p:cNvSpPr>
                  <a:spLocks noChangeShapeType="1"/>
                </p:cNvSpPr>
                <p:nvPr/>
              </p:nvSpPr>
              <p:spPr bwMode="auto">
                <a:xfrm>
                  <a:off x="789" y="3154"/>
                  <a:ext cx="0" cy="27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9958" name="Line 22"/>
                <p:cNvSpPr>
                  <a:spLocks noChangeShapeType="1"/>
                </p:cNvSpPr>
                <p:nvPr/>
              </p:nvSpPr>
              <p:spPr bwMode="auto">
                <a:xfrm>
                  <a:off x="773" y="3154"/>
                  <a:ext cx="0" cy="73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9959" name="Line 23"/>
                <p:cNvSpPr>
                  <a:spLocks noChangeShapeType="1"/>
                </p:cNvSpPr>
                <p:nvPr/>
              </p:nvSpPr>
              <p:spPr bwMode="auto">
                <a:xfrm flipH="1" flipV="1">
                  <a:off x="638" y="3146"/>
                  <a:ext cx="141" cy="87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  <p:grpSp>
            <p:nvGrpSpPr>
              <p:cNvPr id="6" name="Group 24"/>
              <p:cNvGrpSpPr>
                <a:grpSpLocks/>
              </p:cNvGrpSpPr>
              <p:nvPr/>
            </p:nvGrpSpPr>
            <p:grpSpPr bwMode="auto">
              <a:xfrm>
                <a:off x="866" y="2386"/>
                <a:ext cx="369" cy="407"/>
                <a:chOff x="866" y="2386"/>
                <a:chExt cx="369" cy="407"/>
              </a:xfrm>
            </p:grpSpPr>
            <p:grpSp>
              <p:nvGrpSpPr>
                <p:cNvPr id="7" name="Group 25"/>
                <p:cNvGrpSpPr>
                  <a:grpSpLocks/>
                </p:cNvGrpSpPr>
                <p:nvPr/>
              </p:nvGrpSpPr>
              <p:grpSpPr bwMode="auto">
                <a:xfrm>
                  <a:off x="866" y="2386"/>
                  <a:ext cx="178" cy="125"/>
                  <a:chOff x="866" y="2386"/>
                  <a:chExt cx="178" cy="125"/>
                </a:xfrm>
              </p:grpSpPr>
              <p:sp>
                <p:nvSpPr>
                  <p:cNvPr id="39962" name="Line 2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866" y="2393"/>
                    <a:ext cx="178" cy="118"/>
                  </a:xfrm>
                  <a:prstGeom prst="line">
                    <a:avLst/>
                  </a:prstGeom>
                  <a:noFill/>
                  <a:ln w="25400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9963" name="Line 2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870" y="2386"/>
                    <a:ext cx="93" cy="69"/>
                  </a:xfrm>
                  <a:prstGeom prst="line">
                    <a:avLst/>
                  </a:prstGeom>
                  <a:noFill/>
                  <a:ln w="25400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39964" name="Line 28"/>
                <p:cNvSpPr>
                  <a:spLocks noChangeShapeType="1"/>
                </p:cNvSpPr>
                <p:nvPr/>
              </p:nvSpPr>
              <p:spPr bwMode="auto">
                <a:xfrm flipH="1">
                  <a:off x="1082" y="2585"/>
                  <a:ext cx="138" cy="59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9965" name="Line 29"/>
                <p:cNvSpPr>
                  <a:spLocks noChangeShapeType="1"/>
                </p:cNvSpPr>
                <p:nvPr/>
              </p:nvSpPr>
              <p:spPr bwMode="auto">
                <a:xfrm flipH="1">
                  <a:off x="980" y="2650"/>
                  <a:ext cx="255" cy="143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</p:grpSp>
      </p:grpSp>
      <p:sp>
        <p:nvSpPr>
          <p:cNvPr id="39966" name="Rectangle 30"/>
          <p:cNvSpPr>
            <a:spLocks noChangeArrowheads="1"/>
          </p:cNvSpPr>
          <p:nvPr/>
        </p:nvSpPr>
        <p:spPr bwMode="auto">
          <a:xfrm>
            <a:off x="2061436" y="4418728"/>
            <a:ext cx="1749425" cy="5437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lnSpc>
                <a:spcPct val="70000"/>
              </a:lnSpc>
            </a:pPr>
            <a:r>
              <a:rPr lang="en-US" sz="2000" b="1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Near</a:t>
            </a:r>
          </a:p>
          <a:p>
            <a:pPr eaLnBrk="0" hangingPunct="0">
              <a:lnSpc>
                <a:spcPct val="70000"/>
              </a:lnSpc>
            </a:pPr>
            <a:r>
              <a:rPr lang="en-US" sz="2000" b="1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Misses</a:t>
            </a:r>
          </a:p>
        </p:txBody>
      </p:sp>
      <p:sp>
        <p:nvSpPr>
          <p:cNvPr id="39967" name="Rectangle 31"/>
          <p:cNvSpPr>
            <a:spLocks noChangeArrowheads="1"/>
          </p:cNvSpPr>
          <p:nvPr/>
        </p:nvSpPr>
        <p:spPr bwMode="auto">
          <a:xfrm>
            <a:off x="673688" y="1449388"/>
            <a:ext cx="506550" cy="397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sz="2000" b="1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10</a:t>
            </a:r>
          </a:p>
        </p:txBody>
      </p:sp>
      <p:sp>
        <p:nvSpPr>
          <p:cNvPr id="39968" name="Rectangle 32"/>
          <p:cNvSpPr>
            <a:spLocks noChangeArrowheads="1"/>
          </p:cNvSpPr>
          <p:nvPr/>
        </p:nvSpPr>
        <p:spPr bwMode="auto">
          <a:xfrm>
            <a:off x="420413" y="2948004"/>
            <a:ext cx="506550" cy="397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sz="2000" b="1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30</a:t>
            </a:r>
          </a:p>
        </p:txBody>
      </p:sp>
      <p:sp>
        <p:nvSpPr>
          <p:cNvPr id="39969" name="Rectangle 33"/>
          <p:cNvSpPr>
            <a:spLocks noChangeArrowheads="1"/>
          </p:cNvSpPr>
          <p:nvPr/>
        </p:nvSpPr>
        <p:spPr bwMode="auto">
          <a:xfrm>
            <a:off x="5234" y="4464035"/>
            <a:ext cx="668454" cy="397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sz="2000" b="1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300</a:t>
            </a:r>
          </a:p>
        </p:txBody>
      </p:sp>
      <p:sp>
        <p:nvSpPr>
          <p:cNvPr id="35" name="Title 3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Accident investigation tips</a:t>
            </a:r>
            <a:endParaRPr lang="en-US" dirty="0"/>
          </a:p>
        </p:txBody>
      </p:sp>
    </p:spTree>
  </p:cSld>
  <p:clrMapOvr>
    <a:masterClrMapping/>
  </p:clrMapOvr>
  <p:transition spd="slow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 action now</a:t>
            </a:r>
            <a:endParaRPr lang="en-US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6956" y="1526460"/>
            <a:ext cx="8229600" cy="3925957"/>
          </a:xfrm>
        </p:spPr>
        <p:txBody>
          <a:bodyPr/>
          <a:lstStyle/>
          <a:p>
            <a:r>
              <a:rPr lang="en-US" dirty="0" smtClean="0"/>
              <a:t>Get your program updated and don’t shelve it - give it out.</a:t>
            </a:r>
          </a:p>
          <a:p>
            <a:r>
              <a:rPr lang="en-US" dirty="0" smtClean="0"/>
              <a:t>Follow-up on any suggestion made by a worker, regardless if you can fix it.</a:t>
            </a:r>
          </a:p>
          <a:p>
            <a:r>
              <a:rPr lang="en-US" dirty="0" smtClean="0"/>
              <a:t>Have one person (not the first line supervisor) investigate your accidents.</a:t>
            </a:r>
          </a:p>
          <a:p>
            <a:r>
              <a:rPr lang="en-US" dirty="0" smtClean="0"/>
              <a:t>Visit injured workers, regardless of apparent severity.</a:t>
            </a:r>
          </a:p>
          <a:p>
            <a:r>
              <a:rPr lang="en-US" dirty="0" smtClean="0"/>
              <a:t>Use your “expert” resources.</a:t>
            </a:r>
          </a:p>
          <a:p>
            <a:r>
              <a:rPr lang="en-US" dirty="0" smtClean="0"/>
              <a:t>Document </a:t>
            </a:r>
            <a:r>
              <a:rPr lang="en-US" dirty="0" smtClean="0"/>
              <a:t>document</a:t>
            </a:r>
            <a:r>
              <a:rPr lang="en-US" dirty="0" smtClean="0"/>
              <a:t>, document!</a:t>
            </a:r>
            <a:endParaRPr lang="en-US" dirty="0"/>
          </a:p>
        </p:txBody>
      </p:sp>
    </p:spTree>
  </p:cSld>
  <p:clrMapOvr>
    <a:masterClrMapping/>
  </p:clrMapOvr>
  <p:transition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 safety program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36538" indent="-236538"/>
            <a:r>
              <a:rPr lang="en-US" dirty="0" smtClean="0"/>
              <a:t>Contract submissions</a:t>
            </a:r>
          </a:p>
          <a:p>
            <a:pPr marL="236538" indent="-236538"/>
            <a:r>
              <a:rPr lang="en-US" dirty="0" smtClean="0"/>
              <a:t>Insurance requirement</a:t>
            </a:r>
          </a:p>
          <a:p>
            <a:pPr marL="236538" indent="-236538"/>
            <a:r>
              <a:rPr lang="en-US" dirty="0" smtClean="0"/>
              <a:t>A single, uniform source reference for your operation</a:t>
            </a:r>
          </a:p>
          <a:p>
            <a:pPr marL="236538" indent="-236538"/>
            <a:r>
              <a:rPr lang="en-US" dirty="0" smtClean="0"/>
              <a:t>Affirmative defense</a:t>
            </a:r>
          </a:p>
          <a:p>
            <a:pPr marL="236538" indent="-236538"/>
            <a:r>
              <a:rPr lang="en-US" dirty="0" smtClean="0"/>
              <a:t>OSHA/DOT/EPA compliance</a:t>
            </a:r>
          </a:p>
          <a:p>
            <a:pPr marL="236538" indent="-236538"/>
            <a:r>
              <a:rPr lang="en-US" dirty="0" smtClean="0"/>
              <a:t>Conscience</a:t>
            </a:r>
            <a:endParaRPr lang="en-US" dirty="0"/>
          </a:p>
        </p:txBody>
      </p:sp>
    </p:spTree>
  </p:cSld>
  <p:clrMapOvr>
    <a:masterClrMapping/>
  </p:clrMapOvr>
  <p:transition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Myths and misconceptions</a:t>
            </a: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36538" indent="-236538"/>
            <a:r>
              <a:rPr lang="en-US" dirty="0" smtClean="0"/>
              <a:t>Will simple compliance with regulations make your workplace safe?</a:t>
            </a:r>
          </a:p>
          <a:p>
            <a:pPr marL="236538" indent="-236538"/>
            <a:r>
              <a:rPr lang="en-US" dirty="0" smtClean="0"/>
              <a:t>How come OSHA doesn’t penalize workers?</a:t>
            </a:r>
          </a:p>
          <a:p>
            <a:pPr marL="236538" indent="-236538"/>
            <a:r>
              <a:rPr lang="en-US" dirty="0" smtClean="0"/>
              <a:t>Safety gets in the way of productivity.</a:t>
            </a:r>
          </a:p>
          <a:p>
            <a:pPr marL="236538" indent="-236538"/>
            <a:r>
              <a:rPr lang="en-US" dirty="0" smtClean="0"/>
              <a:t>Do OSHA compliance officers get a percentage of the penalties collected?</a:t>
            </a:r>
            <a:endParaRPr lang="en-US" dirty="0"/>
          </a:p>
        </p:txBody>
      </p:sp>
    </p:spTree>
  </p:cSld>
  <p:clrMapOvr>
    <a:masterClrMapping/>
  </p:clrMapOvr>
  <p:transition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 bigger myths</a:t>
            </a:r>
            <a:endParaRPr 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36538" indent="-236538"/>
            <a:r>
              <a:rPr lang="en-US" dirty="0" smtClean="0"/>
              <a:t>Most accidents are caused by carelessness.</a:t>
            </a:r>
          </a:p>
          <a:p>
            <a:pPr marL="236538" indent="-236538"/>
            <a:r>
              <a:rPr lang="en-US" dirty="0" smtClean="0"/>
              <a:t>Safety is mostly just plain common sense.</a:t>
            </a:r>
          </a:p>
          <a:p>
            <a:pPr marL="236538" indent="-236538"/>
            <a:r>
              <a:rPr lang="en-US" dirty="0" smtClean="0"/>
              <a:t>Safety is everyone’s responsibility.</a:t>
            </a:r>
          </a:p>
          <a:p>
            <a:pPr marL="236538" indent="-236538"/>
            <a:r>
              <a:rPr lang="en-US" dirty="0" smtClean="0"/>
              <a:t>Safety slows us down.</a:t>
            </a:r>
            <a:endParaRPr lang="en-US" dirty="0"/>
          </a:p>
        </p:txBody>
      </p:sp>
    </p:spTree>
  </p:cSld>
  <p:clrMapOvr>
    <a:masterClrMapping/>
  </p:clrMapOvr>
  <p:transition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100" dirty="0" smtClean="0"/>
              <a:t>Critical Elements of an Effective Safety Program</a:t>
            </a:r>
            <a:endParaRPr lang="en-US" sz="2100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5948" y="1482216"/>
            <a:ext cx="8229600" cy="3925957"/>
          </a:xfrm>
        </p:spPr>
        <p:txBody>
          <a:bodyPr/>
          <a:lstStyle/>
          <a:p>
            <a:pPr marL="236538" indent="-236538"/>
            <a:r>
              <a:rPr lang="en-US" dirty="0" smtClean="0"/>
              <a:t>Management commitment</a:t>
            </a:r>
          </a:p>
          <a:p>
            <a:pPr marL="236538" indent="-236538"/>
            <a:r>
              <a:rPr lang="en-US" dirty="0" smtClean="0"/>
              <a:t>Roles and responsibilities</a:t>
            </a:r>
          </a:p>
          <a:p>
            <a:pPr marL="236538" indent="-236538"/>
            <a:r>
              <a:rPr lang="en-US" dirty="0" smtClean="0"/>
              <a:t>Job hazard analysis (planning)</a:t>
            </a:r>
          </a:p>
          <a:p>
            <a:pPr marL="236538" indent="-236538"/>
            <a:r>
              <a:rPr lang="en-US" dirty="0" smtClean="0"/>
              <a:t>Safest work procedures</a:t>
            </a:r>
          </a:p>
          <a:p>
            <a:pPr marL="236538" indent="-236538"/>
            <a:r>
              <a:rPr lang="en-US" dirty="0" smtClean="0"/>
              <a:t>inspection (competent persons)</a:t>
            </a:r>
          </a:p>
          <a:p>
            <a:pPr marL="236538" indent="-236538"/>
            <a:r>
              <a:rPr lang="en-US" dirty="0" smtClean="0"/>
              <a:t>Training (communicating hazards)</a:t>
            </a:r>
          </a:p>
          <a:p>
            <a:pPr marL="236538" indent="-236538"/>
            <a:r>
              <a:rPr lang="en-US" dirty="0" smtClean="0"/>
              <a:t>Enforcement (reinforcement)</a:t>
            </a:r>
          </a:p>
          <a:p>
            <a:pPr marL="236538" indent="-236538"/>
            <a:r>
              <a:rPr lang="en-US" dirty="0" smtClean="0"/>
              <a:t>Accident surveillance</a:t>
            </a:r>
            <a:endParaRPr lang="en-US" dirty="0"/>
          </a:p>
        </p:txBody>
      </p:sp>
    </p:spTree>
  </p:cSld>
  <p:clrMapOvr>
    <a:masterClrMapping/>
  </p:clrMapOvr>
  <p:transition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“competent person” </a:t>
            </a:r>
            <a:endParaRPr lang="en-US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36538" indent="-236538"/>
            <a:r>
              <a:rPr lang="en-US" dirty="0" smtClean="0"/>
              <a:t>Someone who knows the hazards.</a:t>
            </a:r>
          </a:p>
          <a:p>
            <a:pPr marL="236538" indent="-236538"/>
            <a:r>
              <a:rPr lang="en-US" dirty="0" smtClean="0"/>
              <a:t>Someone who knows how to deal with the hazards.</a:t>
            </a:r>
          </a:p>
          <a:p>
            <a:pPr marL="236538" indent="-236538"/>
            <a:r>
              <a:rPr lang="en-US" dirty="0" smtClean="0"/>
              <a:t>Someone who has authorization to correct the hazards, and does!</a:t>
            </a:r>
            <a:endParaRPr lang="en-US" dirty="0"/>
          </a:p>
        </p:txBody>
      </p:sp>
    </p:spTree>
  </p:cSld>
  <p:clrMapOvr>
    <a:masterClrMapping/>
  </p:clrMapOvr>
  <p:transition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custom and practice</a:t>
            </a:r>
            <a:endParaRPr lang="en-US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6956" y="1541208"/>
            <a:ext cx="8229600" cy="3925957"/>
          </a:xfrm>
        </p:spPr>
        <p:txBody>
          <a:bodyPr/>
          <a:lstStyle/>
          <a:p>
            <a:pPr marL="236538" indent="-236538"/>
            <a:r>
              <a:rPr lang="en-US" dirty="0" smtClean="0"/>
              <a:t>Weekly toolbox safety talks.</a:t>
            </a:r>
          </a:p>
          <a:p>
            <a:pPr marL="236538" indent="-236538"/>
            <a:r>
              <a:rPr lang="en-US" dirty="0" smtClean="0"/>
              <a:t>Handouts/booklets.</a:t>
            </a:r>
          </a:p>
          <a:p>
            <a:pPr marL="236538" indent="-236538"/>
            <a:r>
              <a:rPr lang="en-US" dirty="0" smtClean="0"/>
              <a:t>A “safety speaker” at the annual incentive awards chicken dinner.</a:t>
            </a:r>
          </a:p>
          <a:p>
            <a:pPr marL="236538" indent="-236538"/>
            <a:r>
              <a:rPr lang="en-US" dirty="0" smtClean="0"/>
              <a:t>Relying on good old on-the-job experience.</a:t>
            </a:r>
          </a:p>
          <a:p>
            <a:pPr marL="236538" indent="-236538"/>
            <a:r>
              <a:rPr lang="en-US" dirty="0" smtClean="0"/>
              <a:t>...Just buy an extra clean up kit Earl.</a:t>
            </a:r>
            <a:endParaRPr lang="en-US" dirty="0"/>
          </a:p>
        </p:txBody>
      </p:sp>
    </p:spTree>
  </p:cSld>
  <p:clrMapOvr>
    <a:masterClrMapping/>
  </p:clrMapOvr>
  <p:transition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Who’s kidding who</a:t>
            </a:r>
            <a:endParaRPr lang="en-US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36538" indent="-236538"/>
            <a:r>
              <a:rPr lang="en-US" dirty="0" smtClean="0"/>
              <a:t>Less than 20% of America’s workforce in union.</a:t>
            </a:r>
          </a:p>
          <a:p>
            <a:pPr marL="236538" indent="-236538"/>
            <a:r>
              <a:rPr lang="en-US" dirty="0" smtClean="0"/>
              <a:t>50% of Americas companies do nothing to comply with OSHA!</a:t>
            </a:r>
          </a:p>
          <a:p>
            <a:pPr marL="236538" indent="-236538"/>
            <a:r>
              <a:rPr lang="en-US" dirty="0" smtClean="0"/>
              <a:t>“It costs too much to comply”.</a:t>
            </a:r>
          </a:p>
          <a:p>
            <a:pPr marL="236538" indent="-236538"/>
            <a:r>
              <a:rPr lang="en-US" dirty="0" smtClean="0"/>
              <a:t>I’ll plead ignorance.</a:t>
            </a:r>
          </a:p>
          <a:p>
            <a:endParaRPr lang="en-US" dirty="0"/>
          </a:p>
        </p:txBody>
      </p:sp>
    </p:spTree>
  </p:cSld>
  <p:clrMapOvr>
    <a:masterClrMapping/>
  </p:clrMapOvr>
  <p:transition>
    <p:random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962</Words>
  <Application>Microsoft Office PowerPoint</Application>
  <PresentationFormat>On-screen Show (4:3)</PresentationFormat>
  <Paragraphs>204</Paragraphs>
  <Slides>27</Slides>
  <Notes>10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Office Theme</vt:lpstr>
      <vt:lpstr>Microsoft Graph 2000 Chart</vt:lpstr>
      <vt:lpstr>Why do we need safety leaders in our workplace</vt:lpstr>
      <vt:lpstr>Vehicle Accidents “On An Average Day”</vt:lpstr>
      <vt:lpstr>Why a safety program</vt:lpstr>
      <vt:lpstr>Myths and misconceptions</vt:lpstr>
      <vt:lpstr>Even bigger myths</vt:lpstr>
      <vt:lpstr>Critical Elements of an Effective Safety Program</vt:lpstr>
      <vt:lpstr>What is a “competent person” </vt:lpstr>
      <vt:lpstr>Our custom and practice</vt:lpstr>
      <vt:lpstr>Who’s kidding who</vt:lpstr>
      <vt:lpstr>Even tougher to swallow</vt:lpstr>
      <vt:lpstr>The safety meeting</vt:lpstr>
      <vt:lpstr>Fatalities</vt:lpstr>
      <vt:lpstr>Most frequently cited OSHA Standards –  1995 the old way</vt:lpstr>
      <vt:lpstr>Most frequently cited OSHA Standards - 2007</vt:lpstr>
      <vt:lpstr>Every day injuries that really add up</vt:lpstr>
      <vt:lpstr>On the local scene </vt:lpstr>
      <vt:lpstr>Probably future areas of emphasis</vt:lpstr>
      <vt:lpstr>Dollars in whose pockets</vt:lpstr>
      <vt:lpstr>Hidden costs of accidents</vt:lpstr>
      <vt:lpstr>Is 99.9% good enough</vt:lpstr>
      <vt:lpstr>Know who you are hiring</vt:lpstr>
      <vt:lpstr>Inexperience = Accidents</vt:lpstr>
      <vt:lpstr>Guard Against These Traps</vt:lpstr>
      <vt:lpstr>Facts On Falls</vt:lpstr>
      <vt:lpstr>Accident Investigation Tips</vt:lpstr>
      <vt:lpstr>Accident investigation tips</vt:lpstr>
      <vt:lpstr>Take action now</vt:lpstr>
    </vt:vector>
  </TitlesOfParts>
  <Company>University of Miami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Michael Natalizio</dc:creator>
  <cp:lastModifiedBy>HNI</cp:lastModifiedBy>
  <cp:revision>26</cp:revision>
  <dcterms:created xsi:type="dcterms:W3CDTF">2011-07-26T19:15:39Z</dcterms:created>
  <dcterms:modified xsi:type="dcterms:W3CDTF">2011-11-02T20:10:20Z</dcterms:modified>
</cp:coreProperties>
</file>